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Lst>
  <p:notesMasterIdLst>
    <p:notesMasterId r:id="rId86"/>
  </p:notesMasterIdLst>
  <p:handoutMasterIdLst>
    <p:handoutMasterId r:id="rId87"/>
  </p:handoutMasterIdLst>
  <p:sldIdLst>
    <p:sldId id="259" r:id="rId22"/>
    <p:sldId id="262" r:id="rId23"/>
    <p:sldId id="263" r:id="rId24"/>
    <p:sldId id="264" r:id="rId25"/>
    <p:sldId id="265" r:id="rId26"/>
    <p:sldId id="325" r:id="rId27"/>
    <p:sldId id="266" r:id="rId28"/>
    <p:sldId id="267" r:id="rId29"/>
    <p:sldId id="268" r:id="rId30"/>
    <p:sldId id="269" r:id="rId31"/>
    <p:sldId id="270" r:id="rId32"/>
    <p:sldId id="331" r:id="rId33"/>
    <p:sldId id="271" r:id="rId34"/>
    <p:sldId id="272" r:id="rId35"/>
    <p:sldId id="273" r:id="rId36"/>
    <p:sldId id="274" r:id="rId37"/>
    <p:sldId id="275" r:id="rId38"/>
    <p:sldId id="326" r:id="rId39"/>
    <p:sldId id="276" r:id="rId40"/>
    <p:sldId id="277" r:id="rId41"/>
    <p:sldId id="278" r:id="rId42"/>
    <p:sldId id="332" r:id="rId43"/>
    <p:sldId id="279" r:id="rId44"/>
    <p:sldId id="280" r:id="rId45"/>
    <p:sldId id="281" r:id="rId46"/>
    <p:sldId id="282" r:id="rId47"/>
    <p:sldId id="283" r:id="rId48"/>
    <p:sldId id="284" r:id="rId49"/>
    <p:sldId id="285" r:id="rId50"/>
    <p:sldId id="327" r:id="rId51"/>
    <p:sldId id="286" r:id="rId52"/>
    <p:sldId id="316" r:id="rId53"/>
    <p:sldId id="317" r:id="rId54"/>
    <p:sldId id="288"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28" r:id="rId69"/>
    <p:sldId id="303" r:id="rId70"/>
    <p:sldId id="304" r:id="rId71"/>
    <p:sldId id="305" r:id="rId72"/>
    <p:sldId id="306" r:id="rId73"/>
    <p:sldId id="329" r:id="rId74"/>
    <p:sldId id="307" r:id="rId75"/>
    <p:sldId id="308" r:id="rId76"/>
    <p:sldId id="309" r:id="rId77"/>
    <p:sldId id="310" r:id="rId78"/>
    <p:sldId id="330" r:id="rId79"/>
    <p:sldId id="318" r:id="rId80"/>
    <p:sldId id="312" r:id="rId81"/>
    <p:sldId id="313" r:id="rId82"/>
    <p:sldId id="314" r:id="rId83"/>
    <p:sldId id="315" r:id="rId84"/>
    <p:sldId id="261"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2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62" autoAdjust="0"/>
  </p:normalViewPr>
  <p:slideViewPr>
    <p:cSldViewPr snapToGrid="0">
      <p:cViewPr varScale="1">
        <p:scale>
          <a:sx n="145" d="100"/>
          <a:sy n="145" d="100"/>
        </p:scale>
        <p:origin x="872" y="10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0.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viewProps" Target="viewProp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5/2/2022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5/2/2022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Denna information </a:t>
            </a:r>
            <a:r>
              <a:rPr lang="en-US" noProof="0" dirty="0" err="1"/>
              <a:t>ersätter</a:t>
            </a:r>
            <a:r>
              <a:rPr lang="en-US" noProof="0" dirty="0"/>
              <a:t> </a:t>
            </a:r>
            <a:r>
              <a:rPr lang="en-US" noProof="0" dirty="0" err="1"/>
              <a:t>inte</a:t>
            </a:r>
            <a:r>
              <a:rPr lang="en-US" noProof="0" dirty="0"/>
              <a:t> </a:t>
            </a:r>
            <a:r>
              <a:rPr lang="en-US" noProof="0" dirty="0" err="1"/>
              <a:t>användarinstruktionerna</a:t>
            </a:r>
            <a:r>
              <a:rPr lang="en-US" noProof="0" dirty="0"/>
              <a:t> (IFU), </a:t>
            </a:r>
            <a:r>
              <a:rPr lang="en-US" noProof="0" dirty="0" err="1"/>
              <a:t>vänligen</a:t>
            </a:r>
            <a:r>
              <a:rPr lang="en-US" noProof="0" dirty="0"/>
              <a:t> </a:t>
            </a:r>
            <a:r>
              <a:rPr lang="en-US" noProof="0" dirty="0" err="1"/>
              <a:t>läs</a:t>
            </a:r>
            <a:r>
              <a:rPr lang="en-US" noProof="0" dirty="0"/>
              <a:t> </a:t>
            </a:r>
            <a:r>
              <a:rPr lang="en-US" noProof="0" dirty="0" err="1"/>
              <a:t>användarinstruktionerna</a:t>
            </a:r>
            <a:r>
              <a:rPr lang="en-US" noProof="0" dirty="0"/>
              <a:t> </a:t>
            </a:r>
            <a:r>
              <a:rPr lang="en-US" noProof="0" dirty="0" err="1"/>
              <a:t>noggrant</a:t>
            </a:r>
            <a:r>
              <a:rPr lang="en-US" noProof="0" dirty="0"/>
              <a:t> </a:t>
            </a:r>
            <a:r>
              <a:rPr lang="en-US" noProof="0" dirty="0" err="1"/>
              <a:t>innan</a:t>
            </a:r>
            <a:r>
              <a:rPr lang="en-US" noProof="0" dirty="0"/>
              <a:t> du </a:t>
            </a:r>
            <a:r>
              <a:rPr lang="en-US" noProof="0" dirty="0" err="1"/>
              <a:t>lär</a:t>
            </a:r>
            <a:r>
              <a:rPr lang="en-US" noProof="0" dirty="0"/>
              <a:t> </a:t>
            </a:r>
            <a:r>
              <a:rPr lang="en-US" noProof="0" dirty="0" err="1"/>
              <a:t>ut</a:t>
            </a:r>
            <a:r>
              <a:rPr lang="en-US" noProof="0" dirty="0"/>
              <a:t> </a:t>
            </a:r>
            <a:r>
              <a:rPr lang="en-US" noProof="0" dirty="0" err="1"/>
              <a:t>användning</a:t>
            </a:r>
            <a:r>
              <a:rPr lang="en-US" noProof="0" dirty="0"/>
              <a:t> av Navina till patient.</a:t>
            </a:r>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678429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lang="en-US" i="0" noProof="0" dirty="0"/>
          </a:p>
          <a:p>
            <a:pPr marL="0" marR="0" lvl="0" indent="0" algn="l" defTabSz="914400" rtl="0" eaLnBrk="1" fontAlgn="auto" latinLnBrk="0" hangingPunct="1">
              <a:lnSpc>
                <a:spcPct val="80000"/>
              </a:lnSpc>
              <a:spcBef>
                <a:spcPts val="0"/>
              </a:spcBef>
              <a:spcAft>
                <a:spcPts val="0"/>
              </a:spcAft>
              <a:buClrTx/>
              <a:buSzTx/>
              <a:buFontTx/>
              <a:buNone/>
              <a:tabLst/>
              <a:defRPr/>
            </a:pPr>
            <a:r>
              <a:rPr lang="en-US" i="0" noProof="0" dirty="0"/>
              <a:t>Det </a:t>
            </a:r>
            <a:r>
              <a:rPr lang="en-US" i="0" noProof="0" dirty="0" err="1"/>
              <a:t>finns</a:t>
            </a:r>
            <a:r>
              <a:rPr lang="en-US" i="0" noProof="0" dirty="0"/>
              <a:t> </a:t>
            </a:r>
            <a:r>
              <a:rPr lang="en-US" i="0" noProof="0" dirty="0" err="1"/>
              <a:t>flera</a:t>
            </a:r>
            <a:r>
              <a:rPr lang="en-US" i="0" noProof="0" dirty="0"/>
              <a:t> </a:t>
            </a:r>
            <a:r>
              <a:rPr lang="en-US" i="0" noProof="0" dirty="0" err="1"/>
              <a:t>icke-neurogena</a:t>
            </a:r>
            <a:r>
              <a:rPr lang="en-US" i="0" noProof="0" dirty="0"/>
              <a:t> </a:t>
            </a:r>
            <a:r>
              <a:rPr lang="en-US" i="0" noProof="0" dirty="0" err="1"/>
              <a:t>indikationer</a:t>
            </a:r>
            <a:r>
              <a:rPr lang="en-US" i="0" noProof="0" dirty="0"/>
              <a:t> </a:t>
            </a:r>
            <a:r>
              <a:rPr lang="en-US" i="0" noProof="0" dirty="0" err="1"/>
              <a:t>där</a:t>
            </a:r>
            <a:r>
              <a:rPr lang="en-US" i="0" noProof="0" dirty="0"/>
              <a:t> TAI med </a:t>
            </a:r>
            <a:r>
              <a:rPr lang="en-US" i="0" noProof="0" dirty="0" err="1"/>
              <a:t>fördel</a:t>
            </a:r>
            <a:r>
              <a:rPr lang="en-US" i="0" noProof="0" dirty="0"/>
              <a:t> </a:t>
            </a:r>
            <a:r>
              <a:rPr lang="en-US" i="0" noProof="0" dirty="0" err="1"/>
              <a:t>skulle</a:t>
            </a:r>
            <a:r>
              <a:rPr lang="en-US" i="0" noProof="0" dirty="0"/>
              <a:t> </a:t>
            </a:r>
            <a:r>
              <a:rPr lang="en-US" i="0" noProof="0" dirty="0" err="1"/>
              <a:t>kunna</a:t>
            </a:r>
            <a:r>
              <a:rPr lang="en-US" i="0" noProof="0" dirty="0"/>
              <a:t> </a:t>
            </a:r>
            <a:r>
              <a:rPr lang="en-US" i="0" noProof="0" dirty="0" err="1"/>
              <a:t>användas</a:t>
            </a:r>
            <a:r>
              <a:rPr lang="en-US" i="0" noProof="0" dirty="0"/>
              <a:t>. Till </a:t>
            </a:r>
            <a:r>
              <a:rPr lang="en-US" i="0" noProof="0" dirty="0" err="1"/>
              <a:t>exempel</a:t>
            </a:r>
            <a:r>
              <a:rPr lang="en-US" i="0" noProof="0" dirty="0"/>
              <a:t> </a:t>
            </a:r>
            <a:r>
              <a:rPr lang="en-US" i="0" noProof="0" dirty="0" err="1"/>
              <a:t>finns</a:t>
            </a:r>
            <a:r>
              <a:rPr lang="en-US" i="0" noProof="0" dirty="0"/>
              <a:t> det </a:t>
            </a:r>
            <a:r>
              <a:rPr lang="en-US" i="0" noProof="0" dirty="0" err="1"/>
              <a:t>flera</a:t>
            </a:r>
            <a:r>
              <a:rPr lang="en-US" i="0" noProof="0" dirty="0"/>
              <a:t> studier </a:t>
            </a:r>
            <a:r>
              <a:rPr lang="en-US" i="0" noProof="0" dirty="0" err="1"/>
              <a:t>som</a:t>
            </a:r>
            <a:r>
              <a:rPr lang="en-US" i="0" noProof="0" dirty="0"/>
              <a:t> </a:t>
            </a:r>
            <a:r>
              <a:rPr lang="en-US" i="0" noProof="0" dirty="0" err="1"/>
              <a:t>visar</a:t>
            </a:r>
            <a:r>
              <a:rPr lang="en-US" i="0" noProof="0" dirty="0"/>
              <a:t> </a:t>
            </a:r>
            <a:r>
              <a:rPr lang="en-US" i="0" noProof="0" dirty="0" err="1"/>
              <a:t>på</a:t>
            </a:r>
            <a:r>
              <a:rPr lang="en-US" i="0" noProof="0" dirty="0"/>
              <a:t> </a:t>
            </a:r>
            <a:r>
              <a:rPr lang="en-US" i="0" noProof="0" dirty="0" err="1"/>
              <a:t>postitivt</a:t>
            </a:r>
            <a:r>
              <a:rPr lang="en-US" i="0" noProof="0" dirty="0"/>
              <a:t> </a:t>
            </a:r>
            <a:r>
              <a:rPr lang="en-US" i="0" noProof="0" dirty="0" err="1"/>
              <a:t>resultat</a:t>
            </a:r>
            <a:r>
              <a:rPr lang="en-US" i="0" noProof="0" dirty="0"/>
              <a:t> med TAI hos </a:t>
            </a:r>
            <a:r>
              <a:rPr lang="en-US" i="0" noProof="0" dirty="0" err="1"/>
              <a:t>patienter</a:t>
            </a:r>
            <a:r>
              <a:rPr lang="en-US" i="0" noProof="0" dirty="0"/>
              <a:t> </a:t>
            </a:r>
            <a:r>
              <a:rPr lang="en-US" i="0" noProof="0" dirty="0" err="1"/>
              <a:t>som</a:t>
            </a:r>
            <a:r>
              <a:rPr lang="en-US" i="0" noProof="0" dirty="0"/>
              <a:t> </a:t>
            </a:r>
            <a:r>
              <a:rPr lang="en-US" i="0" noProof="0" dirty="0" err="1"/>
              <a:t>lider</a:t>
            </a:r>
            <a:r>
              <a:rPr lang="en-US" i="0" noProof="0" dirty="0"/>
              <a:t> av </a:t>
            </a:r>
            <a:r>
              <a:rPr lang="en-US" i="0" noProof="0" dirty="0" err="1"/>
              <a:t>funktionell</a:t>
            </a:r>
            <a:r>
              <a:rPr lang="en-US" i="0" noProof="0" dirty="0"/>
              <a:t> </a:t>
            </a:r>
            <a:r>
              <a:rPr lang="en-US" i="0" noProof="0" dirty="0" err="1"/>
              <a:t>tarmdysfunktion</a:t>
            </a:r>
            <a:r>
              <a:rPr lang="en-US" i="0" noProof="0" dirty="0"/>
              <a:t> </a:t>
            </a:r>
            <a:r>
              <a:rPr lang="en-US" noProof="0" dirty="0"/>
              <a:t>(</a:t>
            </a:r>
            <a:r>
              <a:rPr lang="en-US" sz="1200" noProof="0" dirty="0">
                <a:solidFill>
                  <a:srgbClr val="4D4D4D"/>
                </a:solidFill>
                <a:latin typeface="Calibri" panose="020F0502020204030204" pitchFamily="34" charset="0"/>
                <a:cs typeface="Calibri" panose="020F0502020204030204" pitchFamily="34" charset="0"/>
              </a:rPr>
              <a:t>Emmett et al</a:t>
            </a:r>
            <a:r>
              <a:rPr lang="en-US" sz="1200" i="1" noProof="0" dirty="0">
                <a:solidFill>
                  <a:srgbClr val="4D4D4D"/>
                </a:solidFill>
                <a:latin typeface="Calibri" panose="020F0502020204030204" pitchFamily="34" charset="0"/>
                <a:cs typeface="Calibri" panose="020F0502020204030204" pitchFamily="34" charset="0"/>
              </a:rPr>
              <a:t>. </a:t>
            </a:r>
            <a:r>
              <a:rPr lang="en-US" sz="1200" i="0" noProof="0" dirty="0">
                <a:solidFill>
                  <a:srgbClr val="4D4D4D"/>
                </a:solidFill>
                <a:latin typeface="Calibri" panose="020F0502020204030204" pitchFamily="34" charset="0"/>
                <a:cs typeface="Calibri" panose="020F0502020204030204" pitchFamily="34" charset="0"/>
              </a:rPr>
              <a:t>BMC Gastroenterology 2015) och LARS-</a:t>
            </a:r>
            <a:r>
              <a:rPr lang="en-US" sz="1200" i="0" noProof="0" dirty="0" err="1">
                <a:solidFill>
                  <a:srgbClr val="4D4D4D"/>
                </a:solidFill>
                <a:latin typeface="Calibri" panose="020F0502020204030204" pitchFamily="34" charset="0"/>
                <a:cs typeface="Calibri" panose="020F0502020204030204" pitchFamily="34" charset="0"/>
              </a:rPr>
              <a:t>patienter</a:t>
            </a:r>
            <a:r>
              <a:rPr lang="en-US" sz="1200" i="0" noProof="0" dirty="0">
                <a:solidFill>
                  <a:srgbClr val="4D4D4D"/>
                </a:solidFill>
                <a:latin typeface="Calibri" panose="020F0502020204030204" pitchFamily="34" charset="0"/>
                <a:cs typeface="Calibri" panose="020F0502020204030204" pitchFamily="34" charset="0"/>
              </a:rPr>
              <a:t> </a:t>
            </a:r>
            <a:r>
              <a:rPr lang="en-US" sz="1200" i="0" noProof="0" dirty="0" err="1">
                <a:solidFill>
                  <a:srgbClr val="4D4D4D"/>
                </a:solidFill>
                <a:latin typeface="Calibri" panose="020F0502020204030204" pitchFamily="34" charset="0"/>
                <a:cs typeface="Calibri" panose="020F0502020204030204" pitchFamily="34" charset="0"/>
              </a:rPr>
              <a:t>som</a:t>
            </a:r>
            <a:r>
              <a:rPr lang="en-US" sz="1200" i="0" noProof="0" dirty="0">
                <a:solidFill>
                  <a:srgbClr val="4D4D4D"/>
                </a:solidFill>
                <a:latin typeface="Calibri" panose="020F0502020204030204" pitchFamily="34" charset="0"/>
                <a:cs typeface="Calibri" panose="020F0502020204030204" pitchFamily="34" charset="0"/>
              </a:rPr>
              <a:t> </a:t>
            </a:r>
            <a:r>
              <a:rPr lang="en-US" sz="1200" i="0" noProof="0" dirty="0" err="1">
                <a:solidFill>
                  <a:srgbClr val="4D4D4D"/>
                </a:solidFill>
                <a:latin typeface="Calibri" panose="020F0502020204030204" pitchFamily="34" charset="0"/>
                <a:cs typeface="Calibri" panose="020F0502020204030204" pitchFamily="34" charset="0"/>
              </a:rPr>
              <a:t>behandlades</a:t>
            </a:r>
            <a:r>
              <a:rPr lang="en-US" sz="1200" i="0" noProof="0" dirty="0">
                <a:solidFill>
                  <a:srgbClr val="4D4D4D"/>
                </a:solidFill>
                <a:latin typeface="Calibri" panose="020F0502020204030204" pitchFamily="34" charset="0"/>
                <a:cs typeface="Calibri" panose="020F0502020204030204" pitchFamily="34" charset="0"/>
              </a:rPr>
              <a:t> med TAI </a:t>
            </a:r>
            <a:r>
              <a:rPr lang="en-US" sz="1200" i="0" noProof="0" dirty="0" err="1">
                <a:solidFill>
                  <a:srgbClr val="4D4D4D"/>
                </a:solidFill>
                <a:latin typeface="Calibri" panose="020F0502020204030204" pitchFamily="34" charset="0"/>
                <a:cs typeface="Calibri" panose="020F0502020204030204" pitchFamily="34" charset="0"/>
              </a:rPr>
              <a:t>fick</a:t>
            </a:r>
            <a:r>
              <a:rPr lang="en-US" sz="1200" i="0" noProof="0" dirty="0">
                <a:solidFill>
                  <a:srgbClr val="4D4D4D"/>
                </a:solidFill>
                <a:latin typeface="Calibri" panose="020F0502020204030204" pitchFamily="34" charset="0"/>
                <a:cs typeface="Calibri" panose="020F0502020204030204" pitchFamily="34" charset="0"/>
              </a:rPr>
              <a:t> </a:t>
            </a:r>
            <a:r>
              <a:rPr lang="en-US" sz="1200" i="0" noProof="0" dirty="0" err="1">
                <a:solidFill>
                  <a:srgbClr val="4D4D4D"/>
                </a:solidFill>
                <a:latin typeface="Calibri" panose="020F0502020204030204" pitchFamily="34" charset="0"/>
                <a:cs typeface="Calibri" panose="020F0502020204030204" pitchFamily="34" charset="0"/>
              </a:rPr>
              <a:t>en</a:t>
            </a:r>
            <a:r>
              <a:rPr lang="en-US" sz="1200" i="0" noProof="0" dirty="0">
                <a:solidFill>
                  <a:srgbClr val="4D4D4D"/>
                </a:solidFill>
                <a:latin typeface="Calibri" panose="020F0502020204030204" pitchFamily="34" charset="0"/>
                <a:cs typeface="Calibri" panose="020F0502020204030204" pitchFamily="34" charset="0"/>
              </a:rPr>
              <a:t> relevant </a:t>
            </a:r>
            <a:r>
              <a:rPr lang="en-US" sz="1200" i="0" noProof="0" dirty="0" err="1">
                <a:solidFill>
                  <a:srgbClr val="4D4D4D"/>
                </a:solidFill>
                <a:latin typeface="Calibri" panose="020F0502020204030204" pitchFamily="34" charset="0"/>
                <a:cs typeface="Calibri" panose="020F0502020204030204" pitchFamily="34" charset="0"/>
              </a:rPr>
              <a:t>förbättring</a:t>
            </a:r>
            <a:r>
              <a:rPr lang="en-US" sz="1200" i="0" noProof="0" dirty="0">
                <a:solidFill>
                  <a:srgbClr val="4D4D4D"/>
                </a:solidFill>
                <a:latin typeface="Calibri" panose="020F0502020204030204" pitchFamily="34" charset="0"/>
                <a:cs typeface="Calibri" panose="020F0502020204030204" pitchFamily="34" charset="0"/>
              </a:rPr>
              <a:t> vid major LARS </a:t>
            </a:r>
            <a:r>
              <a:rPr lang="en-US" noProof="0" dirty="0"/>
              <a:t>(Enriquez-</a:t>
            </a:r>
            <a:r>
              <a:rPr lang="en-US" noProof="0" dirty="0" err="1"/>
              <a:t>Navascues</a:t>
            </a:r>
            <a:r>
              <a:rPr lang="en-US" noProof="0" dirty="0"/>
              <a:t> et al. Colorectal Disease, 2019).</a:t>
            </a:r>
            <a:endParaRPr lang="en-US" i="0" noProof="0" dirty="0"/>
          </a:p>
        </p:txBody>
      </p:sp>
      <p:sp>
        <p:nvSpPr>
          <p:cNvPr id="204" name="Google Shape;204;p9: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49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12</a:t>
            </a:fld>
            <a:endParaRPr lang="en-US"/>
          </a:p>
        </p:txBody>
      </p:sp>
    </p:spTree>
    <p:extLst>
      <p:ext uri="{BB962C8B-B14F-4D97-AF65-F5344CB8AC3E}">
        <p14:creationId xmlns:p14="http://schemas.microsoft.com/office/powerpoint/2010/main" val="3841661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Jämfört</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konservativa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behandlingar</a:t>
            </a:r>
            <a:r>
              <a:rPr lang="en-US" sz="1200" kern="1200" dirty="0">
                <a:solidFill>
                  <a:schemeClr val="tx1"/>
                </a:solidFill>
                <a:effectLst/>
                <a:latin typeface="+mn-lt"/>
                <a:ea typeface="+mn-ea"/>
                <a:cs typeface="+mn-cs"/>
              </a:rPr>
              <a:t>, hade </a:t>
            </a:r>
            <a:r>
              <a:rPr lang="en-US" sz="1200" kern="1200" dirty="0" err="1">
                <a:solidFill>
                  <a:schemeClr val="tx1"/>
                </a:solidFill>
                <a:effectLst/>
                <a:latin typeface="+mn-lt"/>
                <a:ea typeface="+mn-ea"/>
                <a:cs typeface="+mn-cs"/>
              </a:rPr>
              <a:t>patienter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använde</a:t>
            </a:r>
            <a:r>
              <a:rPr lang="en-US" sz="1200" kern="1200" dirty="0">
                <a:solidFill>
                  <a:schemeClr val="tx1"/>
                </a:solidFill>
                <a:effectLst/>
                <a:latin typeface="+mn-lt"/>
                <a:ea typeface="+mn-ea"/>
                <a:cs typeface="+mn-cs"/>
              </a:rPr>
              <a:t> TAI (Christensen et al 2006, Christensen et al 2008, Del </a:t>
            </a:r>
            <a:r>
              <a:rPr lang="en-US" sz="1200" kern="1200" dirty="0" err="1">
                <a:solidFill>
                  <a:schemeClr val="tx1"/>
                </a:solidFill>
                <a:effectLst/>
                <a:latin typeface="+mn-lt"/>
                <a:ea typeface="+mn-ea"/>
                <a:cs typeface="+mn-cs"/>
              </a:rPr>
              <a:t>Popolo</a:t>
            </a:r>
            <a:r>
              <a:rPr lang="en-US" sz="1200" kern="1200" dirty="0">
                <a:solidFill>
                  <a:schemeClr val="tx1"/>
                </a:solidFill>
                <a:effectLst/>
                <a:latin typeface="+mn-lt"/>
                <a:ea typeface="+mn-ea"/>
                <a:cs typeface="+mn-cs"/>
              </a:rPr>
              <a:t> et al 2008, Emmanuel et al 2016, </a:t>
            </a:r>
            <a:r>
              <a:rPr lang="en-US" sz="1200" kern="1200" dirty="0" err="1">
                <a:solidFill>
                  <a:schemeClr val="tx1"/>
                </a:solidFill>
                <a:effectLst/>
                <a:latin typeface="+mn-lt"/>
                <a:ea typeface="+mn-ea"/>
                <a:cs typeface="+mn-cs"/>
              </a:rPr>
              <a:t>Etherson</a:t>
            </a:r>
            <a:r>
              <a:rPr lang="en-US" sz="1200" kern="1200" dirty="0">
                <a:solidFill>
                  <a:schemeClr val="tx1"/>
                </a:solidFill>
                <a:effectLst/>
                <a:latin typeface="+mn-lt"/>
                <a:ea typeface="+mn-ea"/>
                <a:cs typeface="+mn-cs"/>
              </a:rPr>
              <a:t> et al 2017):</a:t>
            </a:r>
          </a:p>
          <a:p>
            <a:r>
              <a:rPr lang="en-U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Mindre förstoppningssymtom</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Förbättrad kontinens</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Förbättrad </a:t>
            </a:r>
            <a:r>
              <a:rPr lang="sv-SE" sz="1200" kern="1200" dirty="0" err="1">
                <a:solidFill>
                  <a:schemeClr val="tx1"/>
                </a:solidFill>
                <a:effectLst/>
                <a:latin typeface="+mn-lt"/>
                <a:ea typeface="+mn-ea"/>
                <a:cs typeface="+mn-cs"/>
              </a:rPr>
              <a:t>livskvalitét</a:t>
            </a:r>
            <a:r>
              <a:rPr lang="sv-SE" sz="1200" kern="1200" dirty="0">
                <a:solidFill>
                  <a:schemeClr val="tx1"/>
                </a:solidFill>
                <a:effectLst/>
                <a:latin typeface="+mn-lt"/>
                <a:ea typeface="+mn-ea"/>
                <a:cs typeface="+mn-cs"/>
              </a:rPr>
              <a:t> vad gäller symtom</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Minskad tidsåtgång för tarmskötsel</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Minskar risken för att få UVI</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Minskar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risken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behöva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stomi</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a:p>
        </p:txBody>
      </p:sp>
    </p:spTree>
    <p:extLst>
      <p:ext uri="{BB962C8B-B14F-4D97-AF65-F5344CB8AC3E}">
        <p14:creationId xmlns:p14="http://schemas.microsoft.com/office/powerpoint/2010/main" val="3178744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err="1"/>
              <a:t>Patienturval</a:t>
            </a:r>
            <a:r>
              <a:rPr lang="en-US" noProof="0" dirty="0"/>
              <a:t> och </a:t>
            </a:r>
            <a:r>
              <a:rPr lang="en-US" noProof="0" dirty="0" err="1"/>
              <a:t>förberedelser</a:t>
            </a:r>
            <a:r>
              <a:rPr lang="en-US" noProof="0" dirty="0"/>
              <a:t> </a:t>
            </a:r>
            <a:r>
              <a:rPr lang="en-US" noProof="0" dirty="0" err="1"/>
              <a:t>är</a:t>
            </a:r>
            <a:r>
              <a:rPr lang="en-US" noProof="0" dirty="0"/>
              <a:t> </a:t>
            </a:r>
            <a:r>
              <a:rPr lang="en-US" noProof="0" dirty="0" err="1"/>
              <a:t>viktiga</a:t>
            </a:r>
            <a:r>
              <a:rPr lang="en-US" noProof="0" dirty="0"/>
              <a:t> </a:t>
            </a:r>
            <a:r>
              <a:rPr lang="en-US" noProof="0" dirty="0" err="1"/>
              <a:t>för</a:t>
            </a:r>
            <a:r>
              <a:rPr lang="en-US" noProof="0" dirty="0"/>
              <a:t> </a:t>
            </a:r>
            <a:r>
              <a:rPr lang="en-US" noProof="0" dirty="0" err="1"/>
              <a:t>att</a:t>
            </a:r>
            <a:r>
              <a:rPr lang="en-US" noProof="0" dirty="0"/>
              <a:t> </a:t>
            </a:r>
            <a:r>
              <a:rPr lang="en-US" noProof="0" dirty="0" err="1"/>
              <a:t>uppnå</a:t>
            </a:r>
            <a:r>
              <a:rPr lang="en-US" noProof="0" dirty="0"/>
              <a:t> </a:t>
            </a:r>
            <a:r>
              <a:rPr lang="en-US" noProof="0" dirty="0" err="1"/>
              <a:t>ett</a:t>
            </a:r>
            <a:r>
              <a:rPr lang="en-US" noProof="0" dirty="0"/>
              <a:t> </a:t>
            </a:r>
            <a:r>
              <a:rPr lang="en-US" noProof="0" dirty="0" err="1"/>
              <a:t>framgångsrikt</a:t>
            </a:r>
            <a:r>
              <a:rPr lang="en-US" noProof="0" dirty="0"/>
              <a:t> </a:t>
            </a:r>
            <a:r>
              <a:rPr lang="en-US" noProof="0" dirty="0" err="1"/>
              <a:t>resultat</a:t>
            </a:r>
            <a:r>
              <a:rPr lang="en-US" noProof="0" dirty="0"/>
              <a:t> av TAI.</a:t>
            </a:r>
          </a:p>
          <a:p>
            <a:endParaRPr lang="en-US" noProof="0" dirty="0"/>
          </a:p>
          <a:p>
            <a:pPr algn="l"/>
            <a:r>
              <a:rPr lang="en-US" sz="1200" b="0" i="0" u="none" strike="noStrike" kern="1200" baseline="0" dirty="0" err="1">
                <a:solidFill>
                  <a:schemeClr val="tx1"/>
                </a:solidFill>
                <a:latin typeface="+mn-lt"/>
                <a:ea typeface="+mn-ea"/>
                <a:cs typeface="+mn-cs"/>
              </a:rPr>
              <a:t>Kontraindikationer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transanal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irrigering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dvs</a:t>
            </a:r>
            <a:r>
              <a:rPr lang="en-US" sz="1200" b="0" i="0" u="none" strike="noStrike" kern="1200" baseline="0" dirty="0">
                <a:solidFill>
                  <a:schemeClr val="tx1"/>
                </a:solidFill>
                <a:latin typeface="+mn-lt"/>
                <a:ea typeface="+mn-ea"/>
                <a:cs typeface="+mn-cs"/>
              </a:rPr>
              <a:t> </a:t>
            </a:r>
            <a:r>
              <a:rPr lang="sv-SE" sz="1800" b="0" i="0" u="none" strike="noStrike" kern="1200" baseline="0" dirty="0">
                <a:solidFill>
                  <a:schemeClr val="tx1"/>
                </a:solidFill>
                <a:latin typeface="Gotham-Book" pitchFamily="50" charset="0"/>
                <a:ea typeface="+mn-ea"/>
                <a:cs typeface="+mn-cs"/>
              </a:rPr>
              <a:t>a</a:t>
            </a:r>
            <a:r>
              <a:rPr lang="sv-SE" sz="1800" b="0" i="0" u="none" strike="noStrike" baseline="0" dirty="0">
                <a:latin typeface="Gotham-Book" pitchFamily="50" charset="0"/>
              </a:rPr>
              <a:t>nvänd INTE Navina Systems om något eller några av följande</a:t>
            </a:r>
          </a:p>
          <a:p>
            <a:pPr algn="l"/>
            <a:r>
              <a:rPr lang="en-US" sz="1800" b="0" i="0" u="none" strike="noStrike" baseline="0" dirty="0" err="1">
                <a:latin typeface="Gotham-Book" pitchFamily="50" charset="0"/>
              </a:rPr>
              <a:t>tillstånd</a:t>
            </a:r>
            <a:r>
              <a:rPr lang="en-US" sz="1800" b="0" i="0" u="none" strike="noStrike" baseline="0" dirty="0">
                <a:latin typeface="Gotham-Book" pitchFamily="50" charset="0"/>
              </a:rPr>
              <a:t> </a:t>
            </a:r>
            <a:r>
              <a:rPr lang="en-US" sz="1800" b="0" i="0" u="none" strike="noStrike" baseline="0" dirty="0" err="1">
                <a:latin typeface="Gotham-Book" pitchFamily="50" charset="0"/>
              </a:rPr>
              <a:t>gäller</a:t>
            </a:r>
            <a:r>
              <a:rPr lang="en-US" sz="1800" b="0" i="0" u="none" strike="noStrike" baseline="0" dirty="0">
                <a:latin typeface="Gotham-Book" pitchFamily="50" charset="0"/>
              </a:rPr>
              <a:t> </a:t>
            </a:r>
            <a:r>
              <a:rPr lang="en-US" sz="1800" b="0" i="0" u="none" strike="noStrike" baseline="0" dirty="0" err="1">
                <a:latin typeface="Gotham-Book" pitchFamily="50" charset="0"/>
              </a:rPr>
              <a:t>för</a:t>
            </a:r>
            <a:r>
              <a:rPr lang="en-US" sz="1800" b="0" i="0" u="none" strike="noStrike" baseline="0" dirty="0">
                <a:latin typeface="Gotham-Book" pitchFamily="50" charset="0"/>
              </a:rPr>
              <a:t> </a:t>
            </a:r>
            <a:r>
              <a:rPr lang="en-US" sz="1800" b="0" i="0" u="none" strike="noStrike" baseline="0" dirty="0" err="1">
                <a:latin typeface="Gotham-Book" pitchFamily="50" charset="0"/>
              </a:rPr>
              <a:t>patienten</a:t>
            </a:r>
            <a:r>
              <a:rPr lang="en-US" sz="1200" b="0" i="0" u="none" strike="noStrike" kern="1200" baseline="0" dirty="0">
                <a:solidFill>
                  <a:schemeClr val="tx1"/>
                </a:solidFill>
                <a:latin typeface="+mn-lt"/>
                <a:ea typeface="+mn-ea"/>
                <a:cs typeface="+mn-cs"/>
              </a:rPr>
              <a:t>:</a:t>
            </a:r>
          </a:p>
          <a:p>
            <a:pPr algn="l"/>
            <a:endParaRPr lang="en-US" sz="1200" b="0" i="0" u="none" strike="noStrike" kern="1200" baseline="0" dirty="0">
              <a:solidFill>
                <a:schemeClr val="tx1"/>
              </a:solidFill>
              <a:latin typeface="+mn-lt"/>
              <a:ea typeface="+mn-ea"/>
              <a:cs typeface="+mn-cs"/>
            </a:endParaRPr>
          </a:p>
          <a:p>
            <a:pPr algn="l"/>
            <a:r>
              <a:rPr lang="sv-SE" sz="1800" b="0" i="0" u="none" strike="noStrike" baseline="0" dirty="0">
                <a:latin typeface="Gotham-Book" pitchFamily="50" charset="0"/>
              </a:rPr>
              <a:t>• Känd anal eller </a:t>
            </a:r>
            <a:r>
              <a:rPr lang="sv-SE" sz="1800" b="0" i="0" u="none" strike="noStrike" baseline="0" dirty="0" err="1">
                <a:latin typeface="Gotham-Book" pitchFamily="50" charset="0"/>
              </a:rPr>
              <a:t>kolorektal</a:t>
            </a:r>
            <a:r>
              <a:rPr lang="sv-SE" sz="1800" b="0" i="0" u="none" strike="noStrike" baseline="0" dirty="0">
                <a:latin typeface="Gotham-Book" pitchFamily="50" charset="0"/>
              </a:rPr>
              <a:t> stenos</a:t>
            </a:r>
          </a:p>
          <a:p>
            <a:pPr algn="l"/>
            <a:r>
              <a:rPr lang="en-US" sz="1800" b="0" i="0" u="none" strike="noStrike" baseline="0" dirty="0">
                <a:latin typeface="Gotham-Book" pitchFamily="50" charset="0"/>
              </a:rPr>
              <a:t>• </a:t>
            </a:r>
            <a:r>
              <a:rPr lang="en-US" sz="1800" b="0" i="0" u="none" strike="noStrike" baseline="0" dirty="0" err="1">
                <a:latin typeface="Gotham-Book" pitchFamily="50" charset="0"/>
              </a:rPr>
              <a:t>Aktiv</a:t>
            </a:r>
            <a:r>
              <a:rPr lang="en-US" sz="1800" b="0" i="0" u="none" strike="noStrike" baseline="0" dirty="0">
                <a:latin typeface="Gotham-Book" pitchFamily="50" charset="0"/>
              </a:rPr>
              <a:t> </a:t>
            </a:r>
            <a:r>
              <a:rPr lang="en-US" sz="1800" b="0" i="0" u="none" strike="noStrike" baseline="0" dirty="0" err="1">
                <a:latin typeface="Gotham-Book" pitchFamily="50" charset="0"/>
              </a:rPr>
              <a:t>inflammatorisk</a:t>
            </a:r>
            <a:r>
              <a:rPr lang="en-US" sz="1800" b="0" i="0" u="none" strike="noStrike" baseline="0" dirty="0">
                <a:latin typeface="Gotham-Book" pitchFamily="50" charset="0"/>
              </a:rPr>
              <a:t> </a:t>
            </a:r>
            <a:r>
              <a:rPr lang="en-US" sz="1800" b="0" i="0" u="none" strike="noStrike" baseline="0" dirty="0" err="1">
                <a:latin typeface="Gotham-Book" pitchFamily="50" charset="0"/>
              </a:rPr>
              <a:t>tarmsjukdom</a:t>
            </a:r>
            <a:endParaRPr lang="en-US" sz="1800" b="0" i="0" u="none" strike="noStrike" baseline="0" dirty="0">
              <a:latin typeface="Gotham-Book" pitchFamily="50" charset="0"/>
            </a:endParaRPr>
          </a:p>
          <a:p>
            <a:pPr algn="l"/>
            <a:r>
              <a:rPr lang="en-US" sz="1800" b="0" i="0" u="none" strike="noStrike" baseline="0" dirty="0">
                <a:latin typeface="Gotham-Book" pitchFamily="50" charset="0"/>
              </a:rPr>
              <a:t>• </a:t>
            </a:r>
            <a:r>
              <a:rPr lang="en-US" sz="1800" b="0" i="0" u="none" strike="noStrike" baseline="0" dirty="0" err="1">
                <a:latin typeface="Gotham-Book" pitchFamily="50" charset="0"/>
              </a:rPr>
              <a:t>Akut</a:t>
            </a:r>
            <a:r>
              <a:rPr lang="en-US" sz="1800" b="0" i="0" u="none" strike="noStrike" baseline="0" dirty="0">
                <a:latin typeface="Gotham-Book" pitchFamily="50" charset="0"/>
              </a:rPr>
              <a:t> </a:t>
            </a:r>
            <a:r>
              <a:rPr lang="en-US" sz="1800" b="0" i="0" u="none" strike="noStrike" baseline="0" dirty="0" err="1">
                <a:latin typeface="Gotham-Book" pitchFamily="50" charset="0"/>
              </a:rPr>
              <a:t>divertikulit</a:t>
            </a:r>
            <a:endParaRPr lang="en-US" sz="1800" b="0" i="0" u="none" strike="noStrike" baseline="0" dirty="0">
              <a:latin typeface="Gotham-Book" pitchFamily="50" charset="0"/>
            </a:endParaRPr>
          </a:p>
          <a:p>
            <a:pPr algn="l"/>
            <a:r>
              <a:rPr lang="en-US" sz="1800" b="0" i="0" u="none" strike="noStrike" baseline="0" dirty="0">
                <a:latin typeface="Gotham-Book" pitchFamily="50" charset="0"/>
              </a:rPr>
              <a:t>• </a:t>
            </a:r>
            <a:r>
              <a:rPr lang="en-US" sz="1800" b="0" i="0" u="none" strike="noStrike" baseline="0" dirty="0" err="1">
                <a:latin typeface="Gotham-Book" pitchFamily="50" charset="0"/>
              </a:rPr>
              <a:t>Kolorektal</a:t>
            </a:r>
            <a:r>
              <a:rPr lang="en-US" sz="1800" b="0" i="0" u="none" strike="noStrike" baseline="0" dirty="0">
                <a:latin typeface="Gotham-Book" pitchFamily="50" charset="0"/>
              </a:rPr>
              <a:t> cancer</a:t>
            </a:r>
          </a:p>
          <a:p>
            <a:pPr algn="l"/>
            <a:r>
              <a:rPr lang="en-US" sz="1800" b="0" i="0" u="none" strike="noStrike" baseline="0" dirty="0">
                <a:latin typeface="Gotham-Book" pitchFamily="50" charset="0"/>
              </a:rPr>
              <a:t>• </a:t>
            </a:r>
            <a:r>
              <a:rPr lang="en-US" sz="1800" b="0" i="0" u="none" strike="noStrike" baseline="0" dirty="0" err="1">
                <a:latin typeface="Gotham-Book" pitchFamily="50" charset="0"/>
              </a:rPr>
              <a:t>Ischemisk</a:t>
            </a:r>
            <a:r>
              <a:rPr lang="en-US" sz="1800" b="0" i="0" u="none" strike="noStrike" baseline="0" dirty="0">
                <a:latin typeface="Gotham-Book" pitchFamily="50" charset="0"/>
              </a:rPr>
              <a:t> </a:t>
            </a:r>
            <a:r>
              <a:rPr lang="en-US" sz="1800" b="0" i="0" u="none" strike="noStrike" baseline="0" dirty="0" err="1">
                <a:latin typeface="Gotham-Book" pitchFamily="50" charset="0"/>
              </a:rPr>
              <a:t>kolit</a:t>
            </a:r>
            <a:endParaRPr lang="en-US" sz="1800" b="0" i="0" u="none" strike="noStrike" baseline="0" dirty="0">
              <a:latin typeface="Gotham-Book" pitchFamily="50" charset="0"/>
            </a:endParaRPr>
          </a:p>
          <a:p>
            <a:pPr algn="l"/>
            <a:r>
              <a:rPr lang="sv-SE" sz="1800" b="0" i="0" u="none" strike="noStrike" baseline="0" dirty="0">
                <a:latin typeface="Gotham-Book" pitchFamily="50" charset="0"/>
              </a:rPr>
              <a:t>• Genomgått anal eller </a:t>
            </a:r>
            <a:r>
              <a:rPr lang="sv-SE" sz="1800" b="0" i="0" u="none" strike="noStrike" baseline="0" dirty="0" err="1">
                <a:latin typeface="Gotham-Book" pitchFamily="50" charset="0"/>
              </a:rPr>
              <a:t>kolorektal</a:t>
            </a:r>
            <a:r>
              <a:rPr lang="sv-SE" sz="1800" b="0" i="0" u="none" strike="noStrike" baseline="0" dirty="0">
                <a:latin typeface="Gotham-Book" pitchFamily="50" charset="0"/>
              </a:rPr>
              <a:t> operation för mindre än tre</a:t>
            </a:r>
          </a:p>
          <a:p>
            <a:pPr algn="l"/>
            <a:r>
              <a:rPr lang="en-US" sz="1800" b="0" i="0" u="none" strike="noStrike" baseline="0" dirty="0" err="1">
                <a:latin typeface="Gotham-Book" pitchFamily="50" charset="0"/>
              </a:rPr>
              <a:t>månader</a:t>
            </a:r>
            <a:r>
              <a:rPr lang="en-US" sz="1800" b="0" i="0" u="none" strike="noStrike" baseline="0" dirty="0">
                <a:latin typeface="Gotham-Book" pitchFamily="50" charset="0"/>
              </a:rPr>
              <a:t> sedan.</a:t>
            </a:r>
          </a:p>
          <a:p>
            <a:pPr algn="l"/>
            <a:r>
              <a:rPr lang="sv-SE" sz="1800" b="0" i="0" u="none" strike="noStrike" baseline="0" dirty="0">
                <a:latin typeface="Gotham-Book" pitchFamily="50" charset="0"/>
              </a:rPr>
              <a:t>• Genomgått endoskopisk </a:t>
            </a:r>
            <a:r>
              <a:rPr lang="sv-SE" sz="1800" b="0" i="0" u="none" strike="noStrike" baseline="0" dirty="0" err="1">
                <a:latin typeface="Gotham-Book" pitchFamily="50" charset="0"/>
              </a:rPr>
              <a:t>polypektomi</a:t>
            </a:r>
            <a:r>
              <a:rPr lang="sv-SE" sz="1800" b="0" i="0" u="none" strike="noStrike" baseline="0" dirty="0">
                <a:latin typeface="Gotham-Book" pitchFamily="50" charset="0"/>
              </a:rPr>
              <a:t> för mindre än 4 veckor</a:t>
            </a:r>
          </a:p>
          <a:p>
            <a:pPr algn="l"/>
            <a:r>
              <a:rPr lang="en-US" sz="1800" b="0" i="0" u="none" strike="noStrike" baseline="0" dirty="0">
                <a:latin typeface="Gotham-Book" pitchFamily="50" charset="0"/>
              </a:rPr>
              <a:t>sedan</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a:p>
        </p:txBody>
      </p:sp>
    </p:spTree>
    <p:extLst>
      <p:ext uri="{BB962C8B-B14F-4D97-AF65-F5344CB8AC3E}">
        <p14:creationId xmlns:p14="http://schemas.microsoft.com/office/powerpoint/2010/main" val="112351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Det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finns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flera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faktorer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påverka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användningen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av TAI och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bör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övervägas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innan</a:t>
            </a:r>
            <a:r>
              <a:rPr lang="en-US" sz="1800" dirty="0">
                <a:effectLst/>
                <a:latin typeface="Calibri" panose="020F0502020204030204" pitchFamily="34" charset="0"/>
                <a:ea typeface="Calibri" panose="020F0502020204030204" pitchFamily="34" charset="0"/>
                <a:cs typeface="Times New Roman" panose="02020603050405020304" pitchFamily="18" charset="0"/>
              </a:rPr>
              <a:t> start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för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säkerställa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US" sz="1800" dirty="0">
                <a:effectLst/>
                <a:latin typeface="Calibri" panose="020F0502020204030204" pitchFamily="34" charset="0"/>
                <a:ea typeface="Calibri" panose="020F0502020204030204" pitchFamily="34" charset="0"/>
                <a:cs typeface="Times New Roman" panose="02020603050405020304" pitchFamily="18" charset="0"/>
              </a:rPr>
              <a:t> man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väljer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rätt</a:t>
            </a:r>
            <a:r>
              <a:rPr lang="en-US" sz="1800" dirty="0">
                <a:effectLst/>
                <a:latin typeface="Calibri" panose="020F0502020204030204" pitchFamily="34" charset="0"/>
                <a:ea typeface="Calibri" panose="020F0502020204030204" pitchFamily="34" charset="0"/>
                <a:cs typeface="Times New Roman" panose="02020603050405020304" pitchFamily="18" charset="0"/>
              </a:rPr>
              <a:t> system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för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underlätta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proceduren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 </a:t>
            </a:r>
            <a:r>
              <a:rPr lang="en-US" sz="1800" noProof="0" dirty="0">
                <a:effectLst/>
                <a:latin typeface="Calibri" panose="020F0502020204030204" pitchFamily="34" charset="0"/>
                <a:cs typeface="Times New Roman" panose="02020603050405020304" pitchFamily="18" charset="0"/>
              </a:rPr>
              <a:t>h</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emmiljön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Finns det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tillgänglig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toalett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tillräckligt</a:t>
            </a:r>
            <a:r>
              <a:rPr lang="en-US" sz="1800" dirty="0">
                <a:effectLst/>
                <a:latin typeface="Calibri" panose="020F0502020204030204" pitchFamily="34" charset="0"/>
                <a:ea typeface="Calibri" panose="020F0502020204030204" pitchFamily="34" charset="0"/>
                <a:cs typeface="Times New Roman" panose="02020603050405020304" pitchFamily="18" charset="0"/>
              </a:rPr>
              <a:t> med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utrymme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finns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möjlighet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fylla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vattenbehållaren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samt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hänga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eller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ställa</a:t>
            </a:r>
            <a:r>
              <a:rPr lang="en-US" sz="1800" dirty="0">
                <a:effectLst/>
                <a:latin typeface="Calibri" panose="020F0502020204030204" pitchFamily="34" charset="0"/>
                <a:ea typeface="Calibri" panose="020F0502020204030204" pitchFamily="34" charset="0"/>
                <a:cs typeface="Times New Roman" panose="02020603050405020304" pitchFamily="18" charset="0"/>
              </a:rPr>
              <a:t> 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Om </a:t>
            </a:r>
            <a:r>
              <a:rPr lang="en-US" noProof="0" dirty="0" err="1"/>
              <a:t>patienten</a:t>
            </a:r>
            <a:r>
              <a:rPr lang="en-US" noProof="0" dirty="0"/>
              <a:t> </a:t>
            </a:r>
            <a:r>
              <a:rPr lang="en-US" noProof="0" dirty="0" err="1"/>
              <a:t>är</a:t>
            </a:r>
            <a:r>
              <a:rPr lang="en-US" noProof="0" dirty="0"/>
              <a:t> </a:t>
            </a:r>
            <a:r>
              <a:rPr lang="en-US" noProof="0" dirty="0" err="1"/>
              <a:t>beroende</a:t>
            </a:r>
            <a:r>
              <a:rPr lang="en-US" noProof="0" dirty="0"/>
              <a:t> av </a:t>
            </a:r>
            <a:r>
              <a:rPr lang="en-US" noProof="0" dirty="0" err="1"/>
              <a:t>assistent</a:t>
            </a:r>
            <a:r>
              <a:rPr lang="en-US" noProof="0" dirty="0"/>
              <a:t>, </a:t>
            </a:r>
            <a:r>
              <a:rPr lang="en-US" noProof="0" dirty="0" err="1"/>
              <a:t>hur</a:t>
            </a:r>
            <a:r>
              <a:rPr lang="en-US" noProof="0" dirty="0"/>
              <a:t> </a:t>
            </a:r>
            <a:r>
              <a:rPr lang="en-US" noProof="0" dirty="0" err="1"/>
              <a:t>är</a:t>
            </a:r>
            <a:r>
              <a:rPr lang="en-US" noProof="0" dirty="0"/>
              <a:t> </a:t>
            </a:r>
            <a:r>
              <a:rPr lang="en-US" noProof="0" dirty="0" err="1"/>
              <a:t>accessen</a:t>
            </a:r>
            <a:r>
              <a:rPr lang="en-US" noProof="0" dirty="0"/>
              <a:t> till </a:t>
            </a:r>
            <a:r>
              <a:rPr lang="en-US" noProof="0" dirty="0" err="1"/>
              <a:t>toaletten</a:t>
            </a:r>
            <a:r>
              <a:rPr lang="en-US" noProof="0" dirty="0"/>
              <a:t> och </a:t>
            </a:r>
            <a:r>
              <a:rPr lang="en-US" noProof="0" dirty="0" err="1"/>
              <a:t>möjlighet</a:t>
            </a:r>
            <a:r>
              <a:rPr lang="en-US" noProof="0" dirty="0"/>
              <a:t> till </a:t>
            </a:r>
            <a:r>
              <a:rPr lang="en-US" noProof="0" dirty="0" err="1"/>
              <a:t>förflyttning</a:t>
            </a:r>
            <a:r>
              <a:rPr lang="en-US" noProof="0" dirty="0"/>
              <a:t>?</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sv-SE" noProof="0" dirty="0"/>
              <a:t>Positionen på toaletten och patientens stabilitet på toaletten</a:t>
            </a:r>
          </a:p>
          <a:p>
            <a:pPr marL="171450" indent="-171450">
              <a:buFont typeface="Arial" panose="020B0604020202020204" pitchFamily="34" charset="0"/>
              <a:buChar char="•"/>
            </a:pPr>
            <a:r>
              <a:rPr lang="en-US" noProof="0" dirty="0" err="1"/>
              <a:t>Lär</a:t>
            </a:r>
            <a:r>
              <a:rPr lang="en-US" noProof="0" dirty="0"/>
              <a:t> </a:t>
            </a:r>
            <a:r>
              <a:rPr lang="en-US" noProof="0" dirty="0" err="1"/>
              <a:t>ut</a:t>
            </a:r>
            <a:r>
              <a:rPr lang="en-US" noProof="0" dirty="0"/>
              <a:t> </a:t>
            </a:r>
            <a:r>
              <a:rPr lang="en-US" noProof="0" dirty="0" err="1"/>
              <a:t>att</a:t>
            </a:r>
            <a:r>
              <a:rPr lang="en-US" noProof="0" dirty="0"/>
              <a:t> </a:t>
            </a:r>
            <a:r>
              <a:rPr lang="en-US" noProof="0" dirty="0" err="1"/>
              <a:t>sitta</a:t>
            </a:r>
            <a:r>
              <a:rPr lang="en-US" noProof="0" dirty="0"/>
              <a:t> med </a:t>
            </a:r>
            <a:r>
              <a:rPr lang="en-US" noProof="0" dirty="0" err="1"/>
              <a:t>knäna</a:t>
            </a:r>
            <a:r>
              <a:rPr lang="en-US" noProof="0" dirty="0"/>
              <a:t> </a:t>
            </a:r>
            <a:r>
              <a:rPr lang="en-US" noProof="0" dirty="0" err="1"/>
              <a:t>högt</a:t>
            </a:r>
            <a:r>
              <a:rPr lang="en-US" noProof="0" dirty="0"/>
              <a:t>. Kan </a:t>
            </a:r>
            <a:r>
              <a:rPr lang="en-US" noProof="0" dirty="0" err="1"/>
              <a:t>patienten</a:t>
            </a:r>
            <a:r>
              <a:rPr lang="en-US" noProof="0" dirty="0"/>
              <a:t> </a:t>
            </a:r>
            <a:r>
              <a:rPr lang="en-US" noProof="0" dirty="0" err="1"/>
              <a:t>tillgodogöra</a:t>
            </a:r>
            <a:r>
              <a:rPr lang="en-US" noProof="0" dirty="0"/>
              <a:t> sig </a:t>
            </a:r>
            <a:r>
              <a:rPr lang="en-US" noProof="0" dirty="0" err="1"/>
              <a:t>instruktioner</a:t>
            </a:r>
            <a:r>
              <a:rPr lang="en-US" noProof="0" dirty="0"/>
              <a:t>? Finns </a:t>
            </a:r>
            <a:r>
              <a:rPr lang="en-US" noProof="0" dirty="0" err="1"/>
              <a:t>behov</a:t>
            </a:r>
            <a:r>
              <a:rPr lang="en-US" noProof="0" dirty="0"/>
              <a:t> av </a:t>
            </a:r>
            <a:r>
              <a:rPr lang="en-US" noProof="0" dirty="0" err="1"/>
              <a:t>hjälpmedel</a:t>
            </a:r>
            <a:r>
              <a:rPr lang="en-US" noProof="0" dirty="0"/>
              <a:t>?</a:t>
            </a:r>
          </a:p>
          <a:p>
            <a:pPr marL="171450" indent="-171450">
              <a:buFont typeface="Arial" panose="020B0604020202020204" pitchFamily="34" charset="0"/>
              <a:buChar char="•"/>
            </a:pPr>
            <a:r>
              <a:rPr lang="en-US" noProof="0" dirty="0"/>
              <a:t>Om </a:t>
            </a:r>
            <a:r>
              <a:rPr lang="en-US" noProof="0" dirty="0" err="1"/>
              <a:t>patienten</a:t>
            </a:r>
            <a:r>
              <a:rPr lang="en-US" noProof="0" dirty="0"/>
              <a:t> sitter </a:t>
            </a:r>
            <a:r>
              <a:rPr lang="en-US" noProof="0" dirty="0" err="1"/>
              <a:t>upprätt</a:t>
            </a:r>
            <a:r>
              <a:rPr lang="en-US" noProof="0" dirty="0"/>
              <a:t>, </a:t>
            </a:r>
            <a:r>
              <a:rPr lang="en-US" noProof="0" dirty="0" err="1"/>
              <a:t>är</a:t>
            </a:r>
            <a:r>
              <a:rPr lang="en-US" noProof="0" dirty="0"/>
              <a:t> </a:t>
            </a:r>
            <a:r>
              <a:rPr lang="en-US" noProof="0" dirty="0" err="1"/>
              <a:t>patienten</a:t>
            </a:r>
            <a:r>
              <a:rPr lang="en-US" noProof="0" dirty="0"/>
              <a:t> </a:t>
            </a:r>
            <a:r>
              <a:rPr lang="en-US" noProof="0" dirty="0" err="1"/>
              <a:t>stabil</a:t>
            </a:r>
            <a:r>
              <a:rPr lang="en-US" noProof="0" dirty="0"/>
              <a:t> </a:t>
            </a:r>
            <a:r>
              <a:rPr lang="en-US" noProof="0" dirty="0" err="1"/>
              <a:t>nog</a:t>
            </a:r>
            <a:r>
              <a:rPr lang="en-US" noProof="0" dirty="0"/>
              <a:t> </a:t>
            </a:r>
            <a:r>
              <a:rPr lang="en-US" noProof="0" dirty="0" err="1"/>
              <a:t>för</a:t>
            </a:r>
            <a:r>
              <a:rPr lang="en-US" noProof="0" dirty="0"/>
              <a:t> </a:t>
            </a:r>
            <a:r>
              <a:rPr lang="en-US" noProof="0" dirty="0" err="1"/>
              <a:t>att</a:t>
            </a:r>
            <a:r>
              <a:rPr lang="en-US" noProof="0" dirty="0"/>
              <a:t> </a:t>
            </a:r>
            <a:r>
              <a:rPr lang="en-US" noProof="0" dirty="0" err="1"/>
              <a:t>kunna</a:t>
            </a:r>
            <a:r>
              <a:rPr lang="en-US" noProof="0" dirty="0"/>
              <a:t> </a:t>
            </a:r>
            <a:r>
              <a:rPr lang="en-US" noProof="0" dirty="0" err="1"/>
              <a:t>använda</a:t>
            </a:r>
            <a:r>
              <a:rPr lang="en-US" noProof="0" dirty="0"/>
              <a:t> </a:t>
            </a:r>
            <a:r>
              <a:rPr lang="en-US" noProof="0" dirty="0" err="1"/>
              <a:t>kateter</a:t>
            </a:r>
            <a:r>
              <a:rPr lang="en-US" noProof="0" dirty="0"/>
              <a:t>?</a:t>
            </a:r>
          </a:p>
          <a:p>
            <a:pPr marL="171450" indent="-171450">
              <a:buFont typeface="Arial" panose="020B0604020202020204" pitchFamily="34" charset="0"/>
              <a:buChar char="•"/>
            </a:pPr>
            <a:r>
              <a:rPr lang="en-US" noProof="0" dirty="0"/>
              <a:t>Om </a:t>
            </a:r>
            <a:r>
              <a:rPr lang="en-US" noProof="0" dirty="0" err="1"/>
              <a:t>patienten</a:t>
            </a:r>
            <a:r>
              <a:rPr lang="en-US" noProof="0" dirty="0"/>
              <a:t> </a:t>
            </a:r>
            <a:r>
              <a:rPr lang="en-US" noProof="0" dirty="0" err="1"/>
              <a:t>lutar</a:t>
            </a:r>
            <a:r>
              <a:rPr lang="en-US" noProof="0" dirty="0"/>
              <a:t>, </a:t>
            </a:r>
            <a:r>
              <a:rPr lang="en-US" noProof="0" dirty="0" err="1"/>
              <a:t>är</a:t>
            </a:r>
            <a:r>
              <a:rPr lang="en-US" noProof="0" dirty="0"/>
              <a:t> </a:t>
            </a:r>
            <a:r>
              <a:rPr lang="en-US" noProof="0" dirty="0" err="1"/>
              <a:t>patientent</a:t>
            </a:r>
            <a:r>
              <a:rPr lang="en-US" noProof="0" dirty="0"/>
              <a:t> </a:t>
            </a:r>
            <a:r>
              <a:rPr lang="en-US" noProof="0" dirty="0" err="1"/>
              <a:t>stabil</a:t>
            </a:r>
            <a:r>
              <a:rPr lang="en-US" noProof="0" dirty="0"/>
              <a:t> </a:t>
            </a:r>
            <a:r>
              <a:rPr lang="en-US" noProof="0" dirty="0" err="1"/>
              <a:t>nog</a:t>
            </a:r>
            <a:r>
              <a:rPr lang="en-US" noProof="0" dirty="0"/>
              <a:t> </a:t>
            </a:r>
            <a:r>
              <a:rPr lang="en-US" noProof="0" dirty="0" err="1"/>
              <a:t>för</a:t>
            </a:r>
            <a:r>
              <a:rPr lang="en-US" noProof="0" dirty="0"/>
              <a:t> </a:t>
            </a:r>
            <a:r>
              <a:rPr lang="en-US" noProof="0" dirty="0" err="1"/>
              <a:t>att</a:t>
            </a:r>
            <a:r>
              <a:rPr lang="en-US" noProof="0" dirty="0"/>
              <a:t> </a:t>
            </a:r>
            <a:r>
              <a:rPr lang="en-US" noProof="0" dirty="0" err="1"/>
              <a:t>kunna</a:t>
            </a:r>
            <a:r>
              <a:rPr lang="en-US" noProof="0" dirty="0"/>
              <a:t> </a:t>
            </a:r>
            <a:r>
              <a:rPr lang="en-US" noProof="0" dirty="0" err="1"/>
              <a:t>använda</a:t>
            </a:r>
            <a:r>
              <a:rPr lang="en-US" noProof="0" dirty="0"/>
              <a:t> </a:t>
            </a:r>
            <a:r>
              <a:rPr lang="en-US" noProof="0" dirty="0" err="1"/>
              <a:t>kona</a:t>
            </a:r>
            <a:r>
              <a:rPr lang="en-US" noProof="0" dirty="0"/>
              <a:t>?</a:t>
            </a:r>
          </a:p>
          <a:p>
            <a:pPr marL="171450" indent="-171450">
              <a:buFont typeface="Arial" panose="020B0604020202020204" pitchFamily="34" charset="0"/>
              <a:buChar char="•"/>
            </a:pPr>
            <a:endParaRPr lang="en-US" noProof="0" dirty="0"/>
          </a:p>
          <a:p>
            <a:pPr marL="0" indent="0">
              <a:buFontTx/>
              <a:buNone/>
            </a:pPr>
            <a:r>
              <a:rPr lang="en-US" noProof="0" dirty="0" err="1"/>
              <a:t>Handfunktion</a:t>
            </a:r>
            <a:r>
              <a:rPr lang="en-US" noProof="0" dirty="0"/>
              <a:t>:</a:t>
            </a:r>
          </a:p>
          <a:p>
            <a:pPr marL="0" marR="0" lvl="0" indent="0">
              <a:lnSpc>
                <a:spcPct val="107000"/>
              </a:lnSpc>
              <a:spcBef>
                <a:spcPts val="0"/>
              </a:spcBef>
              <a:spcAft>
                <a:spcPts val="800"/>
              </a:spcAft>
              <a:buFont typeface="Times New Roman" panose="02020603050405020304" pitchFamily="18" charset="0"/>
              <a:buNone/>
              <a:tabLst>
                <a:tab pos="457200" algn="l"/>
              </a:tabLs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Är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patientens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fingerfärdighet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styrka</a:t>
            </a:r>
            <a:r>
              <a:rPr lang="en-US" sz="1800" dirty="0">
                <a:effectLst/>
                <a:latin typeface="Calibri" panose="020F0502020204030204" pitchFamily="34" charset="0"/>
                <a:ea typeface="Calibri" panose="020F0502020204030204" pitchFamily="34" charset="0"/>
                <a:cs typeface="Times New Roman" panose="02020603050405020304" pitchFamily="18" charset="0"/>
              </a:rPr>
              <a:t> och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handledsflexibilitet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tillräckligt</a:t>
            </a:r>
            <a:r>
              <a:rPr lang="en-US" sz="1800" dirty="0">
                <a:effectLst/>
                <a:latin typeface="Calibri" panose="020F0502020204030204" pitchFamily="34" charset="0"/>
                <a:ea typeface="Calibri" panose="020F0502020204030204" pitchFamily="34" charset="0"/>
                <a:cs typeface="Times New Roman" panose="02020603050405020304" pitchFamily="18" charset="0"/>
              </a:rPr>
              <a:t> bra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för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kunna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föra</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kateter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hålla</a:t>
            </a:r>
            <a:r>
              <a:rPr lang="en-US" sz="1800" dirty="0">
                <a:effectLst/>
                <a:latin typeface="Calibri" panose="020F0502020204030204" pitchFamily="34" charset="0"/>
                <a:ea typeface="Calibri" panose="020F0502020204030204" pitchFamily="34" charset="0"/>
                <a:cs typeface="Times New Roman" panose="02020603050405020304" pitchFamily="18" charset="0"/>
              </a:rPr>
              <a:t> den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på</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använda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manuell</a:t>
            </a:r>
            <a:r>
              <a:rPr lang="en-US" sz="1800" dirty="0">
                <a:effectLst/>
                <a:latin typeface="Calibri" panose="020F0502020204030204" pitchFamily="34" charset="0"/>
                <a:ea typeface="Calibri" panose="020F0502020204030204" pitchFamily="34" charset="0"/>
                <a:cs typeface="Times New Roman" panose="02020603050405020304" pitchFamily="18" charset="0"/>
              </a:rPr>
              <a:t> pump?</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r>
              <a:rPr lang="en-US" sz="1200" dirty="0" err="1"/>
              <a:t>Kroppsbyggnad</a:t>
            </a:r>
            <a:endParaRPr lang="en-US" sz="1200" dirty="0"/>
          </a:p>
          <a:p>
            <a:pPr marL="0" indent="0">
              <a:buFontTx/>
              <a:buNone/>
            </a:pPr>
            <a:endParaRPr lang="en-US" sz="1200" noProof="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Patientens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kontur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rumpan</a:t>
            </a:r>
            <a:r>
              <a:rPr lang="en-US" sz="1800" dirty="0">
                <a:effectLst/>
                <a:latin typeface="Calibri" panose="020F0502020204030204" pitchFamily="34" charset="0"/>
                <a:ea typeface="Calibri" panose="020F0502020204030204" pitchFamily="34" charset="0"/>
                <a:cs typeface="Times New Roman" panose="02020603050405020304" pitchFamily="18" charset="0"/>
              </a:rPr>
              <a:t> och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storlek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påverka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förmågan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hålla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kvar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eller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nå</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för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föra</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kateter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Kontrollera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hur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känslig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huden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är</a:t>
            </a: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inkontinens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känsel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friktion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en-US" noProof="0" dirty="0"/>
          </a:p>
          <a:p>
            <a:pPr marL="0" indent="0">
              <a:buFontTx/>
              <a:buNone/>
            </a:pPr>
            <a:r>
              <a:rPr lang="en-US" sz="1200" dirty="0" err="1"/>
              <a:t>Psykologiska</a:t>
            </a:r>
            <a:r>
              <a:rPr lang="en-US" sz="1200" dirty="0"/>
              <a:t> </a:t>
            </a:r>
            <a:r>
              <a:rPr lang="en-US" sz="1200" dirty="0" err="1"/>
              <a:t>faktorer</a:t>
            </a:r>
            <a:r>
              <a:rPr lang="en-US" noProof="0" dirty="0"/>
              <a:t>:</a:t>
            </a:r>
          </a:p>
          <a:p>
            <a:pPr marL="171450" indent="-171450">
              <a:buFont typeface="Arial" panose="020B0604020202020204" pitchFamily="34" charset="0"/>
              <a:buChar char="•"/>
            </a:pPr>
            <a:r>
              <a:rPr lang="en-US" noProof="0" dirty="0"/>
              <a:t>Har </a:t>
            </a:r>
            <a:r>
              <a:rPr lang="en-US" noProof="0" dirty="0" err="1"/>
              <a:t>patienten</a:t>
            </a:r>
            <a:r>
              <a:rPr lang="en-US" noProof="0" dirty="0"/>
              <a:t> </a:t>
            </a:r>
            <a:r>
              <a:rPr lang="en-US" noProof="0" dirty="0" err="1"/>
              <a:t>kognitiv</a:t>
            </a:r>
            <a:r>
              <a:rPr lang="en-US" noProof="0" dirty="0"/>
              <a:t> </a:t>
            </a:r>
            <a:r>
              <a:rPr lang="en-US" noProof="0" dirty="0" err="1"/>
              <a:t>förmåga</a:t>
            </a:r>
            <a:r>
              <a:rPr lang="en-US" noProof="0" dirty="0"/>
              <a:t> </a:t>
            </a:r>
            <a:r>
              <a:rPr lang="en-US" noProof="0" dirty="0" err="1"/>
              <a:t>att</a:t>
            </a:r>
            <a:r>
              <a:rPr lang="en-US" noProof="0" dirty="0"/>
              <a:t> </a:t>
            </a:r>
            <a:r>
              <a:rPr lang="en-US" noProof="0" dirty="0" err="1"/>
              <a:t>läsa</a:t>
            </a:r>
            <a:r>
              <a:rPr lang="en-US" noProof="0" dirty="0"/>
              <a:t> </a:t>
            </a:r>
            <a:r>
              <a:rPr lang="en-US" noProof="0" dirty="0" err="1"/>
              <a:t>instruktioner</a:t>
            </a:r>
            <a:r>
              <a:rPr lang="en-US" noProof="0" dirty="0"/>
              <a:t>?</a:t>
            </a:r>
          </a:p>
          <a:p>
            <a:pPr marL="171450" indent="-171450">
              <a:buFont typeface="Arial" panose="020B0604020202020204" pitchFamily="34" charset="0"/>
              <a:buChar char="•"/>
            </a:pPr>
            <a:r>
              <a:rPr lang="en-US" noProof="0" dirty="0"/>
              <a:t>Om </a:t>
            </a:r>
            <a:r>
              <a:rPr lang="en-US" noProof="0" dirty="0" err="1"/>
              <a:t>patienten</a:t>
            </a:r>
            <a:r>
              <a:rPr lang="en-US" noProof="0" dirty="0"/>
              <a:t> </a:t>
            </a:r>
            <a:r>
              <a:rPr lang="en-US" noProof="0" dirty="0" err="1"/>
              <a:t>har</a:t>
            </a:r>
            <a:r>
              <a:rPr lang="en-US" noProof="0" dirty="0"/>
              <a:t> </a:t>
            </a:r>
            <a:r>
              <a:rPr lang="en-US" noProof="0" dirty="0" err="1"/>
              <a:t>en</a:t>
            </a:r>
            <a:r>
              <a:rPr lang="en-US" noProof="0" dirty="0"/>
              <a:t> </a:t>
            </a:r>
            <a:r>
              <a:rPr lang="en-US" noProof="0" dirty="0" err="1"/>
              <a:t>historik</a:t>
            </a:r>
            <a:r>
              <a:rPr lang="en-US" noProof="0" dirty="0"/>
              <a:t> med </a:t>
            </a:r>
            <a:r>
              <a:rPr lang="en-US" noProof="0" dirty="0" err="1"/>
              <a:t>övergrepp</a:t>
            </a:r>
            <a:r>
              <a:rPr lang="en-US" noProof="0" dirty="0"/>
              <a:t> </a:t>
            </a:r>
            <a:r>
              <a:rPr lang="en-US" noProof="0" dirty="0" err="1"/>
              <a:t>kan</a:t>
            </a:r>
            <a:r>
              <a:rPr lang="en-US" noProof="0" dirty="0"/>
              <a:t> </a:t>
            </a:r>
            <a:r>
              <a:rPr lang="en-US" noProof="0" dirty="0" err="1"/>
              <a:t>terapi</a:t>
            </a:r>
            <a:r>
              <a:rPr lang="en-US" noProof="0" dirty="0"/>
              <a:t> </a:t>
            </a:r>
            <a:r>
              <a:rPr lang="en-US" noProof="0" dirty="0" err="1"/>
              <a:t>behövas</a:t>
            </a:r>
            <a:endParaRPr lang="en-US" noProof="0" dirty="0"/>
          </a:p>
          <a:p>
            <a:pPr marL="171450" indent="-171450">
              <a:buFontTx/>
              <a:buChar char="-"/>
            </a:pPr>
            <a:endParaRPr lang="en-US" noProof="0" dirty="0"/>
          </a:p>
          <a:p>
            <a:pPr marL="0" indent="0">
              <a:buFontTx/>
              <a:buNone/>
            </a:pPr>
            <a:r>
              <a:rPr lang="en-US" noProof="0" dirty="0" err="1"/>
              <a:t>Undersök</a:t>
            </a:r>
            <a:r>
              <a:rPr lang="en-US" noProof="0" dirty="0"/>
              <a:t>:</a:t>
            </a:r>
          </a:p>
          <a:p>
            <a:pPr marL="171450" indent="-171450">
              <a:buFont typeface="Arial" panose="020B0604020202020204" pitchFamily="34" charset="0"/>
              <a:buChar char="•"/>
            </a:pPr>
            <a:r>
              <a:rPr lang="en-US" b="0" noProof="0" dirty="0"/>
              <a:t>Digital </a:t>
            </a:r>
            <a:r>
              <a:rPr lang="en-US" b="0" noProof="0" dirty="0" err="1"/>
              <a:t>undersökning</a:t>
            </a:r>
            <a:r>
              <a:rPr lang="en-US" b="0" noProof="0" dirty="0"/>
              <a:t> </a:t>
            </a:r>
            <a:r>
              <a:rPr lang="en-US" b="0" noProof="0" dirty="0" err="1"/>
              <a:t>kan</a:t>
            </a:r>
            <a:r>
              <a:rPr lang="en-US" b="0" noProof="0" dirty="0"/>
              <a:t> </a:t>
            </a:r>
            <a:r>
              <a:rPr lang="en-US" b="0" noProof="0" dirty="0" err="1"/>
              <a:t>rekommenderas</a:t>
            </a:r>
            <a:r>
              <a:rPr lang="en-US" b="0" noProof="0" dirty="0"/>
              <a:t> </a:t>
            </a:r>
            <a:r>
              <a:rPr lang="en-US" b="0" noProof="0" dirty="0" err="1"/>
              <a:t>för</a:t>
            </a:r>
            <a:r>
              <a:rPr lang="en-US" b="0" noProof="0" dirty="0"/>
              <a:t> </a:t>
            </a:r>
            <a:r>
              <a:rPr lang="en-US" b="0" noProof="0" dirty="0" err="1"/>
              <a:t>att</a:t>
            </a:r>
            <a:r>
              <a:rPr lang="en-US" b="0" noProof="0" dirty="0"/>
              <a:t> </a:t>
            </a:r>
            <a:r>
              <a:rPr lang="en-US" b="0" noProof="0" dirty="0" err="1"/>
              <a:t>känna</a:t>
            </a:r>
            <a:r>
              <a:rPr lang="en-US" b="0" noProof="0" dirty="0"/>
              <a:t> tonus </a:t>
            </a:r>
            <a:r>
              <a:rPr lang="en-US" b="0" noProof="0" dirty="0" err="1"/>
              <a:t>samt</a:t>
            </a:r>
            <a:r>
              <a:rPr lang="en-US" b="0" noProof="0" dirty="0"/>
              <a:t> </a:t>
            </a:r>
            <a:r>
              <a:rPr lang="en-US" b="0" noProof="0" dirty="0" err="1"/>
              <a:t>undersöka</a:t>
            </a:r>
            <a:r>
              <a:rPr lang="en-US" b="0" noProof="0" dirty="0"/>
              <a:t> den perianal </a:t>
            </a:r>
            <a:r>
              <a:rPr lang="en-US" b="0" noProof="0" dirty="0" err="1"/>
              <a:t>känseln</a:t>
            </a:r>
            <a:r>
              <a:rPr lang="en-US" b="0" noProof="0" dirty="0"/>
              <a:t> </a:t>
            </a:r>
            <a:r>
              <a:rPr lang="en-US" b="0" noProof="0" dirty="0" err="1"/>
              <a:t>för</a:t>
            </a:r>
            <a:r>
              <a:rPr lang="en-US" b="0" noProof="0" dirty="0"/>
              <a:t> </a:t>
            </a:r>
            <a:r>
              <a:rPr lang="en-US" b="0" noProof="0" dirty="0" err="1"/>
              <a:t>att</a:t>
            </a:r>
            <a:r>
              <a:rPr lang="en-US" b="0" noProof="0" dirty="0"/>
              <a:t> </a:t>
            </a:r>
            <a:r>
              <a:rPr lang="en-US" b="0" noProof="0" dirty="0" err="1"/>
              <a:t>göra</a:t>
            </a:r>
            <a:r>
              <a:rPr lang="en-US" b="0" noProof="0" dirty="0"/>
              <a:t> </a:t>
            </a:r>
            <a:r>
              <a:rPr lang="en-US" b="0" noProof="0" dirty="0" err="1"/>
              <a:t>en</a:t>
            </a:r>
            <a:r>
              <a:rPr lang="en-US" b="0" noProof="0" dirty="0"/>
              <a:t> </a:t>
            </a:r>
            <a:r>
              <a:rPr lang="en-US" b="0" noProof="0" dirty="0" err="1"/>
              <a:t>besömning</a:t>
            </a:r>
            <a:r>
              <a:rPr lang="en-US" b="0" noProof="0" dirty="0"/>
              <a:t> om </a:t>
            </a:r>
            <a:r>
              <a:rPr lang="en-US" b="0" noProof="0" dirty="0" err="1"/>
              <a:t>en</a:t>
            </a:r>
            <a:r>
              <a:rPr lang="en-US" b="0" noProof="0" dirty="0"/>
              <a:t> </a:t>
            </a:r>
            <a:r>
              <a:rPr lang="en-US" b="0" noProof="0" dirty="0" err="1"/>
              <a:t>kateter</a:t>
            </a:r>
            <a:r>
              <a:rPr lang="en-US" b="0" noProof="0" dirty="0"/>
              <a:t> </a:t>
            </a:r>
            <a:r>
              <a:rPr lang="en-US" b="0" noProof="0" dirty="0" err="1"/>
              <a:t>eller</a:t>
            </a:r>
            <a:r>
              <a:rPr lang="en-US" b="0" noProof="0" dirty="0"/>
              <a:t> </a:t>
            </a:r>
            <a:r>
              <a:rPr lang="en-US" b="0" noProof="0" dirty="0" err="1"/>
              <a:t>kona</a:t>
            </a:r>
            <a:r>
              <a:rPr lang="en-US" b="0" noProof="0" dirty="0"/>
              <a:t> </a:t>
            </a:r>
            <a:r>
              <a:rPr lang="en-US" b="0" noProof="0" dirty="0" err="1"/>
              <a:t>är</a:t>
            </a:r>
            <a:r>
              <a:rPr lang="en-US" b="0" noProof="0" dirty="0"/>
              <a:t> </a:t>
            </a:r>
            <a:r>
              <a:rPr lang="en-US" b="0" noProof="0" dirty="0" err="1"/>
              <a:t>lämpligt</a:t>
            </a:r>
            <a:r>
              <a:rPr lang="en-US" b="0" noProof="0" dirty="0"/>
              <a:t> </a:t>
            </a:r>
            <a:r>
              <a:rPr lang="en-US" b="0" noProof="0" dirty="0" err="1"/>
              <a:t>att</a:t>
            </a:r>
            <a:r>
              <a:rPr lang="en-US" b="0" noProof="0" dirty="0"/>
              <a:t> </a:t>
            </a:r>
            <a:r>
              <a:rPr lang="en-US" b="0" noProof="0" dirty="0" err="1"/>
              <a:t>använda</a:t>
            </a:r>
            <a:r>
              <a:rPr lang="en-US" b="0" noProof="0" dirty="0"/>
              <a:t>. </a:t>
            </a:r>
          </a:p>
          <a:p>
            <a:pPr marL="285750" indent="-285750" algn="l">
              <a:buFont typeface="Arial" panose="020B0604020202020204" pitchFamily="34" charset="0"/>
              <a:buChar char="•"/>
            </a:pPr>
            <a:r>
              <a:rPr lang="en-US" sz="1800" b="0" i="0" u="none" strike="noStrike" baseline="0" dirty="0">
                <a:latin typeface="Gotham-Light" pitchFamily="50" charset="0"/>
              </a:rPr>
              <a:t>Om </a:t>
            </a:r>
            <a:r>
              <a:rPr lang="en-US" sz="1800" b="0" i="0" u="none" strike="noStrike" baseline="0" dirty="0" err="1">
                <a:latin typeface="Gotham-Light" pitchFamily="50" charset="0"/>
              </a:rPr>
              <a:t>patienten</a:t>
            </a:r>
            <a:r>
              <a:rPr lang="en-US" sz="1800" b="0" i="0" u="none" strike="noStrike" baseline="0" dirty="0">
                <a:latin typeface="Gotham-Light" pitchFamily="50" charset="0"/>
              </a:rPr>
              <a:t> </a:t>
            </a:r>
            <a:r>
              <a:rPr lang="en-US" sz="1800" b="0" i="0" u="none" strike="noStrike" baseline="0" dirty="0" err="1">
                <a:latin typeface="Gotham-Light" pitchFamily="50" charset="0"/>
              </a:rPr>
              <a:t>har</a:t>
            </a:r>
            <a:r>
              <a:rPr lang="en-US" sz="1800" b="0" i="0" u="none" strike="noStrike" baseline="0" dirty="0">
                <a:latin typeface="Gotham-Light" pitchFamily="50" charset="0"/>
              </a:rPr>
              <a:t> </a:t>
            </a:r>
            <a:r>
              <a:rPr lang="en-US" sz="1800" b="0" i="0" u="none" strike="noStrike" baseline="0" dirty="0" err="1">
                <a:latin typeface="Gotham-Light" pitchFamily="50" charset="0"/>
              </a:rPr>
              <a:t>förstoppning</a:t>
            </a:r>
            <a:r>
              <a:rPr lang="en-US" sz="1800" b="0" i="0" u="none" strike="noStrike" baseline="0" dirty="0">
                <a:latin typeface="Gotham-Light" pitchFamily="50" charset="0"/>
              </a:rPr>
              <a:t> </a:t>
            </a:r>
            <a:r>
              <a:rPr lang="sv-SE" sz="1800" b="0" i="0" u="none" strike="noStrike" baseline="0" dirty="0">
                <a:latin typeface="Gotham-Light" pitchFamily="50" charset="0"/>
              </a:rPr>
              <a:t>måste en inledande tömning av tarmen genomföras innan du kan </a:t>
            </a:r>
            <a:r>
              <a:rPr lang="en-US" sz="1800" b="0" i="0" u="none" strike="noStrike" baseline="0" dirty="0" err="1">
                <a:latin typeface="Gotham-Light" pitchFamily="50" charset="0"/>
              </a:rPr>
              <a:t>påbörja</a:t>
            </a:r>
            <a:r>
              <a:rPr lang="en-US" sz="1800" b="0" i="0" u="none" strike="noStrike" baseline="0" dirty="0">
                <a:latin typeface="Gotham-Light" pitchFamily="50" charset="0"/>
              </a:rPr>
              <a:t> </a:t>
            </a:r>
            <a:r>
              <a:rPr lang="en-US" sz="1800" b="0" i="0" u="none" strike="noStrike" baseline="0" dirty="0" err="1">
                <a:latin typeface="Gotham-Light" pitchFamily="50" charset="0"/>
              </a:rPr>
              <a:t>irrigeringsbehandlingen</a:t>
            </a:r>
            <a:r>
              <a:rPr lang="en-US" noProof="0" dirty="0"/>
              <a:t>. </a:t>
            </a:r>
          </a:p>
        </p:txBody>
      </p:sp>
      <p:sp>
        <p:nvSpPr>
          <p:cNvPr id="4" name="Slide Number Placeholder 3"/>
          <p:cNvSpPr>
            <a:spLocks noGrp="1"/>
          </p:cNvSpPr>
          <p:nvPr>
            <p:ph type="sldNum" sz="quarter" idx="5"/>
          </p:nvPr>
        </p:nvSpPr>
        <p:spPr/>
        <p:txBody>
          <a:bodyPr/>
          <a:lstStyle/>
          <a:p>
            <a:fld id="{6D4018D2-26EA-4626-92F2-1F10E443FD0D}" type="slidenum">
              <a:rPr lang="en-US" smtClean="0"/>
              <a:t>15</a:t>
            </a:fld>
            <a:endParaRPr lang="en-US"/>
          </a:p>
        </p:txBody>
      </p:sp>
    </p:spTree>
    <p:extLst>
      <p:ext uri="{BB962C8B-B14F-4D97-AF65-F5344CB8AC3E}">
        <p14:creationId xmlns:p14="http://schemas.microsoft.com/office/powerpoint/2010/main" val="301553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a:t>Vårdpersonalen bör dokumentera alla bedömningsanalyser av egenvård i patientens journal. Det är viktigt att den som gör bedömningen lämnar en redogörelse för vad som har beslutats. Omfattningen av dokumentationen kan variera från fall till fall beroende på hur komplex utvärderingen är. Patientens journal skall innehålla den information som behövs för att kunna ge en god och säker vård och innehålla information om vidtagna åtgärder.</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sv-SE" dirty="0"/>
              <a:t> </a:t>
            </a:r>
          </a:p>
          <a:p>
            <a:pPr marL="0" lvl="0" indent="0" algn="l" rtl="0">
              <a:spcBef>
                <a:spcPts val="0"/>
              </a:spcBef>
              <a:spcAft>
                <a:spcPts val="0"/>
              </a:spcAft>
              <a:buNone/>
            </a:pPr>
            <a:endParaRPr dirty="0"/>
          </a:p>
        </p:txBody>
      </p:sp>
      <p:sp>
        <p:nvSpPr>
          <p:cNvPr id="270" name="Google Shape;27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sv-SE" sz="1800" b="0" i="0" u="none" strike="noStrike" baseline="0" dirty="0">
                <a:latin typeface="Gotham-Book" pitchFamily="50" charset="0"/>
              </a:rPr>
              <a:t>Det är helt avgörande att ha </a:t>
            </a:r>
            <a:r>
              <a:rPr lang="en-US" sz="1800" b="0" i="0" u="none" strike="noStrike" baseline="0" dirty="0">
                <a:latin typeface="Gotham-Book" pitchFamily="50" charset="0"/>
              </a:rPr>
              <a:t>motivation och </a:t>
            </a:r>
            <a:r>
              <a:rPr lang="en-US" sz="1800" b="0" i="0" u="none" strike="noStrike" baseline="0" dirty="0" err="1">
                <a:latin typeface="Gotham-Book" pitchFamily="50" charset="0"/>
              </a:rPr>
              <a:t>tålamod</a:t>
            </a:r>
            <a:r>
              <a:rPr lang="en-US" sz="1800" b="0" i="0" u="none" strike="noStrike" baseline="0" dirty="0">
                <a:latin typeface="Gotham-Book" pitchFamily="50" charset="0"/>
              </a:rPr>
              <a:t>. </a:t>
            </a:r>
            <a:r>
              <a:rPr lang="sv-SE" sz="1800" b="0" i="0" u="none" strike="noStrike" baseline="0" dirty="0">
                <a:latin typeface="Gotham-Book" pitchFamily="50" charset="0"/>
              </a:rPr>
              <a:t>Var beredd på att det tar tid att förändra vanor, både mentalt och fysiskt, och att tarmen behöver tid att vänja sig vid de nya rutinerna.</a:t>
            </a:r>
          </a:p>
          <a:p>
            <a:pPr algn="l"/>
            <a:r>
              <a:rPr lang="sv-SE" sz="1800" b="0" i="0" u="none" strike="noStrike" baseline="0" dirty="0">
                <a:latin typeface="Gotham-Book" pitchFamily="50" charset="0"/>
              </a:rPr>
              <a:t>Det kan också ta lite tid innan patienten </a:t>
            </a:r>
            <a:r>
              <a:rPr lang="en-US" sz="1800" b="0" i="0" u="none" strike="noStrike" baseline="0" dirty="0" err="1">
                <a:latin typeface="Gotham-Book" pitchFamily="50" charset="0"/>
              </a:rPr>
              <a:t>hittar</a:t>
            </a:r>
            <a:r>
              <a:rPr lang="en-US" sz="1800" b="0" i="0" u="none" strike="noStrike" baseline="0" dirty="0">
                <a:latin typeface="Gotham-Book" pitchFamily="50" charset="0"/>
              </a:rPr>
              <a:t> </a:t>
            </a:r>
            <a:r>
              <a:rPr lang="en-US" sz="1800" b="0" i="0" u="none" strike="noStrike" baseline="0" dirty="0" err="1">
                <a:latin typeface="Gotham-Book" pitchFamily="50" charset="0"/>
              </a:rPr>
              <a:t>optimala</a:t>
            </a:r>
            <a:r>
              <a:rPr lang="en-US" sz="1800" b="0" i="0" u="none" strike="noStrike" baseline="0" dirty="0">
                <a:latin typeface="Gotham-Book" pitchFamily="50" charset="0"/>
              </a:rPr>
              <a:t> </a:t>
            </a:r>
            <a:r>
              <a:rPr lang="en-US" sz="1800" b="0" i="0" u="none" strike="noStrike" baseline="0" dirty="0" err="1">
                <a:latin typeface="Gotham-Book" pitchFamily="50" charset="0"/>
              </a:rPr>
              <a:t>behandlingsparametrar</a:t>
            </a:r>
            <a:r>
              <a:rPr lang="en-US" sz="1800" b="0" i="0" u="none" strike="noStrike" baseline="0" dirty="0">
                <a:latin typeface="Gotham-Book" pitchFamily="50" charset="0"/>
              </a:rPr>
              <a:t>. </a:t>
            </a:r>
            <a:r>
              <a:rPr lang="sv-SE" sz="1800" b="0" i="0" u="none" strike="noStrike" baseline="0" dirty="0">
                <a:latin typeface="Gotham-Book" pitchFamily="50" charset="0"/>
              </a:rPr>
              <a:t>Det är viktigt att ha realistiska förväntningar på hur TAI kan hjälpa och hur lång tid det tar att få ett </a:t>
            </a:r>
            <a:r>
              <a:rPr lang="en-US" sz="1800" b="0" i="0" u="none" strike="noStrike" baseline="0" dirty="0" err="1">
                <a:latin typeface="Gotham-Book" pitchFamily="50" charset="0"/>
              </a:rPr>
              <a:t>tillfredsställande</a:t>
            </a:r>
            <a:r>
              <a:rPr lang="en-US" sz="1800" b="0" i="0" u="none" strike="noStrike" baseline="0" dirty="0">
                <a:latin typeface="Gotham-Book" pitchFamily="50" charset="0"/>
              </a:rPr>
              <a:t> </a:t>
            </a:r>
            <a:r>
              <a:rPr lang="en-US" sz="1800" b="0" i="0" u="none" strike="noStrike" baseline="0" dirty="0" err="1">
                <a:latin typeface="Gotham-Book" pitchFamily="50" charset="0"/>
              </a:rPr>
              <a:t>resultat</a:t>
            </a:r>
            <a:r>
              <a:rPr lang="en-US" sz="1800" b="0" i="0" u="none" strike="noStrike" baseline="0" dirty="0">
                <a:latin typeface="Gotham-Book" pitchFamily="50" charset="0"/>
              </a:rPr>
              <a:t>.</a:t>
            </a:r>
          </a:p>
          <a:p>
            <a:pPr algn="l"/>
            <a:r>
              <a:rPr lang="sv-SE" sz="1800" b="0" i="0" u="none" strike="noStrike" baseline="0" dirty="0">
                <a:latin typeface="Gotham-Book" pitchFamily="50" charset="0"/>
              </a:rPr>
              <a:t>Räkna med att det tar 4–12 veckor att stabilisera tarmen och utveckla </a:t>
            </a:r>
            <a:r>
              <a:rPr lang="en-US" sz="1800" b="0" i="0" u="none" strike="noStrike" baseline="0" dirty="0" err="1">
                <a:latin typeface="Gotham-Book" pitchFamily="50" charset="0"/>
              </a:rPr>
              <a:t>en</a:t>
            </a:r>
            <a:r>
              <a:rPr lang="en-US" sz="1800" b="0" i="0" u="none" strike="noStrike" baseline="0" dirty="0">
                <a:latin typeface="Gotham-Book" pitchFamily="50" charset="0"/>
              </a:rPr>
              <a:t> bra, </a:t>
            </a:r>
            <a:r>
              <a:rPr lang="en-US" sz="1800" b="0" i="0" u="none" strike="noStrike" baseline="0" dirty="0" err="1">
                <a:latin typeface="Gotham-Book" pitchFamily="50" charset="0"/>
              </a:rPr>
              <a:t>individuell</a:t>
            </a:r>
            <a:r>
              <a:rPr lang="en-US" sz="1800" b="0" i="0" u="none" strike="noStrike" baseline="0" dirty="0">
                <a:latin typeface="Gotham-Book" pitchFamily="50" charset="0"/>
              </a:rPr>
              <a:t> </a:t>
            </a:r>
            <a:r>
              <a:rPr lang="en-US" sz="1800" b="0" i="0" u="none" strike="noStrike" baseline="0" dirty="0" err="1">
                <a:latin typeface="Gotham-Book" pitchFamily="50" charset="0"/>
              </a:rPr>
              <a:t>avföringsrutin</a:t>
            </a:r>
            <a:r>
              <a:rPr lang="en-US" sz="1800" b="0" i="0" u="none" strike="noStrike" baseline="0" dirty="0">
                <a:latin typeface="Gotham-Book" pitchFamily="50" charset="0"/>
              </a:rPr>
              <a:t>.</a:t>
            </a:r>
          </a:p>
          <a:p>
            <a:pPr algn="l"/>
            <a:r>
              <a:rPr lang="sv-SE" sz="1800" b="0" i="0" u="none" strike="noStrike" baseline="0" dirty="0">
                <a:latin typeface="GothamRounded-Medium" pitchFamily="50" charset="0"/>
              </a:rPr>
              <a:t>Ge det lite tid. Det är det värt!</a:t>
            </a:r>
            <a:endParaRPr sz="800" dirty="0"/>
          </a:p>
        </p:txBody>
      </p:sp>
      <p:sp>
        <p:nvSpPr>
          <p:cNvPr id="245" name="Google Shape;24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18</a:t>
            </a:fld>
            <a:endParaRPr lang="en-US"/>
          </a:p>
        </p:txBody>
      </p:sp>
    </p:spTree>
    <p:extLst>
      <p:ext uri="{BB962C8B-B14F-4D97-AF65-F5344CB8AC3E}">
        <p14:creationId xmlns:p14="http://schemas.microsoft.com/office/powerpoint/2010/main" val="3173676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ea typeface="Calibri"/>
                <a:cs typeface="Calibri"/>
                <a:sym typeface="Calibri"/>
              </a:rPr>
              <a:t>Det </a:t>
            </a:r>
            <a:r>
              <a:rPr lang="en-US" noProof="0" dirty="0" err="1">
                <a:ea typeface="Calibri"/>
                <a:cs typeface="Calibri"/>
                <a:sym typeface="Calibri"/>
              </a:rPr>
              <a:t>är</a:t>
            </a:r>
            <a:r>
              <a:rPr lang="en-US" noProof="0" dirty="0">
                <a:ea typeface="Calibri"/>
                <a:cs typeface="Calibri"/>
                <a:sym typeface="Calibri"/>
              </a:rPr>
              <a:t> </a:t>
            </a:r>
            <a:r>
              <a:rPr lang="en-US" noProof="0" dirty="0" err="1">
                <a:ea typeface="Calibri"/>
                <a:cs typeface="Calibri"/>
                <a:sym typeface="Calibri"/>
              </a:rPr>
              <a:t>mycket</a:t>
            </a:r>
            <a:r>
              <a:rPr lang="en-US" noProof="0" dirty="0">
                <a:ea typeface="Calibri"/>
                <a:cs typeface="Calibri"/>
                <a:sym typeface="Calibri"/>
              </a:rPr>
              <a:t> </a:t>
            </a:r>
            <a:r>
              <a:rPr lang="en-US" noProof="0" dirty="0" err="1">
                <a:ea typeface="Calibri"/>
                <a:cs typeface="Calibri"/>
                <a:sym typeface="Calibri"/>
              </a:rPr>
              <a:t>viktigt</a:t>
            </a:r>
            <a:r>
              <a:rPr lang="en-US" noProof="0" dirty="0">
                <a:ea typeface="Calibri"/>
                <a:cs typeface="Calibri"/>
                <a:sym typeface="Calibri"/>
              </a:rPr>
              <a:t> </a:t>
            </a:r>
            <a:r>
              <a:rPr lang="en-US" noProof="0" dirty="0" err="1">
                <a:ea typeface="Calibri"/>
                <a:cs typeface="Calibri"/>
                <a:sym typeface="Calibri"/>
              </a:rPr>
              <a:t>att</a:t>
            </a:r>
            <a:r>
              <a:rPr lang="en-US" noProof="0" dirty="0">
                <a:ea typeface="Calibri"/>
                <a:cs typeface="Calibri"/>
                <a:sym typeface="Calibri"/>
              </a:rPr>
              <a:t> patient </a:t>
            </a:r>
            <a:r>
              <a:rPr lang="en-US" noProof="0" dirty="0" err="1">
                <a:ea typeface="Calibri"/>
                <a:cs typeface="Calibri"/>
                <a:sym typeface="Calibri"/>
              </a:rPr>
              <a:t>får</a:t>
            </a:r>
            <a:r>
              <a:rPr lang="en-US" noProof="0" dirty="0">
                <a:ea typeface="Calibri"/>
                <a:cs typeface="Calibri"/>
                <a:sym typeface="Calibri"/>
              </a:rPr>
              <a:t> </a:t>
            </a:r>
            <a:r>
              <a:rPr lang="en-US" noProof="0" dirty="0" err="1">
                <a:ea typeface="Calibri"/>
                <a:cs typeface="Calibri"/>
                <a:sym typeface="Calibri"/>
              </a:rPr>
              <a:t>en</a:t>
            </a:r>
            <a:r>
              <a:rPr lang="en-US" noProof="0" dirty="0">
                <a:ea typeface="Calibri"/>
                <a:cs typeface="Calibri"/>
                <a:sym typeface="Calibri"/>
              </a:rPr>
              <a:t> bra </a:t>
            </a:r>
            <a:r>
              <a:rPr lang="en-US" noProof="0" dirty="0" err="1">
                <a:ea typeface="Calibri"/>
                <a:cs typeface="Calibri"/>
                <a:sym typeface="Calibri"/>
              </a:rPr>
              <a:t>kunskap</a:t>
            </a:r>
            <a:r>
              <a:rPr lang="en-US" noProof="0" dirty="0">
                <a:ea typeface="Calibri"/>
                <a:cs typeface="Calibri"/>
                <a:sym typeface="Calibri"/>
              </a:rPr>
              <a:t> om </a:t>
            </a:r>
            <a:r>
              <a:rPr lang="en-US" noProof="0" dirty="0" err="1">
                <a:ea typeface="Calibri"/>
                <a:cs typeface="Calibri"/>
                <a:sym typeface="Calibri"/>
              </a:rPr>
              <a:t>tarmens</a:t>
            </a:r>
            <a:r>
              <a:rPr lang="en-US" noProof="0" dirty="0">
                <a:ea typeface="Calibri"/>
                <a:cs typeface="Calibri"/>
                <a:sym typeface="Calibri"/>
              </a:rPr>
              <a:t> </a:t>
            </a:r>
            <a:r>
              <a:rPr lang="en-US" noProof="0" dirty="0" err="1">
                <a:ea typeface="Calibri"/>
                <a:cs typeface="Calibri"/>
                <a:sym typeface="Calibri"/>
              </a:rPr>
              <a:t>anatomi</a:t>
            </a:r>
            <a:r>
              <a:rPr lang="en-US" noProof="0" dirty="0">
                <a:ea typeface="Calibri"/>
                <a:cs typeface="Calibri"/>
                <a:sym typeface="Calibri"/>
              </a:rPr>
              <a:t> och </a:t>
            </a:r>
            <a:r>
              <a:rPr lang="en-US" noProof="0" dirty="0" err="1">
                <a:ea typeface="Calibri"/>
                <a:cs typeface="Calibri"/>
                <a:sym typeface="Calibri"/>
              </a:rPr>
              <a:t>fysiologi</a:t>
            </a:r>
            <a:r>
              <a:rPr lang="en-US" noProof="0" dirty="0">
                <a:ea typeface="Calibri"/>
                <a:cs typeface="Calibri"/>
                <a:sym typeface="Calibri"/>
              </a:rPr>
              <a:t> </a:t>
            </a:r>
            <a:r>
              <a:rPr lang="en-US" noProof="0" dirty="0" err="1">
                <a:ea typeface="Calibri"/>
                <a:cs typeface="Calibri"/>
                <a:sym typeface="Calibri"/>
              </a:rPr>
              <a:t>samt</a:t>
            </a:r>
            <a:r>
              <a:rPr lang="en-US" noProof="0" dirty="0">
                <a:ea typeface="Calibri"/>
                <a:cs typeface="Calibri"/>
                <a:sym typeface="Calibri"/>
              </a:rPr>
              <a:t> god </a:t>
            </a:r>
            <a:r>
              <a:rPr lang="en-US" noProof="0" dirty="0" err="1">
                <a:ea typeface="Calibri"/>
                <a:cs typeface="Calibri"/>
                <a:sym typeface="Calibri"/>
              </a:rPr>
              <a:t>förståelse</a:t>
            </a:r>
            <a:r>
              <a:rPr lang="en-US" noProof="0" dirty="0">
                <a:ea typeface="Calibri"/>
                <a:cs typeface="Calibri"/>
                <a:sym typeface="Calibri"/>
              </a:rPr>
              <a:t> </a:t>
            </a:r>
            <a:r>
              <a:rPr lang="en-US" noProof="0" dirty="0" err="1">
                <a:ea typeface="Calibri"/>
                <a:cs typeface="Calibri"/>
                <a:sym typeface="Calibri"/>
              </a:rPr>
              <a:t>för</a:t>
            </a:r>
            <a:r>
              <a:rPr lang="en-US" noProof="0" dirty="0">
                <a:ea typeface="Calibri"/>
                <a:cs typeface="Calibri"/>
                <a:sym typeface="Calibri"/>
              </a:rPr>
              <a:t> </a:t>
            </a:r>
            <a:r>
              <a:rPr lang="en-US" noProof="0" dirty="0" err="1">
                <a:ea typeface="Calibri"/>
                <a:cs typeface="Calibri"/>
                <a:sym typeface="Calibri"/>
              </a:rPr>
              <a:t>fördelarna</a:t>
            </a:r>
            <a:r>
              <a:rPr lang="en-US" noProof="0" dirty="0">
                <a:ea typeface="Calibri"/>
                <a:cs typeface="Calibri"/>
                <a:sym typeface="Calibri"/>
              </a:rPr>
              <a:t> med </a:t>
            </a:r>
            <a:r>
              <a:rPr lang="en-US" noProof="0" dirty="0" err="1">
                <a:ea typeface="Calibri"/>
                <a:cs typeface="Calibri"/>
                <a:sym typeface="Calibri"/>
              </a:rPr>
              <a:t>terapin</a:t>
            </a:r>
            <a:r>
              <a:rPr lang="en-US" noProof="0" dirty="0">
                <a:ea typeface="Calibri"/>
                <a:cs typeface="Calibri"/>
                <a:sym typeface="Calibri"/>
              </a:rPr>
              <a:t>. </a:t>
            </a:r>
            <a:r>
              <a:rPr lang="en-US" noProof="0" dirty="0" err="1">
                <a:ea typeface="Calibri"/>
                <a:cs typeface="Calibri"/>
                <a:sym typeface="Calibri"/>
              </a:rPr>
              <a:t>Att</a:t>
            </a:r>
            <a:r>
              <a:rPr lang="en-US" noProof="0" dirty="0">
                <a:ea typeface="Calibri"/>
                <a:cs typeface="Calibri"/>
                <a:sym typeface="Calibri"/>
              </a:rPr>
              <a:t> </a:t>
            </a:r>
            <a:r>
              <a:rPr lang="en-US" noProof="0" dirty="0" err="1">
                <a:ea typeface="Calibri"/>
                <a:cs typeface="Calibri"/>
                <a:sym typeface="Calibri"/>
              </a:rPr>
              <a:t>använda</a:t>
            </a:r>
            <a:r>
              <a:rPr lang="en-US" noProof="0" dirty="0">
                <a:ea typeface="Calibri"/>
                <a:cs typeface="Calibri"/>
                <a:sym typeface="Calibri"/>
              </a:rPr>
              <a:t> </a:t>
            </a:r>
            <a:r>
              <a:rPr lang="en-US" noProof="0" dirty="0" err="1">
                <a:ea typeface="Calibri"/>
                <a:cs typeface="Calibri"/>
                <a:sym typeface="Calibri"/>
              </a:rPr>
              <a:t>bilder</a:t>
            </a:r>
            <a:r>
              <a:rPr lang="en-US" noProof="0" dirty="0">
                <a:ea typeface="Calibri"/>
                <a:cs typeface="Calibri"/>
                <a:sym typeface="Calibri"/>
              </a:rPr>
              <a:t>  </a:t>
            </a:r>
            <a:r>
              <a:rPr lang="en-US" noProof="0" dirty="0" err="1">
                <a:ea typeface="Calibri"/>
                <a:cs typeface="Calibri"/>
                <a:sym typeface="Calibri"/>
              </a:rPr>
              <a:t>för</a:t>
            </a:r>
            <a:r>
              <a:rPr lang="en-US" noProof="0" dirty="0">
                <a:ea typeface="Calibri"/>
                <a:cs typeface="Calibri"/>
                <a:sym typeface="Calibri"/>
              </a:rPr>
              <a:t> </a:t>
            </a:r>
            <a:r>
              <a:rPr lang="en-US" noProof="0" dirty="0" err="1">
                <a:ea typeface="Calibri"/>
                <a:cs typeface="Calibri"/>
                <a:sym typeface="Calibri"/>
              </a:rPr>
              <a:t>att</a:t>
            </a:r>
            <a:r>
              <a:rPr lang="en-US" noProof="0" dirty="0">
                <a:ea typeface="Calibri"/>
                <a:cs typeface="Calibri"/>
                <a:sym typeface="Calibri"/>
              </a:rPr>
              <a:t> </a:t>
            </a:r>
            <a:r>
              <a:rPr lang="en-US" noProof="0" dirty="0" err="1">
                <a:ea typeface="Calibri"/>
                <a:cs typeface="Calibri"/>
                <a:sym typeface="Calibri"/>
              </a:rPr>
              <a:t>visualisera</a:t>
            </a:r>
            <a:r>
              <a:rPr lang="en-US" noProof="0" dirty="0">
                <a:ea typeface="Calibri"/>
                <a:cs typeface="Calibri"/>
                <a:sym typeface="Calibri"/>
              </a:rPr>
              <a:t> </a:t>
            </a:r>
            <a:r>
              <a:rPr lang="en-US" noProof="0" dirty="0" err="1">
                <a:ea typeface="Calibri"/>
                <a:cs typeface="Calibri"/>
                <a:sym typeface="Calibri"/>
              </a:rPr>
              <a:t>är</a:t>
            </a:r>
            <a:r>
              <a:rPr lang="en-US" noProof="0" dirty="0">
                <a:ea typeface="Calibri"/>
                <a:cs typeface="Calibri"/>
                <a:sym typeface="Calibri"/>
              </a:rPr>
              <a:t> </a:t>
            </a:r>
            <a:r>
              <a:rPr lang="en-US" noProof="0" dirty="0" err="1">
                <a:ea typeface="Calibri"/>
                <a:cs typeface="Calibri"/>
                <a:sym typeface="Calibri"/>
              </a:rPr>
              <a:t>ofta</a:t>
            </a:r>
            <a:r>
              <a:rPr lang="en-US" noProof="0" dirty="0">
                <a:ea typeface="Calibri"/>
                <a:cs typeface="Calibri"/>
                <a:sym typeface="Calibri"/>
              </a:rPr>
              <a:t> till </a:t>
            </a:r>
            <a:r>
              <a:rPr lang="en-US" noProof="0" dirty="0" err="1">
                <a:ea typeface="Calibri"/>
                <a:cs typeface="Calibri"/>
                <a:sym typeface="Calibri"/>
              </a:rPr>
              <a:t>hjälp</a:t>
            </a:r>
            <a:r>
              <a:rPr lang="en-US" noProof="0" dirty="0">
                <a:ea typeface="Calibri"/>
                <a:cs typeface="Calibri"/>
                <a:sym typeface="Calibri"/>
              </a:rPr>
              <a:t>. En </a:t>
            </a:r>
            <a:r>
              <a:rPr lang="en-US" noProof="0" dirty="0" err="1">
                <a:ea typeface="Calibri"/>
                <a:cs typeface="Calibri"/>
                <a:sym typeface="Calibri"/>
              </a:rPr>
              <a:t>användarguide</a:t>
            </a:r>
            <a:r>
              <a:rPr lang="en-US" noProof="0" dirty="0">
                <a:ea typeface="Calibri"/>
                <a:cs typeface="Calibri"/>
                <a:sym typeface="Calibri"/>
              </a:rPr>
              <a:t> </a:t>
            </a:r>
            <a:r>
              <a:rPr lang="en-US" noProof="0" dirty="0" err="1">
                <a:ea typeface="Calibri"/>
                <a:cs typeface="Calibri"/>
                <a:sym typeface="Calibri"/>
              </a:rPr>
              <a:t>kan</a:t>
            </a:r>
            <a:r>
              <a:rPr lang="en-US" noProof="0" dirty="0">
                <a:ea typeface="Calibri"/>
                <a:cs typeface="Calibri"/>
                <a:sym typeface="Calibri"/>
              </a:rPr>
              <a:t> </a:t>
            </a:r>
            <a:r>
              <a:rPr lang="en-US" noProof="0" dirty="0" err="1">
                <a:ea typeface="Calibri"/>
                <a:cs typeface="Calibri"/>
                <a:sym typeface="Calibri"/>
              </a:rPr>
              <a:t>vara</a:t>
            </a:r>
            <a:r>
              <a:rPr lang="en-US" noProof="0" dirty="0">
                <a:ea typeface="Calibri"/>
                <a:cs typeface="Calibri"/>
                <a:sym typeface="Calibri"/>
              </a:rPr>
              <a:t> </a:t>
            </a:r>
            <a:r>
              <a:rPr lang="en-US" noProof="0" dirty="0" err="1">
                <a:ea typeface="Calibri"/>
                <a:cs typeface="Calibri"/>
                <a:sym typeface="Calibri"/>
              </a:rPr>
              <a:t>ett</a:t>
            </a:r>
            <a:r>
              <a:rPr lang="en-US" noProof="0" dirty="0">
                <a:ea typeface="Calibri"/>
                <a:cs typeface="Calibri"/>
                <a:sym typeface="Calibri"/>
              </a:rPr>
              <a:t> bra </a:t>
            </a:r>
            <a:r>
              <a:rPr lang="en-US" noProof="0" dirty="0" err="1">
                <a:ea typeface="Calibri"/>
                <a:cs typeface="Calibri"/>
                <a:sym typeface="Calibri"/>
              </a:rPr>
              <a:t>sätt</a:t>
            </a:r>
            <a:r>
              <a:rPr lang="en-US" noProof="0" dirty="0">
                <a:ea typeface="Calibri"/>
                <a:cs typeface="Calibri"/>
                <a:sym typeface="Calibri"/>
              </a:rPr>
              <a:t> </a:t>
            </a:r>
            <a:r>
              <a:rPr lang="en-US" noProof="0" dirty="0" err="1">
                <a:ea typeface="Calibri"/>
                <a:cs typeface="Calibri"/>
                <a:sym typeface="Calibri"/>
              </a:rPr>
              <a:t>för</a:t>
            </a:r>
            <a:r>
              <a:rPr lang="en-US" noProof="0" dirty="0">
                <a:ea typeface="Calibri"/>
                <a:cs typeface="Calibri"/>
                <a:sym typeface="Calibri"/>
              </a:rPr>
              <a:t> </a:t>
            </a:r>
            <a:r>
              <a:rPr lang="en-US" noProof="0" dirty="0" err="1">
                <a:ea typeface="Calibri"/>
                <a:cs typeface="Calibri"/>
                <a:sym typeface="Calibri"/>
              </a:rPr>
              <a:t>patienten</a:t>
            </a:r>
            <a:r>
              <a:rPr lang="en-US" noProof="0" dirty="0">
                <a:ea typeface="Calibri"/>
                <a:cs typeface="Calibri"/>
                <a:sym typeface="Calibri"/>
              </a:rPr>
              <a:t> </a:t>
            </a:r>
            <a:r>
              <a:rPr lang="en-US" noProof="0" dirty="0" err="1">
                <a:ea typeface="Calibri"/>
                <a:cs typeface="Calibri"/>
                <a:sym typeface="Calibri"/>
              </a:rPr>
              <a:t>att</a:t>
            </a:r>
            <a:r>
              <a:rPr lang="en-US" noProof="0" dirty="0">
                <a:ea typeface="Calibri"/>
                <a:cs typeface="Calibri"/>
                <a:sym typeface="Calibri"/>
              </a:rPr>
              <a:t> </a:t>
            </a:r>
            <a:r>
              <a:rPr lang="en-US" noProof="0" dirty="0" err="1">
                <a:ea typeface="Calibri"/>
                <a:cs typeface="Calibri"/>
                <a:sym typeface="Calibri"/>
              </a:rPr>
              <a:t>lära</a:t>
            </a:r>
            <a:r>
              <a:rPr lang="en-US" noProof="0" dirty="0">
                <a:ea typeface="Calibri"/>
                <a:cs typeface="Calibri"/>
                <a:sym typeface="Calibri"/>
              </a:rPr>
              <a:t> sig </a:t>
            </a:r>
            <a:r>
              <a:rPr lang="en-US" noProof="0" dirty="0" err="1">
                <a:ea typeface="Calibri"/>
                <a:cs typeface="Calibri"/>
                <a:sym typeface="Calibri"/>
              </a:rPr>
              <a:t>mer</a:t>
            </a:r>
            <a:r>
              <a:rPr lang="en-US" noProof="0" dirty="0">
                <a:ea typeface="Calibri"/>
                <a:cs typeface="Calibri"/>
                <a:sym typeface="Calibri"/>
              </a:rPr>
              <a:t> om terrapin </a:t>
            </a:r>
            <a:r>
              <a:rPr lang="en-US" noProof="0" dirty="0" err="1">
                <a:ea typeface="Calibri"/>
                <a:cs typeface="Calibri"/>
                <a:sym typeface="Calibri"/>
              </a:rPr>
              <a:t>innan</a:t>
            </a:r>
            <a:r>
              <a:rPr lang="en-US" noProof="0" dirty="0">
                <a:ea typeface="Calibri"/>
                <a:cs typeface="Calibri"/>
                <a:sym typeface="Calibri"/>
              </a:rPr>
              <a:t> </a:t>
            </a:r>
            <a:r>
              <a:rPr lang="en-US" noProof="0" dirty="0" err="1">
                <a:ea typeface="Calibri"/>
                <a:cs typeface="Calibri"/>
                <a:sym typeface="Calibri"/>
              </a:rPr>
              <a:t>eller</a:t>
            </a:r>
            <a:r>
              <a:rPr lang="en-US" noProof="0" dirty="0">
                <a:ea typeface="Calibri"/>
                <a:cs typeface="Calibri"/>
                <a:sym typeface="Calibri"/>
              </a:rPr>
              <a:t> </a:t>
            </a:r>
            <a:r>
              <a:rPr lang="en-US" noProof="0" dirty="0" err="1">
                <a:ea typeface="Calibri"/>
                <a:cs typeface="Calibri"/>
                <a:sym typeface="Calibri"/>
              </a:rPr>
              <a:t>efter</a:t>
            </a:r>
            <a:r>
              <a:rPr lang="en-US" noProof="0" dirty="0">
                <a:ea typeface="Calibri"/>
                <a:cs typeface="Calibri"/>
                <a:sym typeface="Calibri"/>
              </a:rPr>
              <a:t> </a:t>
            </a:r>
            <a:r>
              <a:rPr lang="en-US" noProof="0" dirty="0" err="1">
                <a:ea typeface="Calibri"/>
                <a:cs typeface="Calibri"/>
                <a:sym typeface="Calibri"/>
              </a:rPr>
              <a:t>besöket</a:t>
            </a:r>
            <a:r>
              <a:rPr lang="en-US" noProof="0" dirty="0">
                <a:ea typeface="Calibri"/>
                <a:cs typeface="Calibri"/>
                <a:sym typeface="Calibri"/>
              </a:rPr>
              <a:t>. </a:t>
            </a:r>
            <a:r>
              <a:rPr lang="sv-SE" sz="1800" b="0" i="0" dirty="0">
                <a:solidFill>
                  <a:srgbClr val="212529"/>
                </a:solidFill>
                <a:effectLst/>
                <a:latin typeface="Calibri" panose="020F0502020204030204" pitchFamily="34" charset="0"/>
              </a:rPr>
              <a:t>Sätt realistiska förväntningar, det kan ta upp till 12 veckor att hitta rätt inställningar och etablera en effektiv procedur. Ställ upp ett realistiskt mål och mät resultatet med ett utvärderingsverktyg som en dagbok eller poängskala.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ea typeface="Calibri"/>
              <a:cs typeface="Calibri"/>
              <a:sym typeface="Calibri"/>
            </a:endParaRPr>
          </a:p>
          <a:p>
            <a:pPr marL="0" lvl="0" indent="0" algn="l" rtl="0">
              <a:spcBef>
                <a:spcPts val="0"/>
              </a:spcBef>
              <a:spcAft>
                <a:spcPts val="0"/>
              </a:spcAft>
              <a:buNone/>
            </a:pPr>
            <a:r>
              <a:rPr lang="en-US" noProof="0" dirty="0" err="1">
                <a:ea typeface="Calibri"/>
                <a:cs typeface="Calibri"/>
                <a:sym typeface="Calibri"/>
              </a:rPr>
              <a:t>Komplikationer</a:t>
            </a:r>
            <a:r>
              <a:rPr lang="en-US" noProof="0" dirty="0">
                <a:ea typeface="Calibri"/>
                <a:cs typeface="Calibri"/>
                <a:sym typeface="Calibri"/>
              </a:rPr>
              <a:t> och </a:t>
            </a:r>
            <a:r>
              <a:rPr lang="en-US" noProof="0" dirty="0" err="1">
                <a:ea typeface="Calibri"/>
                <a:cs typeface="Calibri"/>
                <a:sym typeface="Calibri"/>
              </a:rPr>
              <a:t>kontraindikationer</a:t>
            </a:r>
            <a:r>
              <a:rPr lang="en-US" noProof="0" dirty="0">
                <a:ea typeface="Calibri"/>
                <a:cs typeface="Calibri"/>
                <a:sym typeface="Calibri"/>
              </a:rPr>
              <a:t> </a:t>
            </a:r>
            <a:r>
              <a:rPr lang="en-US" noProof="0" dirty="0" err="1">
                <a:ea typeface="Calibri"/>
                <a:cs typeface="Calibri"/>
                <a:sym typeface="Calibri"/>
              </a:rPr>
              <a:t>kommer</a:t>
            </a:r>
            <a:r>
              <a:rPr lang="en-US" noProof="0" dirty="0">
                <a:ea typeface="Calibri"/>
                <a:cs typeface="Calibri"/>
                <a:sym typeface="Calibri"/>
              </a:rPr>
              <a:t> </a:t>
            </a:r>
            <a:r>
              <a:rPr lang="en-US" noProof="0" dirty="0" err="1">
                <a:ea typeface="Calibri"/>
                <a:cs typeface="Calibri"/>
                <a:sym typeface="Calibri"/>
              </a:rPr>
              <a:t>att</a:t>
            </a:r>
            <a:r>
              <a:rPr lang="en-US" noProof="0" dirty="0">
                <a:ea typeface="Calibri"/>
                <a:cs typeface="Calibri"/>
                <a:sym typeface="Calibri"/>
              </a:rPr>
              <a:t> </a:t>
            </a:r>
            <a:r>
              <a:rPr lang="en-US" noProof="0" dirty="0" err="1">
                <a:ea typeface="Calibri"/>
                <a:cs typeface="Calibri"/>
                <a:sym typeface="Calibri"/>
              </a:rPr>
              <a:t>behandlas</a:t>
            </a:r>
            <a:r>
              <a:rPr lang="en-US" noProof="0" dirty="0">
                <a:ea typeface="Calibri"/>
                <a:cs typeface="Calibri"/>
                <a:sym typeface="Calibri"/>
              </a:rPr>
              <a:t> </a:t>
            </a:r>
            <a:r>
              <a:rPr lang="en-US" noProof="0" dirty="0" err="1">
                <a:ea typeface="Calibri"/>
                <a:cs typeface="Calibri"/>
                <a:sym typeface="Calibri"/>
              </a:rPr>
              <a:t>i</a:t>
            </a:r>
            <a:r>
              <a:rPr lang="en-US" noProof="0" dirty="0">
                <a:ea typeface="Calibri"/>
                <a:cs typeface="Calibri"/>
                <a:sym typeface="Calibri"/>
              </a:rPr>
              <a:t> de </a:t>
            </a:r>
            <a:r>
              <a:rPr lang="en-US" noProof="0" dirty="0" err="1">
                <a:ea typeface="Calibri"/>
                <a:cs typeface="Calibri"/>
                <a:sym typeface="Calibri"/>
              </a:rPr>
              <a:t>följande</a:t>
            </a:r>
            <a:r>
              <a:rPr lang="en-US" noProof="0" dirty="0">
                <a:ea typeface="Calibri"/>
                <a:cs typeface="Calibri"/>
                <a:sym typeface="Calibri"/>
              </a:rPr>
              <a:t> </a:t>
            </a:r>
            <a:r>
              <a:rPr lang="en-US" noProof="0" dirty="0" err="1">
                <a:ea typeface="Calibri"/>
                <a:cs typeface="Calibri"/>
                <a:sym typeface="Calibri"/>
              </a:rPr>
              <a:t>bilderna</a:t>
            </a:r>
            <a:r>
              <a:rPr lang="en-US" noProof="0" dirty="0">
                <a:ea typeface="Calibri"/>
                <a:cs typeface="Calibri"/>
                <a:sym typeface="Calibri"/>
              </a:rPr>
              <a:t>, I </a:t>
            </a:r>
            <a:r>
              <a:rPr lang="en-US" noProof="0" dirty="0" err="1">
                <a:ea typeface="Calibri"/>
                <a:cs typeface="Calibri"/>
                <a:sym typeface="Calibri"/>
              </a:rPr>
              <a:t>korhet</a:t>
            </a:r>
            <a:r>
              <a:rPr lang="en-US" noProof="0" dirty="0">
                <a:ea typeface="Calibri"/>
                <a:cs typeface="Calibri"/>
                <a:sym typeface="Calibri"/>
              </a:rPr>
              <a:t>:</a:t>
            </a:r>
          </a:p>
          <a:p>
            <a:pPr marL="0" lvl="0" indent="0" algn="l" rtl="0">
              <a:spcBef>
                <a:spcPts val="0"/>
              </a:spcBef>
              <a:spcAft>
                <a:spcPts val="0"/>
              </a:spcAft>
              <a:buNone/>
            </a:pPr>
            <a:endParaRPr lang="en-US" noProof="0" dirty="0">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noProof="0" dirty="0" err="1">
                <a:ea typeface="Calibri"/>
                <a:cs typeface="Calibri"/>
                <a:sym typeface="Calibri"/>
              </a:rPr>
              <a:t>Informera</a:t>
            </a:r>
            <a:r>
              <a:rPr lang="en-US" noProof="0" dirty="0">
                <a:ea typeface="Calibri"/>
                <a:cs typeface="Calibri"/>
                <a:sym typeface="Calibri"/>
              </a:rPr>
              <a:t> </a:t>
            </a:r>
            <a:r>
              <a:rPr lang="en-US" noProof="0" dirty="0" err="1">
                <a:ea typeface="Calibri"/>
                <a:cs typeface="Calibri"/>
                <a:sym typeface="Calibri"/>
              </a:rPr>
              <a:t>patienten</a:t>
            </a:r>
            <a:r>
              <a:rPr lang="en-US" noProof="0" dirty="0">
                <a:ea typeface="Calibri"/>
                <a:cs typeface="Calibri"/>
                <a:sym typeface="Calibri"/>
              </a:rPr>
              <a:t> om </a:t>
            </a:r>
            <a:r>
              <a:rPr lang="en-US" noProof="0" dirty="0" err="1">
                <a:ea typeface="Calibri"/>
                <a:cs typeface="Calibri"/>
                <a:sym typeface="Calibri"/>
              </a:rPr>
              <a:t>symtom</a:t>
            </a:r>
            <a:r>
              <a:rPr lang="en-US" noProof="0" dirty="0">
                <a:ea typeface="Calibri"/>
                <a:cs typeface="Calibri"/>
                <a:sym typeface="Calibri"/>
              </a:rPr>
              <a:t> </a:t>
            </a:r>
            <a:r>
              <a:rPr lang="en-US" noProof="0" dirty="0" err="1">
                <a:ea typeface="Calibri"/>
                <a:cs typeface="Calibri"/>
                <a:sym typeface="Calibri"/>
              </a:rPr>
              <a:t>på</a:t>
            </a:r>
            <a:r>
              <a:rPr lang="en-US" noProof="0" dirty="0">
                <a:ea typeface="Calibri"/>
                <a:cs typeface="Calibri"/>
                <a:sym typeface="Calibri"/>
              </a:rPr>
              <a:t> </a:t>
            </a:r>
            <a:r>
              <a:rPr lang="en-US" noProof="0" dirty="0" err="1">
                <a:ea typeface="Calibri"/>
                <a:cs typeface="Calibri"/>
                <a:sym typeface="Calibri"/>
              </a:rPr>
              <a:t>tarmperforering</a:t>
            </a:r>
            <a:r>
              <a:rPr lang="en-US" noProof="0" dirty="0">
                <a:ea typeface="Calibri"/>
                <a:cs typeface="Calibri"/>
                <a:sym typeface="Calibri"/>
              </a:rPr>
              <a:t>, det </a:t>
            </a:r>
            <a:r>
              <a:rPr lang="en-US" noProof="0" dirty="0" err="1">
                <a:ea typeface="Calibri"/>
                <a:cs typeface="Calibri"/>
                <a:sym typeface="Calibri"/>
              </a:rPr>
              <a:t>är</a:t>
            </a:r>
            <a:r>
              <a:rPr lang="en-US" noProof="0" dirty="0">
                <a:ea typeface="Calibri"/>
                <a:cs typeface="Calibri"/>
                <a:sym typeface="Calibri"/>
              </a:rPr>
              <a:t> </a:t>
            </a:r>
            <a:r>
              <a:rPr lang="en-US" noProof="0" dirty="0" err="1">
                <a:ea typeface="Calibri"/>
                <a:cs typeface="Calibri"/>
                <a:sym typeface="Calibri"/>
              </a:rPr>
              <a:t>en</a:t>
            </a:r>
            <a:r>
              <a:rPr lang="en-US" noProof="0" dirty="0">
                <a:ea typeface="Calibri"/>
                <a:cs typeface="Calibri"/>
                <a:sym typeface="Calibri"/>
              </a:rPr>
              <a:t> </a:t>
            </a:r>
            <a:r>
              <a:rPr lang="en-US" noProof="0" dirty="0" err="1">
                <a:ea typeface="Calibri"/>
                <a:cs typeface="Calibri"/>
                <a:sym typeface="Calibri"/>
              </a:rPr>
              <a:t>sällsynt</a:t>
            </a:r>
            <a:r>
              <a:rPr lang="en-US" noProof="0" dirty="0">
                <a:ea typeface="Calibri"/>
                <a:cs typeface="Calibri"/>
                <a:sym typeface="Calibri"/>
              </a:rPr>
              <a:t> </a:t>
            </a:r>
            <a:r>
              <a:rPr lang="en-US" noProof="0" dirty="0" err="1">
                <a:ea typeface="Calibri"/>
                <a:cs typeface="Calibri"/>
                <a:sym typeface="Calibri"/>
              </a:rPr>
              <a:t>komplikation</a:t>
            </a:r>
            <a:r>
              <a:rPr lang="en-US" noProof="0" dirty="0">
                <a:ea typeface="Calibri"/>
                <a:cs typeface="Calibri"/>
                <a:sym typeface="Calibri"/>
              </a:rPr>
              <a:t>, men det </a:t>
            </a:r>
            <a:r>
              <a:rPr lang="en-US" noProof="0" dirty="0" err="1">
                <a:ea typeface="Calibri"/>
                <a:cs typeface="Calibri"/>
                <a:sym typeface="Calibri"/>
              </a:rPr>
              <a:t>är</a:t>
            </a:r>
            <a:r>
              <a:rPr lang="en-US" noProof="0" dirty="0">
                <a:ea typeface="Calibri"/>
                <a:cs typeface="Calibri"/>
                <a:sym typeface="Calibri"/>
              </a:rPr>
              <a:t> </a:t>
            </a:r>
            <a:r>
              <a:rPr lang="en-US" noProof="0" dirty="0" err="1">
                <a:ea typeface="Calibri"/>
                <a:cs typeface="Calibri"/>
                <a:sym typeface="Calibri"/>
              </a:rPr>
              <a:t>viktigt</a:t>
            </a:r>
            <a:r>
              <a:rPr lang="en-US" noProof="0" dirty="0">
                <a:ea typeface="Calibri"/>
                <a:cs typeface="Calibri"/>
                <a:sym typeface="Calibri"/>
              </a:rPr>
              <a:t> </a:t>
            </a:r>
            <a:r>
              <a:rPr lang="en-US" noProof="0" dirty="0" err="1">
                <a:ea typeface="Calibri"/>
                <a:cs typeface="Calibri"/>
                <a:sym typeface="Calibri"/>
              </a:rPr>
              <a:t>att</a:t>
            </a:r>
            <a:r>
              <a:rPr lang="en-US" noProof="0" dirty="0">
                <a:ea typeface="Calibri"/>
                <a:cs typeface="Calibri"/>
                <a:sym typeface="Calibri"/>
              </a:rPr>
              <a:t> </a:t>
            </a:r>
            <a:r>
              <a:rPr lang="en-US" noProof="0" dirty="0" err="1">
                <a:ea typeface="Calibri"/>
                <a:cs typeface="Calibri"/>
                <a:sym typeface="Calibri"/>
              </a:rPr>
              <a:t>känna</a:t>
            </a:r>
            <a:r>
              <a:rPr lang="en-US" noProof="0" dirty="0">
                <a:ea typeface="Calibri"/>
                <a:cs typeface="Calibri"/>
                <a:sym typeface="Calibri"/>
              </a:rPr>
              <a:t> till </a:t>
            </a:r>
            <a:r>
              <a:rPr lang="en-US" noProof="0" dirty="0" err="1">
                <a:ea typeface="Calibri"/>
                <a:cs typeface="Calibri"/>
                <a:sym typeface="Calibri"/>
              </a:rPr>
              <a:t>symtomen</a:t>
            </a:r>
            <a:r>
              <a:rPr lang="en-US" noProof="0" dirty="0">
                <a:ea typeface="Calibri"/>
                <a:cs typeface="Calibri"/>
                <a:sym typeface="Calibri"/>
              </a:rPr>
              <a:t> </a:t>
            </a:r>
            <a:r>
              <a:rPr lang="en-US" noProof="0" dirty="0" err="1">
                <a:ea typeface="Calibri"/>
                <a:cs typeface="Calibri"/>
                <a:sym typeface="Calibri"/>
              </a:rPr>
              <a:t>för</a:t>
            </a:r>
            <a:r>
              <a:rPr lang="en-US" noProof="0" dirty="0">
                <a:ea typeface="Calibri"/>
                <a:cs typeface="Calibri"/>
                <a:sym typeface="Calibri"/>
              </a:rPr>
              <a:t> </a:t>
            </a:r>
            <a:r>
              <a:rPr lang="en-US" noProof="0" dirty="0" err="1">
                <a:ea typeface="Calibri"/>
                <a:cs typeface="Calibri"/>
                <a:sym typeface="Calibri"/>
              </a:rPr>
              <a:t>att</a:t>
            </a:r>
            <a:r>
              <a:rPr lang="en-US" noProof="0" dirty="0">
                <a:ea typeface="Calibri"/>
                <a:cs typeface="Calibri"/>
                <a:sym typeface="Calibri"/>
              </a:rPr>
              <a:t> </a:t>
            </a:r>
            <a:r>
              <a:rPr lang="en-US" noProof="0" dirty="0" err="1">
                <a:ea typeface="Calibri"/>
                <a:cs typeface="Calibri"/>
                <a:sym typeface="Calibri"/>
              </a:rPr>
              <a:t>inte</a:t>
            </a:r>
            <a:r>
              <a:rPr lang="en-US" noProof="0" dirty="0">
                <a:ea typeface="Calibri"/>
                <a:cs typeface="Calibri"/>
                <a:sym typeface="Calibri"/>
              </a:rPr>
              <a:t> </a:t>
            </a:r>
            <a:r>
              <a:rPr lang="en-US" noProof="0" dirty="0" err="1">
                <a:ea typeface="Calibri"/>
                <a:cs typeface="Calibri"/>
                <a:sym typeface="Calibri"/>
              </a:rPr>
              <a:t>lämnas</a:t>
            </a:r>
            <a:r>
              <a:rPr lang="en-US" noProof="0" dirty="0">
                <a:ea typeface="Calibri"/>
                <a:cs typeface="Calibri"/>
                <a:sym typeface="Calibri"/>
              </a:rPr>
              <a:t> </a:t>
            </a:r>
            <a:r>
              <a:rPr lang="en-US" noProof="0" dirty="0" err="1">
                <a:ea typeface="Calibri"/>
                <a:cs typeface="Calibri"/>
                <a:sym typeface="Calibri"/>
              </a:rPr>
              <a:t>obehandlad</a:t>
            </a:r>
            <a:r>
              <a:rPr lang="en-US" noProof="0" dirty="0">
                <a:ea typeface="Calibri"/>
                <a:cs typeface="Calibri"/>
                <a:sym typeface="Calibri"/>
              </a:rPr>
              <a:t>. Om det </a:t>
            </a:r>
            <a:r>
              <a:rPr lang="en-US" noProof="0" dirty="0" err="1">
                <a:ea typeface="Calibri"/>
                <a:cs typeface="Calibri"/>
                <a:sym typeface="Calibri"/>
              </a:rPr>
              <a:t>finns</a:t>
            </a:r>
            <a:r>
              <a:rPr lang="en-US" noProof="0" dirty="0">
                <a:ea typeface="Calibri"/>
                <a:cs typeface="Calibri"/>
                <a:sym typeface="Calibri"/>
              </a:rPr>
              <a:t> risk </a:t>
            </a:r>
            <a:r>
              <a:rPr lang="en-US" noProof="0" dirty="0" err="1">
                <a:ea typeface="Calibri"/>
                <a:cs typeface="Calibri"/>
                <a:sym typeface="Calibri"/>
              </a:rPr>
              <a:t>för</a:t>
            </a:r>
            <a:r>
              <a:rPr lang="en-US" noProof="0" dirty="0">
                <a:ea typeface="Calibri"/>
                <a:cs typeface="Calibri"/>
                <a:sym typeface="Calibri"/>
              </a:rPr>
              <a:t> </a:t>
            </a:r>
            <a:r>
              <a:rPr lang="en-US" noProof="0" dirty="0" err="1">
                <a:ea typeface="Calibri"/>
                <a:cs typeface="Calibri"/>
                <a:sym typeface="Calibri"/>
              </a:rPr>
              <a:t>autonom</a:t>
            </a:r>
            <a:r>
              <a:rPr lang="en-US" noProof="0" dirty="0">
                <a:ea typeface="Calibri"/>
                <a:cs typeface="Calibri"/>
                <a:sym typeface="Calibri"/>
              </a:rPr>
              <a:t> </a:t>
            </a:r>
            <a:r>
              <a:rPr lang="en-US" noProof="0" dirty="0" err="1">
                <a:ea typeface="Calibri"/>
                <a:cs typeface="Calibri"/>
                <a:sym typeface="Calibri"/>
              </a:rPr>
              <a:t>dysrefelxi</a:t>
            </a:r>
            <a:r>
              <a:rPr lang="en-US" noProof="0" dirty="0">
                <a:ea typeface="Calibri"/>
                <a:cs typeface="Calibri"/>
                <a:sym typeface="Calibri"/>
              </a:rPr>
              <a:t> (AD), </a:t>
            </a:r>
            <a:r>
              <a:rPr lang="en-US" noProof="0" dirty="0" err="1">
                <a:ea typeface="Calibri"/>
                <a:cs typeface="Calibri"/>
                <a:sym typeface="Calibri"/>
              </a:rPr>
              <a:t>informera</a:t>
            </a:r>
            <a:r>
              <a:rPr lang="en-US" noProof="0" dirty="0">
                <a:ea typeface="Calibri"/>
                <a:cs typeface="Calibri"/>
                <a:sym typeface="Calibri"/>
              </a:rPr>
              <a:t> om </a:t>
            </a:r>
            <a:r>
              <a:rPr lang="en-US" noProof="0" dirty="0" err="1">
                <a:ea typeface="Calibri"/>
                <a:cs typeface="Calibri"/>
                <a:sym typeface="Calibri"/>
              </a:rPr>
              <a:t>symtomen</a:t>
            </a:r>
            <a:r>
              <a:rPr lang="en-US" noProof="0" dirty="0">
                <a:ea typeface="Calibri"/>
                <a:cs typeface="Calibri"/>
                <a:sym typeface="Calibri"/>
              </a:rPr>
              <a:t> och </a:t>
            </a:r>
            <a:r>
              <a:rPr lang="en-US" noProof="0" dirty="0" err="1">
                <a:ea typeface="Calibri"/>
                <a:cs typeface="Calibri"/>
                <a:sym typeface="Calibri"/>
              </a:rPr>
              <a:t>vilka</a:t>
            </a:r>
            <a:r>
              <a:rPr lang="en-US" noProof="0" dirty="0">
                <a:ea typeface="Calibri"/>
                <a:cs typeface="Calibri"/>
                <a:sym typeface="Calibri"/>
              </a:rPr>
              <a:t> </a:t>
            </a:r>
            <a:r>
              <a:rPr lang="en-US" noProof="0" dirty="0" err="1">
                <a:ea typeface="Calibri"/>
                <a:cs typeface="Calibri"/>
                <a:sym typeface="Calibri"/>
              </a:rPr>
              <a:t>åtgärder</a:t>
            </a:r>
            <a:r>
              <a:rPr lang="en-US" noProof="0" dirty="0">
                <a:ea typeface="Calibri"/>
                <a:cs typeface="Calibri"/>
                <a:sym typeface="Calibri"/>
              </a:rPr>
              <a:t> man </a:t>
            </a:r>
            <a:r>
              <a:rPr lang="en-US" noProof="0" dirty="0" err="1">
                <a:ea typeface="Calibri"/>
                <a:cs typeface="Calibri"/>
                <a:sym typeface="Calibri"/>
              </a:rPr>
              <a:t>behöver</a:t>
            </a:r>
            <a:r>
              <a:rPr lang="en-US" noProof="0" dirty="0">
                <a:ea typeface="Calibri"/>
                <a:cs typeface="Calibri"/>
                <a:sym typeface="Calibri"/>
              </a:rPr>
              <a:t> </a:t>
            </a:r>
            <a:r>
              <a:rPr lang="en-US" noProof="0" dirty="0" err="1">
                <a:ea typeface="Calibri"/>
                <a:cs typeface="Calibri"/>
                <a:sym typeface="Calibri"/>
              </a:rPr>
              <a:t>vidta</a:t>
            </a:r>
            <a:r>
              <a:rPr lang="en-US" noProof="0" dirty="0">
                <a:ea typeface="Calibri"/>
                <a:cs typeface="Calibri"/>
                <a:sym typeface="Calibri"/>
              </a:rPr>
              <a:t> vid </a:t>
            </a:r>
            <a:r>
              <a:rPr lang="en-US" noProof="0" dirty="0" err="1">
                <a:ea typeface="Calibri"/>
                <a:cs typeface="Calibri"/>
                <a:sym typeface="Calibri"/>
              </a:rPr>
              <a:t>symtom</a:t>
            </a:r>
            <a:r>
              <a:rPr lang="en-US" noProof="0" dirty="0">
                <a:ea typeface="Calibri"/>
                <a:cs typeface="Calibri"/>
                <a:sym typeface="Calibri"/>
              </a:rPr>
              <a:t>.</a:t>
            </a:r>
          </a:p>
          <a:p>
            <a:pPr marL="171450" lvl="0" indent="-171450" algn="l" rtl="0">
              <a:spcBef>
                <a:spcPts val="0"/>
              </a:spcBef>
              <a:spcAft>
                <a:spcPts val="0"/>
              </a:spcAft>
              <a:buFont typeface="Arial" panose="020B0604020202020204" pitchFamily="34" charset="0"/>
              <a:buChar char="•"/>
            </a:pPr>
            <a:r>
              <a:rPr lang="en-US" noProof="0" dirty="0" err="1">
                <a:ea typeface="Calibri"/>
                <a:cs typeface="Calibri"/>
                <a:sym typeface="Calibri"/>
              </a:rPr>
              <a:t>Ballongsprängning</a:t>
            </a:r>
            <a:r>
              <a:rPr lang="en-US" noProof="0" dirty="0">
                <a:ea typeface="Calibri"/>
                <a:cs typeface="Calibri"/>
                <a:sym typeface="Calibri"/>
              </a:rPr>
              <a:t> </a:t>
            </a:r>
            <a:r>
              <a:rPr lang="en-US" noProof="0" dirty="0" err="1">
                <a:ea typeface="Calibri"/>
                <a:cs typeface="Calibri"/>
                <a:sym typeface="Calibri"/>
              </a:rPr>
              <a:t>orsakar</a:t>
            </a:r>
            <a:r>
              <a:rPr lang="en-US" noProof="0" dirty="0">
                <a:ea typeface="Calibri"/>
                <a:cs typeface="Calibri"/>
                <a:sym typeface="Calibri"/>
              </a:rPr>
              <a:t> </a:t>
            </a:r>
            <a:r>
              <a:rPr lang="en-US" noProof="0" dirty="0" err="1">
                <a:ea typeface="Calibri"/>
                <a:cs typeface="Calibri"/>
                <a:sym typeface="Calibri"/>
              </a:rPr>
              <a:t>normalt</a:t>
            </a:r>
            <a:r>
              <a:rPr lang="en-US" noProof="0" dirty="0">
                <a:ea typeface="Calibri"/>
                <a:cs typeface="Calibri"/>
                <a:sym typeface="Calibri"/>
              </a:rPr>
              <a:t> </a:t>
            </a:r>
            <a:r>
              <a:rPr lang="en-US" noProof="0" dirty="0" err="1">
                <a:ea typeface="Calibri"/>
                <a:cs typeface="Calibri"/>
                <a:sym typeface="Calibri"/>
              </a:rPr>
              <a:t>ingen</a:t>
            </a:r>
            <a:r>
              <a:rPr lang="en-US" noProof="0" dirty="0">
                <a:ea typeface="Calibri"/>
                <a:cs typeface="Calibri"/>
                <a:sym typeface="Calibri"/>
              </a:rPr>
              <a:t> </a:t>
            </a:r>
            <a:r>
              <a:rPr lang="en-US" noProof="0" dirty="0" err="1">
                <a:ea typeface="Calibri"/>
                <a:cs typeface="Calibri"/>
                <a:sym typeface="Calibri"/>
              </a:rPr>
              <a:t>skada</a:t>
            </a:r>
            <a:r>
              <a:rPr lang="en-US" noProof="0" dirty="0">
                <a:ea typeface="Calibri"/>
                <a:cs typeface="Calibri"/>
                <a:sym typeface="Calibri"/>
              </a:rPr>
              <a:t>, men </a:t>
            </a:r>
            <a:r>
              <a:rPr lang="en-US" noProof="0" dirty="0" err="1">
                <a:ea typeface="Calibri"/>
                <a:cs typeface="Calibri"/>
                <a:sym typeface="Calibri"/>
              </a:rPr>
              <a:t>kan</a:t>
            </a:r>
            <a:r>
              <a:rPr lang="en-US" noProof="0" dirty="0">
                <a:ea typeface="Calibri"/>
                <a:cs typeface="Calibri"/>
                <a:sym typeface="Calibri"/>
              </a:rPr>
              <a:t> </a:t>
            </a:r>
            <a:r>
              <a:rPr lang="en-US" noProof="0" dirty="0" err="1">
                <a:ea typeface="Calibri"/>
                <a:cs typeface="Calibri"/>
                <a:sym typeface="Calibri"/>
              </a:rPr>
              <a:t>vara</a:t>
            </a:r>
            <a:r>
              <a:rPr lang="en-US" noProof="0" dirty="0">
                <a:ea typeface="Calibri"/>
                <a:cs typeface="Calibri"/>
                <a:sym typeface="Calibri"/>
              </a:rPr>
              <a:t> </a:t>
            </a:r>
            <a:r>
              <a:rPr lang="en-US" noProof="0" dirty="0" err="1">
                <a:ea typeface="Calibri"/>
                <a:cs typeface="Calibri"/>
                <a:sym typeface="Calibri"/>
              </a:rPr>
              <a:t>obehagligt</a:t>
            </a:r>
            <a:r>
              <a:rPr lang="en-US" noProof="0" dirty="0">
                <a:ea typeface="Calibri"/>
                <a:cs typeface="Calibri"/>
                <a:sym typeface="Calibri"/>
              </a:rPr>
              <a:t> </a:t>
            </a:r>
            <a:r>
              <a:rPr lang="en-US" noProof="0" dirty="0" err="1">
                <a:ea typeface="Calibri"/>
                <a:cs typeface="Calibri"/>
                <a:sym typeface="Calibri"/>
              </a:rPr>
              <a:t>för</a:t>
            </a:r>
            <a:r>
              <a:rPr lang="en-US" noProof="0" dirty="0">
                <a:ea typeface="Calibri"/>
                <a:cs typeface="Calibri"/>
                <a:sym typeface="Calibri"/>
              </a:rPr>
              <a:t> </a:t>
            </a:r>
            <a:r>
              <a:rPr lang="en-US" noProof="0" dirty="0" err="1">
                <a:ea typeface="Calibri"/>
                <a:cs typeface="Calibri"/>
                <a:sym typeface="Calibri"/>
              </a:rPr>
              <a:t>patienten</a:t>
            </a:r>
            <a:endParaRPr lang="en-US" noProof="0" dirty="0">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noProof="0" dirty="0" err="1">
                <a:ea typeface="Calibri"/>
                <a:cs typeface="Calibri"/>
                <a:sym typeface="Calibri"/>
              </a:rPr>
              <a:t>Mindre</a:t>
            </a:r>
            <a:r>
              <a:rPr lang="en-US" noProof="0" dirty="0">
                <a:ea typeface="Calibri"/>
                <a:cs typeface="Calibri"/>
                <a:sym typeface="Calibri"/>
              </a:rPr>
              <a:t> </a:t>
            </a:r>
            <a:r>
              <a:rPr lang="en-US" noProof="0" dirty="0" err="1">
                <a:ea typeface="Calibri"/>
                <a:cs typeface="Calibri"/>
                <a:sym typeface="Calibri"/>
              </a:rPr>
              <a:t>blödningar</a:t>
            </a:r>
            <a:r>
              <a:rPr lang="en-US" noProof="0" dirty="0">
                <a:ea typeface="Calibri"/>
                <a:cs typeface="Calibri"/>
                <a:sym typeface="Calibri"/>
              </a:rPr>
              <a:t> </a:t>
            </a:r>
            <a:r>
              <a:rPr lang="en-US" noProof="0" dirty="0" err="1">
                <a:ea typeface="Calibri"/>
                <a:cs typeface="Calibri"/>
                <a:sym typeface="Calibri"/>
              </a:rPr>
              <a:t>kan</a:t>
            </a:r>
            <a:r>
              <a:rPr lang="en-US" noProof="0" dirty="0">
                <a:ea typeface="Calibri"/>
                <a:cs typeface="Calibri"/>
                <a:sym typeface="Calibri"/>
              </a:rPr>
              <a:t> </a:t>
            </a:r>
            <a:r>
              <a:rPr lang="en-US" noProof="0" dirty="0" err="1">
                <a:ea typeface="Calibri"/>
                <a:cs typeface="Calibri"/>
                <a:sym typeface="Calibri"/>
              </a:rPr>
              <a:t>förekomma</a:t>
            </a:r>
            <a:r>
              <a:rPr lang="en-US" noProof="0" dirty="0">
                <a:ea typeface="Calibri"/>
                <a:cs typeface="Calibri"/>
                <a:sym typeface="Calibri"/>
              </a:rPr>
              <a:t>, men om de </a:t>
            </a:r>
            <a:r>
              <a:rPr lang="en-US" noProof="0" dirty="0" err="1">
                <a:ea typeface="Calibri"/>
                <a:cs typeface="Calibri"/>
                <a:sym typeface="Calibri"/>
              </a:rPr>
              <a:t>fortsätter</a:t>
            </a:r>
            <a:r>
              <a:rPr lang="en-US" noProof="0" dirty="0">
                <a:ea typeface="Calibri"/>
                <a:cs typeface="Calibri"/>
                <a:sym typeface="Calibri"/>
              </a:rPr>
              <a:t> </a:t>
            </a:r>
            <a:r>
              <a:rPr lang="en-US" noProof="0" dirty="0" err="1">
                <a:ea typeface="Calibri"/>
                <a:cs typeface="Calibri"/>
                <a:sym typeface="Calibri"/>
              </a:rPr>
              <a:t>eller</a:t>
            </a:r>
            <a:r>
              <a:rPr lang="en-US" noProof="0" dirty="0">
                <a:ea typeface="Calibri"/>
                <a:cs typeface="Calibri"/>
                <a:sym typeface="Calibri"/>
              </a:rPr>
              <a:t> </a:t>
            </a:r>
            <a:r>
              <a:rPr lang="en-US" noProof="0" dirty="0" err="1">
                <a:ea typeface="Calibri"/>
                <a:cs typeface="Calibri"/>
                <a:sym typeface="Calibri"/>
              </a:rPr>
              <a:t>blir</a:t>
            </a:r>
            <a:r>
              <a:rPr lang="en-US" noProof="0" dirty="0">
                <a:ea typeface="Calibri"/>
                <a:cs typeface="Calibri"/>
                <a:sym typeface="Calibri"/>
              </a:rPr>
              <a:t> </a:t>
            </a:r>
            <a:r>
              <a:rPr lang="en-US" noProof="0" dirty="0" err="1">
                <a:ea typeface="Calibri"/>
                <a:cs typeface="Calibri"/>
                <a:sym typeface="Calibri"/>
              </a:rPr>
              <a:t>rikliga</a:t>
            </a:r>
            <a:r>
              <a:rPr lang="en-US" noProof="0" dirty="0">
                <a:ea typeface="Calibri"/>
                <a:cs typeface="Calibri"/>
                <a:sym typeface="Calibri"/>
              </a:rPr>
              <a:t> </a:t>
            </a:r>
            <a:r>
              <a:rPr lang="en-US" noProof="0" dirty="0" err="1">
                <a:ea typeface="Calibri"/>
                <a:cs typeface="Calibri"/>
                <a:sym typeface="Calibri"/>
              </a:rPr>
              <a:t>behöver</a:t>
            </a:r>
            <a:r>
              <a:rPr lang="en-US" noProof="0" dirty="0">
                <a:ea typeface="Calibri"/>
                <a:cs typeface="Calibri"/>
                <a:sym typeface="Calibri"/>
              </a:rPr>
              <a:t> man </a:t>
            </a:r>
            <a:r>
              <a:rPr lang="en-US" noProof="0" dirty="0" err="1">
                <a:ea typeface="Calibri"/>
                <a:cs typeface="Calibri"/>
                <a:sym typeface="Calibri"/>
              </a:rPr>
              <a:t>söka</a:t>
            </a:r>
            <a:r>
              <a:rPr lang="en-US" noProof="0" dirty="0">
                <a:ea typeface="Calibri"/>
                <a:cs typeface="Calibri"/>
                <a:sym typeface="Calibri"/>
              </a:rPr>
              <a:t> </a:t>
            </a:r>
            <a:r>
              <a:rPr lang="en-US" noProof="0" dirty="0" err="1">
                <a:ea typeface="Calibri"/>
                <a:cs typeface="Calibri"/>
                <a:sym typeface="Calibri"/>
              </a:rPr>
              <a:t>vård</a:t>
            </a:r>
            <a:endParaRPr lang="en-US" noProof="0" dirty="0">
              <a:ea typeface="Calibri"/>
              <a:cs typeface="Calibri"/>
              <a:sym typeface="Calibri"/>
            </a:endParaRPr>
          </a:p>
          <a:p>
            <a:pPr marL="0" lvl="0" indent="0" algn="l" rtl="0">
              <a:spcBef>
                <a:spcPts val="0"/>
              </a:spcBef>
              <a:spcAft>
                <a:spcPts val="0"/>
              </a:spcAft>
              <a:buNone/>
            </a:pPr>
            <a:endParaRPr lang="en-US" noProof="0" dirty="0">
              <a:ea typeface="Calibri"/>
              <a:cs typeface="Calibri"/>
              <a:sym typeface="Calibri"/>
            </a:endParaRPr>
          </a:p>
          <a:p>
            <a:pPr marL="0" lvl="0" indent="0" algn="l" rtl="0">
              <a:spcBef>
                <a:spcPts val="0"/>
              </a:spcBef>
              <a:spcAft>
                <a:spcPts val="0"/>
              </a:spcAft>
              <a:buNone/>
            </a:pPr>
            <a:r>
              <a:rPr lang="en-US" noProof="0" dirty="0" err="1">
                <a:ea typeface="Calibri"/>
                <a:cs typeface="Calibri"/>
                <a:sym typeface="Calibri"/>
              </a:rPr>
              <a:t>Gå</a:t>
            </a:r>
            <a:r>
              <a:rPr lang="en-US" noProof="0" dirty="0">
                <a:ea typeface="Calibri"/>
                <a:cs typeface="Calibri"/>
                <a:sym typeface="Calibri"/>
              </a:rPr>
              <a:t> </a:t>
            </a:r>
            <a:r>
              <a:rPr lang="en-US" noProof="0" dirty="0" err="1">
                <a:ea typeface="Calibri"/>
                <a:cs typeface="Calibri"/>
                <a:sym typeface="Calibri"/>
              </a:rPr>
              <a:t>noggrant</a:t>
            </a:r>
            <a:r>
              <a:rPr lang="en-US" noProof="0" dirty="0">
                <a:ea typeface="Calibri"/>
                <a:cs typeface="Calibri"/>
                <a:sym typeface="Calibri"/>
              </a:rPr>
              <a:t> </a:t>
            </a:r>
            <a:r>
              <a:rPr lang="en-US" noProof="0" dirty="0" err="1">
                <a:ea typeface="Calibri"/>
                <a:cs typeface="Calibri"/>
                <a:sym typeface="Calibri"/>
              </a:rPr>
              <a:t>igenom</a:t>
            </a:r>
            <a:r>
              <a:rPr lang="en-US" noProof="0" dirty="0">
                <a:ea typeface="Calibri"/>
                <a:cs typeface="Calibri"/>
                <a:sym typeface="Calibri"/>
              </a:rPr>
              <a:t> </a:t>
            </a:r>
            <a:r>
              <a:rPr lang="en-US" noProof="0" dirty="0" err="1">
                <a:ea typeface="Calibri"/>
                <a:cs typeface="Calibri"/>
                <a:sym typeface="Calibri"/>
              </a:rPr>
              <a:t>hanteringen</a:t>
            </a:r>
            <a:r>
              <a:rPr lang="en-US" noProof="0" dirty="0">
                <a:ea typeface="Calibri"/>
                <a:cs typeface="Calibri"/>
                <a:sym typeface="Calibri"/>
              </a:rPr>
              <a:t> av TAI-</a:t>
            </a:r>
            <a:r>
              <a:rPr lang="en-US" noProof="0" dirty="0" err="1">
                <a:ea typeface="Calibri"/>
                <a:cs typeface="Calibri"/>
                <a:sym typeface="Calibri"/>
              </a:rPr>
              <a:t>systemet</a:t>
            </a:r>
            <a:r>
              <a:rPr lang="en-US" noProof="0" dirty="0">
                <a:ea typeface="Calibri"/>
                <a:cs typeface="Calibri"/>
                <a:sym typeface="Calibri"/>
              </a:rPr>
              <a:t> med </a:t>
            </a:r>
            <a:r>
              <a:rPr lang="en-US" noProof="0" dirty="0" err="1">
                <a:ea typeface="Calibri"/>
                <a:cs typeface="Calibri"/>
                <a:sym typeface="Calibri"/>
              </a:rPr>
              <a:t>patienten</a:t>
            </a:r>
            <a:r>
              <a:rPr lang="en-US" noProof="0" dirty="0">
                <a:ea typeface="Calibri"/>
                <a:cs typeface="Calibri"/>
                <a:sym typeface="Calibri"/>
              </a:rPr>
              <a:t>. </a:t>
            </a:r>
            <a:r>
              <a:rPr lang="en-US" noProof="0" dirty="0" err="1">
                <a:ea typeface="Calibri"/>
                <a:cs typeface="Calibri"/>
                <a:sym typeface="Calibri"/>
              </a:rPr>
              <a:t>För</a:t>
            </a:r>
            <a:r>
              <a:rPr lang="en-US" noProof="0" dirty="0">
                <a:ea typeface="Calibri"/>
                <a:cs typeface="Calibri"/>
                <a:sym typeface="Calibri"/>
              </a:rPr>
              <a:t> </a:t>
            </a:r>
            <a:r>
              <a:rPr lang="en-US" noProof="0" dirty="0" err="1">
                <a:ea typeface="Calibri"/>
                <a:cs typeface="Calibri"/>
                <a:sym typeface="Calibri"/>
              </a:rPr>
              <a:t>att</a:t>
            </a:r>
            <a:r>
              <a:rPr lang="en-US" noProof="0" dirty="0">
                <a:ea typeface="Calibri"/>
                <a:cs typeface="Calibri"/>
                <a:sym typeface="Calibri"/>
              </a:rPr>
              <a:t> </a:t>
            </a:r>
            <a:r>
              <a:rPr lang="en-US" noProof="0" dirty="0" err="1">
                <a:ea typeface="Calibri"/>
                <a:cs typeface="Calibri"/>
                <a:sym typeface="Calibri"/>
              </a:rPr>
              <a:t>säkerställa</a:t>
            </a:r>
            <a:r>
              <a:rPr lang="en-US" noProof="0" dirty="0">
                <a:ea typeface="Calibri"/>
                <a:cs typeface="Calibri"/>
                <a:sym typeface="Calibri"/>
              </a:rPr>
              <a:t> </a:t>
            </a:r>
            <a:r>
              <a:rPr lang="en-US" noProof="0" dirty="0" err="1">
                <a:ea typeface="Calibri"/>
                <a:cs typeface="Calibri"/>
                <a:sym typeface="Calibri"/>
              </a:rPr>
              <a:t>en</a:t>
            </a:r>
            <a:r>
              <a:rPr lang="en-US" noProof="0" dirty="0">
                <a:ea typeface="Calibri"/>
                <a:cs typeface="Calibri"/>
                <a:sym typeface="Calibri"/>
              </a:rPr>
              <a:t> god compliance, </a:t>
            </a:r>
            <a:r>
              <a:rPr lang="en-US" noProof="0" dirty="0" err="1">
                <a:ea typeface="Calibri"/>
                <a:cs typeface="Calibri"/>
                <a:sym typeface="Calibri"/>
              </a:rPr>
              <a:t>är</a:t>
            </a:r>
            <a:r>
              <a:rPr lang="en-US" noProof="0" dirty="0">
                <a:ea typeface="Calibri"/>
                <a:cs typeface="Calibri"/>
                <a:sym typeface="Calibri"/>
              </a:rPr>
              <a:t> det </a:t>
            </a:r>
            <a:r>
              <a:rPr lang="en-US" noProof="0" dirty="0" err="1">
                <a:ea typeface="Calibri"/>
                <a:cs typeface="Calibri"/>
                <a:sym typeface="Calibri"/>
              </a:rPr>
              <a:t>nödvändigt</a:t>
            </a:r>
            <a:r>
              <a:rPr lang="en-US" noProof="0" dirty="0">
                <a:ea typeface="Calibri"/>
                <a:cs typeface="Calibri"/>
                <a:sym typeface="Calibri"/>
              </a:rPr>
              <a:t> med </a:t>
            </a:r>
            <a:r>
              <a:rPr lang="en-US" noProof="0" dirty="0" err="1">
                <a:ea typeface="Calibri"/>
                <a:cs typeface="Calibri"/>
                <a:sym typeface="Calibri"/>
              </a:rPr>
              <a:t>strukturerad</a:t>
            </a:r>
            <a:r>
              <a:rPr lang="en-US" noProof="0" dirty="0">
                <a:ea typeface="Calibri"/>
                <a:cs typeface="Calibri"/>
                <a:sym typeface="Calibri"/>
              </a:rPr>
              <a:t> och </a:t>
            </a:r>
            <a:r>
              <a:rPr lang="en-US" noProof="0" dirty="0" err="1">
                <a:ea typeface="Calibri"/>
                <a:cs typeface="Calibri"/>
                <a:sym typeface="Calibri"/>
              </a:rPr>
              <a:t>pedagogisk</a:t>
            </a:r>
            <a:r>
              <a:rPr lang="en-US" noProof="0" dirty="0">
                <a:ea typeface="Calibri"/>
                <a:cs typeface="Calibri"/>
                <a:sym typeface="Calibri"/>
              </a:rPr>
              <a:t> </a:t>
            </a:r>
            <a:r>
              <a:rPr lang="en-US" noProof="0" dirty="0" err="1">
                <a:ea typeface="Calibri"/>
                <a:cs typeface="Calibri"/>
                <a:sym typeface="Calibri"/>
              </a:rPr>
              <a:t>utbildning</a:t>
            </a:r>
            <a:r>
              <a:rPr lang="en-US" noProof="0" dirty="0">
                <a:ea typeface="Calibri"/>
                <a:cs typeface="Calibri"/>
                <a:sym typeface="Calibri"/>
              </a:rPr>
              <a:t> och </a:t>
            </a:r>
            <a:r>
              <a:rPr lang="en-US" noProof="0" dirty="0" err="1">
                <a:ea typeface="Calibri"/>
                <a:cs typeface="Calibri"/>
                <a:sym typeface="Calibri"/>
              </a:rPr>
              <a:t>uppföljning</a:t>
            </a:r>
            <a:r>
              <a:rPr lang="en-US" noProof="0" dirty="0">
                <a:ea typeface="Calibri"/>
                <a:cs typeface="Calibri"/>
                <a:sym typeface="Calibri"/>
              </a:rPr>
              <a:t>. </a:t>
            </a:r>
            <a:r>
              <a:rPr lang="en-US" noProof="0" dirty="0" err="1">
                <a:ea typeface="Calibri"/>
                <a:cs typeface="Calibri"/>
                <a:sym typeface="Calibri"/>
              </a:rPr>
              <a:t>Avsätt</a:t>
            </a:r>
            <a:r>
              <a:rPr lang="en-US" noProof="0" dirty="0">
                <a:ea typeface="Calibri"/>
                <a:cs typeface="Calibri"/>
                <a:sym typeface="Calibri"/>
              </a:rPr>
              <a:t> </a:t>
            </a:r>
            <a:r>
              <a:rPr lang="en-US" noProof="0" dirty="0" err="1">
                <a:ea typeface="Calibri"/>
                <a:cs typeface="Calibri"/>
                <a:sym typeface="Calibri"/>
              </a:rPr>
              <a:t>minst</a:t>
            </a:r>
            <a:r>
              <a:rPr lang="en-US" noProof="0" dirty="0">
                <a:ea typeface="Calibri"/>
                <a:cs typeface="Calibri"/>
                <a:sym typeface="Calibri"/>
              </a:rPr>
              <a:t> 60 </a:t>
            </a:r>
            <a:r>
              <a:rPr lang="en-US" noProof="0" dirty="0" err="1">
                <a:ea typeface="Calibri"/>
                <a:cs typeface="Calibri"/>
                <a:sym typeface="Calibri"/>
              </a:rPr>
              <a:t>minuter</a:t>
            </a:r>
            <a:r>
              <a:rPr lang="en-US" noProof="0" dirty="0">
                <a:ea typeface="Calibri"/>
                <a:cs typeface="Calibri"/>
                <a:sym typeface="Calibri"/>
              </a:rPr>
              <a:t> till det </a:t>
            </a:r>
            <a:r>
              <a:rPr lang="en-US" noProof="0" dirty="0" err="1">
                <a:ea typeface="Calibri"/>
                <a:cs typeface="Calibri"/>
                <a:sym typeface="Calibri"/>
              </a:rPr>
              <a:t>första</a:t>
            </a:r>
            <a:r>
              <a:rPr lang="en-US" noProof="0" dirty="0">
                <a:ea typeface="Calibri"/>
                <a:cs typeface="Calibri"/>
                <a:sym typeface="Calibri"/>
              </a:rPr>
              <a:t> </a:t>
            </a:r>
            <a:r>
              <a:rPr lang="en-US" noProof="0" dirty="0" err="1">
                <a:ea typeface="Calibri"/>
                <a:cs typeface="Calibri"/>
                <a:sym typeface="Calibri"/>
              </a:rPr>
              <a:t>besöket</a:t>
            </a:r>
            <a:r>
              <a:rPr lang="en-US" noProof="0" dirty="0">
                <a:ea typeface="Calibri"/>
                <a:cs typeface="Calibri"/>
                <a:sym typeface="Calibri"/>
              </a:rPr>
              <a:t>.</a:t>
            </a:r>
          </a:p>
          <a:p>
            <a:pPr marL="0" lvl="0" indent="0" algn="l" rtl="0">
              <a:spcBef>
                <a:spcPts val="0"/>
              </a:spcBef>
              <a:spcAft>
                <a:spcPts val="0"/>
              </a:spcAft>
              <a:buNone/>
            </a:pPr>
            <a:endParaRPr lang="en-US" noProof="0" dirty="0">
              <a:ea typeface="Calibri"/>
              <a:cs typeface="Calibri"/>
              <a:sym typeface="Calibri"/>
            </a:endParaRPr>
          </a:p>
          <a:p>
            <a:pPr marL="0" lvl="0" indent="0" algn="l" rtl="0">
              <a:spcBef>
                <a:spcPts val="0"/>
              </a:spcBef>
              <a:spcAft>
                <a:spcPts val="0"/>
              </a:spcAft>
              <a:buNone/>
            </a:pPr>
            <a:endParaRPr lang="en-US" noProof="0" dirty="0">
              <a:ea typeface="Calibri"/>
              <a:cs typeface="Calibri"/>
              <a:sym typeface="Calibri"/>
            </a:endParaRPr>
          </a:p>
          <a:p>
            <a:pPr marL="0" lvl="0" indent="0" algn="l" rtl="0">
              <a:spcBef>
                <a:spcPts val="0"/>
              </a:spcBef>
              <a:spcAft>
                <a:spcPts val="0"/>
              </a:spcAft>
              <a:buNone/>
            </a:pPr>
            <a:endParaRPr lang="en-US" noProof="0" dirty="0"/>
          </a:p>
        </p:txBody>
      </p:sp>
      <p:sp>
        <p:nvSpPr>
          <p:cNvPr id="278" name="Google Shape;27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noProof="0" dirty="0" err="1">
                <a:solidFill>
                  <a:srgbClr val="000000"/>
                </a:solidFill>
              </a:rPr>
              <a:t>Som</a:t>
            </a:r>
            <a:r>
              <a:rPr lang="en-US" sz="1200" b="0" noProof="0" dirty="0">
                <a:solidFill>
                  <a:srgbClr val="000000"/>
                </a:solidFill>
              </a:rPr>
              <a:t> </a:t>
            </a:r>
            <a:r>
              <a:rPr lang="en-US" sz="1200" b="0" noProof="0" dirty="0" err="1">
                <a:solidFill>
                  <a:srgbClr val="000000"/>
                </a:solidFill>
              </a:rPr>
              <a:t>studierna</a:t>
            </a:r>
            <a:r>
              <a:rPr lang="en-US" sz="1200" b="0" noProof="0" dirty="0">
                <a:solidFill>
                  <a:srgbClr val="000000"/>
                </a:solidFill>
              </a:rPr>
              <a:t> </a:t>
            </a:r>
            <a:r>
              <a:rPr lang="en-US" sz="1200" b="0" noProof="0" dirty="0" err="1">
                <a:solidFill>
                  <a:srgbClr val="000000"/>
                </a:solidFill>
              </a:rPr>
              <a:t>visar</a:t>
            </a:r>
            <a:r>
              <a:rPr lang="en-US" sz="1200" b="0" noProof="0" dirty="0">
                <a:solidFill>
                  <a:srgbClr val="000000"/>
                </a:solidFill>
              </a:rPr>
              <a:t> </a:t>
            </a:r>
            <a:r>
              <a:rPr lang="en-US" sz="1200" b="0" noProof="0" dirty="0" err="1">
                <a:solidFill>
                  <a:srgbClr val="000000"/>
                </a:solidFill>
              </a:rPr>
              <a:t>är</a:t>
            </a:r>
            <a:r>
              <a:rPr lang="en-US" sz="1200" b="0" noProof="0" dirty="0">
                <a:solidFill>
                  <a:srgbClr val="000000"/>
                </a:solidFill>
              </a:rPr>
              <a:t> det </a:t>
            </a:r>
            <a:r>
              <a:rPr lang="en-US" sz="1200" b="0" noProof="0" dirty="0" err="1">
                <a:solidFill>
                  <a:srgbClr val="000000"/>
                </a:solidFill>
              </a:rPr>
              <a:t>mycket</a:t>
            </a:r>
            <a:r>
              <a:rPr lang="en-US" sz="1200" b="0" noProof="0" dirty="0">
                <a:solidFill>
                  <a:srgbClr val="000000"/>
                </a:solidFill>
              </a:rPr>
              <a:t> </a:t>
            </a:r>
            <a:r>
              <a:rPr lang="en-US" sz="1200" b="0" noProof="0" dirty="0" err="1">
                <a:solidFill>
                  <a:srgbClr val="000000"/>
                </a:solidFill>
              </a:rPr>
              <a:t>viktigt</a:t>
            </a:r>
            <a:r>
              <a:rPr lang="en-US" sz="1200" b="0" noProof="0" dirty="0">
                <a:solidFill>
                  <a:srgbClr val="000000"/>
                </a:solidFill>
              </a:rPr>
              <a:t> </a:t>
            </a:r>
            <a:r>
              <a:rPr lang="en-US" sz="1200" b="0" noProof="0" dirty="0" err="1">
                <a:solidFill>
                  <a:srgbClr val="000000"/>
                </a:solidFill>
              </a:rPr>
              <a:t>att</a:t>
            </a:r>
            <a:r>
              <a:rPr lang="en-US" sz="1200" b="0" noProof="0" dirty="0">
                <a:solidFill>
                  <a:srgbClr val="000000"/>
                </a:solidFill>
              </a:rPr>
              <a:t> </a:t>
            </a:r>
            <a:r>
              <a:rPr lang="en-US" sz="1200" b="0" noProof="0" dirty="0" err="1">
                <a:solidFill>
                  <a:srgbClr val="000000"/>
                </a:solidFill>
              </a:rPr>
              <a:t>ge</a:t>
            </a:r>
            <a:r>
              <a:rPr lang="en-US" sz="1200" b="0" noProof="0" dirty="0">
                <a:solidFill>
                  <a:srgbClr val="000000"/>
                </a:solidFill>
              </a:rPr>
              <a:t> </a:t>
            </a:r>
            <a:r>
              <a:rPr lang="en-US" sz="1200" b="0" noProof="0" dirty="0" err="1">
                <a:solidFill>
                  <a:srgbClr val="000000"/>
                </a:solidFill>
              </a:rPr>
              <a:t>patienterna</a:t>
            </a:r>
            <a:r>
              <a:rPr lang="en-US" sz="1200" b="0" noProof="0" dirty="0">
                <a:solidFill>
                  <a:srgbClr val="000000"/>
                </a:solidFill>
              </a:rPr>
              <a:t> </a:t>
            </a:r>
            <a:r>
              <a:rPr lang="en-US" sz="1200" b="0" noProof="0" dirty="0" err="1">
                <a:solidFill>
                  <a:srgbClr val="000000"/>
                </a:solidFill>
              </a:rPr>
              <a:t>tillräckligt</a:t>
            </a:r>
            <a:r>
              <a:rPr lang="en-US" sz="1200" b="0" noProof="0" dirty="0">
                <a:solidFill>
                  <a:srgbClr val="000000"/>
                </a:solidFill>
              </a:rPr>
              <a:t> med information </a:t>
            </a:r>
            <a:r>
              <a:rPr lang="en-US" sz="1200" b="0" noProof="0" dirty="0" err="1">
                <a:solidFill>
                  <a:srgbClr val="000000"/>
                </a:solidFill>
              </a:rPr>
              <a:t>innan</a:t>
            </a:r>
            <a:r>
              <a:rPr lang="en-US" sz="1200" b="0" noProof="0" dirty="0">
                <a:solidFill>
                  <a:srgbClr val="000000"/>
                </a:solidFill>
              </a:rPr>
              <a:t> de </a:t>
            </a:r>
            <a:r>
              <a:rPr lang="en-US" sz="1200" b="0" noProof="0" dirty="0" err="1">
                <a:solidFill>
                  <a:srgbClr val="000000"/>
                </a:solidFill>
              </a:rPr>
              <a:t>börjar</a:t>
            </a:r>
            <a:r>
              <a:rPr lang="en-US" sz="1200" b="0" noProof="0" dirty="0">
                <a:solidFill>
                  <a:srgbClr val="000000"/>
                </a:solidFill>
              </a:rPr>
              <a:t> </a:t>
            </a:r>
            <a:r>
              <a:rPr lang="en-US" sz="1200" b="0" noProof="0" dirty="0" err="1">
                <a:solidFill>
                  <a:srgbClr val="000000"/>
                </a:solidFill>
              </a:rPr>
              <a:t>använda</a:t>
            </a:r>
            <a:r>
              <a:rPr lang="en-US" sz="1200" b="0" noProof="0" dirty="0">
                <a:solidFill>
                  <a:srgbClr val="000000"/>
                </a:solidFill>
              </a:rPr>
              <a:t> TAI, och det </a:t>
            </a:r>
            <a:r>
              <a:rPr lang="en-US" sz="1200" b="0" noProof="0" dirty="0" err="1">
                <a:solidFill>
                  <a:srgbClr val="000000"/>
                </a:solidFill>
              </a:rPr>
              <a:t>är</a:t>
            </a:r>
            <a:r>
              <a:rPr lang="en-US" sz="1200" b="0" noProof="0" dirty="0">
                <a:solidFill>
                  <a:srgbClr val="000000"/>
                </a:solidFill>
              </a:rPr>
              <a:t> </a:t>
            </a:r>
            <a:r>
              <a:rPr lang="en-US" sz="1200" b="0" noProof="0" dirty="0" err="1">
                <a:solidFill>
                  <a:srgbClr val="000000"/>
                </a:solidFill>
              </a:rPr>
              <a:t>också</a:t>
            </a:r>
            <a:r>
              <a:rPr lang="en-US" sz="1200" b="0" noProof="0" dirty="0">
                <a:solidFill>
                  <a:srgbClr val="000000"/>
                </a:solidFill>
              </a:rPr>
              <a:t> </a:t>
            </a:r>
            <a:r>
              <a:rPr lang="en-US" sz="1200" b="0" noProof="0" dirty="0" err="1">
                <a:solidFill>
                  <a:srgbClr val="000000"/>
                </a:solidFill>
              </a:rPr>
              <a:t>viktigt</a:t>
            </a:r>
            <a:r>
              <a:rPr lang="en-US" sz="1200" b="0" noProof="0" dirty="0">
                <a:solidFill>
                  <a:srgbClr val="000000"/>
                </a:solidFill>
              </a:rPr>
              <a:t> med </a:t>
            </a:r>
            <a:r>
              <a:rPr lang="en-US" sz="1200" b="0" noProof="0" dirty="0" err="1">
                <a:solidFill>
                  <a:srgbClr val="000000"/>
                </a:solidFill>
              </a:rPr>
              <a:t>en</a:t>
            </a:r>
            <a:r>
              <a:rPr lang="en-US" sz="1200" b="0" noProof="0" dirty="0">
                <a:solidFill>
                  <a:srgbClr val="000000"/>
                </a:solidFill>
              </a:rPr>
              <a:t> bra </a:t>
            </a:r>
            <a:r>
              <a:rPr lang="en-US" sz="1200" b="0" noProof="0" dirty="0" err="1">
                <a:solidFill>
                  <a:srgbClr val="000000"/>
                </a:solidFill>
              </a:rPr>
              <a:t>uppföljning</a:t>
            </a:r>
            <a:r>
              <a:rPr lang="en-US" sz="1200" b="0" noProof="0" dirty="0">
                <a:solidFill>
                  <a:srgbClr val="000000"/>
                </a:solidFill>
              </a:rPr>
              <a:t>.</a:t>
            </a:r>
          </a:p>
          <a:p>
            <a:pPr marL="0" lvl="0" indent="0" algn="l" rtl="0">
              <a:spcBef>
                <a:spcPts val="0"/>
              </a:spcBef>
              <a:spcAft>
                <a:spcPts val="0"/>
              </a:spcAft>
              <a:buNone/>
            </a:pPr>
            <a:endParaRPr lang="en-US" sz="1200" b="0" noProof="0" dirty="0">
              <a:solidFill>
                <a:srgbClr val="000000"/>
              </a:solidFill>
            </a:endParaRPr>
          </a:p>
          <a:p>
            <a:pPr marL="0" lvl="0" indent="0" algn="l" rtl="0">
              <a:spcBef>
                <a:spcPts val="0"/>
              </a:spcBef>
              <a:spcAft>
                <a:spcPts val="0"/>
              </a:spcAft>
              <a:buNone/>
            </a:pPr>
            <a:r>
              <a:rPr lang="en-US" sz="1200" b="0" noProof="0" dirty="0">
                <a:solidFill>
                  <a:srgbClr val="000000"/>
                </a:solidFill>
              </a:rPr>
              <a:t>Wellspect </a:t>
            </a:r>
            <a:r>
              <a:rPr lang="en-US" sz="1200" b="0" noProof="0" dirty="0" err="1">
                <a:solidFill>
                  <a:srgbClr val="000000"/>
                </a:solidFill>
              </a:rPr>
              <a:t>erbjuder</a:t>
            </a:r>
            <a:r>
              <a:rPr lang="en-US" sz="1200" b="0" noProof="0" dirty="0">
                <a:solidFill>
                  <a:srgbClr val="000000"/>
                </a:solidFill>
              </a:rPr>
              <a:t> </a:t>
            </a:r>
            <a:r>
              <a:rPr lang="en-US" sz="1200" b="0" noProof="0" dirty="0" err="1">
                <a:solidFill>
                  <a:srgbClr val="000000"/>
                </a:solidFill>
              </a:rPr>
              <a:t>ett</a:t>
            </a:r>
            <a:r>
              <a:rPr lang="en-US" sz="1200" b="0" noProof="0" dirty="0">
                <a:solidFill>
                  <a:srgbClr val="000000"/>
                </a:solidFill>
              </a:rPr>
              <a:t> </a:t>
            </a:r>
            <a:r>
              <a:rPr lang="en-US" sz="1200" b="0" noProof="0" dirty="0" err="1">
                <a:solidFill>
                  <a:srgbClr val="000000"/>
                </a:solidFill>
              </a:rPr>
              <a:t>brett</a:t>
            </a:r>
            <a:r>
              <a:rPr lang="en-US" sz="1200" b="0" noProof="0" dirty="0">
                <a:solidFill>
                  <a:srgbClr val="000000"/>
                </a:solidFill>
              </a:rPr>
              <a:t> </a:t>
            </a:r>
            <a:r>
              <a:rPr lang="en-US" sz="1200" b="0" noProof="0" dirty="0" err="1">
                <a:solidFill>
                  <a:srgbClr val="000000"/>
                </a:solidFill>
              </a:rPr>
              <a:t>sortiment</a:t>
            </a:r>
            <a:r>
              <a:rPr lang="en-US" sz="1200" b="0" noProof="0" dirty="0">
                <a:solidFill>
                  <a:srgbClr val="000000"/>
                </a:solidFill>
              </a:rPr>
              <a:t> av </a:t>
            </a:r>
            <a:r>
              <a:rPr lang="en-US" sz="1200" b="0" noProof="0" dirty="0" err="1">
                <a:solidFill>
                  <a:srgbClr val="000000"/>
                </a:solidFill>
              </a:rPr>
              <a:t>informationsmaterial</a:t>
            </a:r>
            <a:r>
              <a:rPr lang="en-US" sz="1200" b="0" noProof="0" dirty="0">
                <a:solidFill>
                  <a:srgbClr val="000000"/>
                </a:solidFill>
              </a:rPr>
              <a:t> </a:t>
            </a:r>
            <a:r>
              <a:rPr lang="en-US" sz="1200" b="0" noProof="0" dirty="0" err="1">
                <a:solidFill>
                  <a:srgbClr val="000000"/>
                </a:solidFill>
              </a:rPr>
              <a:t>för</a:t>
            </a:r>
            <a:r>
              <a:rPr lang="en-US" sz="1200" b="0" noProof="0" dirty="0">
                <a:solidFill>
                  <a:srgbClr val="000000"/>
                </a:solidFill>
              </a:rPr>
              <a:t> </a:t>
            </a:r>
            <a:r>
              <a:rPr lang="en-US" sz="1200" b="0" noProof="0" dirty="0" err="1">
                <a:solidFill>
                  <a:srgbClr val="000000"/>
                </a:solidFill>
              </a:rPr>
              <a:t>att</a:t>
            </a:r>
            <a:r>
              <a:rPr lang="en-US" sz="1200" b="0" noProof="0" dirty="0">
                <a:solidFill>
                  <a:srgbClr val="000000"/>
                </a:solidFill>
              </a:rPr>
              <a:t> </a:t>
            </a:r>
            <a:r>
              <a:rPr lang="en-US" sz="1200" b="0" noProof="0" dirty="0" err="1">
                <a:solidFill>
                  <a:srgbClr val="000000"/>
                </a:solidFill>
              </a:rPr>
              <a:t>hjälpa</a:t>
            </a:r>
            <a:r>
              <a:rPr lang="en-US" sz="1200" b="0" noProof="0" dirty="0">
                <a:solidFill>
                  <a:srgbClr val="000000"/>
                </a:solidFill>
              </a:rPr>
              <a:t> </a:t>
            </a:r>
            <a:r>
              <a:rPr lang="en-US" sz="1200" b="0" noProof="0" dirty="0" err="1">
                <a:solidFill>
                  <a:srgbClr val="000000"/>
                </a:solidFill>
              </a:rPr>
              <a:t>patienten</a:t>
            </a:r>
            <a:r>
              <a:rPr lang="en-US" sz="1200" b="0" noProof="0" dirty="0">
                <a:solidFill>
                  <a:srgbClr val="000000"/>
                </a:solidFill>
              </a:rPr>
              <a:t> </a:t>
            </a:r>
            <a:r>
              <a:rPr lang="en-US" sz="1200" b="0" noProof="0" dirty="0" err="1">
                <a:solidFill>
                  <a:srgbClr val="000000"/>
                </a:solidFill>
              </a:rPr>
              <a:t>få</a:t>
            </a:r>
            <a:r>
              <a:rPr lang="en-US" sz="1200" b="0" noProof="0" dirty="0">
                <a:solidFill>
                  <a:srgbClr val="000000"/>
                </a:solidFill>
              </a:rPr>
              <a:t> </a:t>
            </a:r>
            <a:r>
              <a:rPr lang="en-US" sz="1200" b="0" noProof="0" dirty="0" err="1">
                <a:solidFill>
                  <a:srgbClr val="000000"/>
                </a:solidFill>
              </a:rPr>
              <a:t>en</a:t>
            </a:r>
            <a:r>
              <a:rPr lang="en-US" sz="1200" b="0" noProof="0" dirty="0">
                <a:solidFill>
                  <a:srgbClr val="000000"/>
                </a:solidFill>
              </a:rPr>
              <a:t> bra start.</a:t>
            </a:r>
          </a:p>
          <a:p>
            <a:pPr marL="0" lvl="0" indent="0" algn="l" rtl="0">
              <a:spcBef>
                <a:spcPts val="0"/>
              </a:spcBef>
              <a:spcAft>
                <a:spcPts val="0"/>
              </a:spcAft>
              <a:buNone/>
            </a:pPr>
            <a:endParaRPr lang="en-US" sz="1200" b="0" noProof="0" dirty="0">
              <a:solidFill>
                <a:srgbClr val="000000"/>
              </a:solidFill>
            </a:endParaRPr>
          </a:p>
          <a:p>
            <a:pPr marL="0" lvl="0" indent="0" algn="l" rtl="0">
              <a:spcBef>
                <a:spcPts val="0"/>
              </a:spcBef>
              <a:spcAft>
                <a:spcPts val="0"/>
              </a:spcAft>
              <a:buNone/>
            </a:pPr>
            <a:r>
              <a:rPr lang="en-US" sz="1200" b="0" noProof="0" dirty="0" err="1">
                <a:solidFill>
                  <a:srgbClr val="000000"/>
                </a:solidFill>
              </a:rPr>
              <a:t>På</a:t>
            </a:r>
            <a:r>
              <a:rPr lang="en-US" sz="1200" b="0" noProof="0" dirty="0">
                <a:solidFill>
                  <a:srgbClr val="000000"/>
                </a:solidFill>
              </a:rPr>
              <a:t> wellspect.se </a:t>
            </a:r>
            <a:r>
              <a:rPr lang="en-US" sz="1200" b="0" noProof="0" dirty="0" err="1">
                <a:solidFill>
                  <a:srgbClr val="000000"/>
                </a:solidFill>
              </a:rPr>
              <a:t>hittar</a:t>
            </a:r>
            <a:r>
              <a:rPr lang="en-US" sz="1200" b="0" noProof="0" dirty="0">
                <a:solidFill>
                  <a:srgbClr val="000000"/>
                </a:solidFill>
              </a:rPr>
              <a:t> du material och information </a:t>
            </a:r>
            <a:r>
              <a:rPr lang="en-US" sz="1200" b="0" noProof="0" dirty="0" err="1">
                <a:solidFill>
                  <a:srgbClr val="000000"/>
                </a:solidFill>
              </a:rPr>
              <a:t>som</a:t>
            </a:r>
            <a:r>
              <a:rPr lang="en-US" sz="1200" b="0" noProof="0" dirty="0">
                <a:solidFill>
                  <a:srgbClr val="000000"/>
                </a:solidFill>
              </a:rPr>
              <a:t>:</a:t>
            </a:r>
          </a:p>
          <a:p>
            <a:pPr marL="171450" lvl="0" indent="-171450" algn="l" rtl="0">
              <a:spcBef>
                <a:spcPts val="0"/>
              </a:spcBef>
              <a:spcAft>
                <a:spcPts val="0"/>
              </a:spcAft>
              <a:buFont typeface="Arial" panose="020B0604020202020204" pitchFamily="34" charset="0"/>
              <a:buChar char="•"/>
            </a:pPr>
            <a:r>
              <a:rPr lang="en-US" sz="1200" b="0" noProof="0" dirty="0" err="1">
                <a:solidFill>
                  <a:srgbClr val="000000"/>
                </a:solidFill>
              </a:rPr>
              <a:t>Produktinformation</a:t>
            </a:r>
            <a:endParaRPr lang="en-US" sz="1200" b="0" noProof="0" dirty="0">
              <a:solidFill>
                <a:srgbClr val="000000"/>
              </a:solidFill>
            </a:endParaRPr>
          </a:p>
          <a:p>
            <a:pPr marL="171450" lvl="0" indent="-171450" algn="l" rtl="0">
              <a:spcBef>
                <a:spcPts val="0"/>
              </a:spcBef>
              <a:spcAft>
                <a:spcPts val="0"/>
              </a:spcAft>
              <a:buFont typeface="Arial" panose="020B0604020202020204" pitchFamily="34" charset="0"/>
              <a:buChar char="•"/>
            </a:pPr>
            <a:r>
              <a:rPr lang="en-US" sz="1200" b="0" noProof="0" dirty="0" err="1">
                <a:solidFill>
                  <a:srgbClr val="000000"/>
                </a:solidFill>
              </a:rPr>
              <a:t>Användarguider</a:t>
            </a:r>
            <a:endParaRPr lang="en-US" sz="1200" b="0" noProof="0" dirty="0">
              <a:solidFill>
                <a:srgbClr val="000000"/>
              </a:solidFill>
            </a:endParaRPr>
          </a:p>
          <a:p>
            <a:pPr marL="171450" lvl="0" indent="-171450" algn="l" rtl="0">
              <a:spcBef>
                <a:spcPts val="0"/>
              </a:spcBef>
              <a:spcAft>
                <a:spcPts val="0"/>
              </a:spcAft>
              <a:buFont typeface="Arial" panose="020B0604020202020204" pitchFamily="34" charset="0"/>
              <a:buChar char="•"/>
            </a:pPr>
            <a:r>
              <a:rPr lang="en-US" sz="1200" b="0" noProof="0" dirty="0" err="1">
                <a:solidFill>
                  <a:srgbClr val="000000"/>
                </a:solidFill>
              </a:rPr>
              <a:t>Instruktionsfilmer</a:t>
            </a:r>
            <a:endParaRPr lang="en-US" sz="1200" b="0" noProof="0" dirty="0">
              <a:solidFill>
                <a:srgbClr val="000000"/>
              </a:solidFill>
            </a:endParaRPr>
          </a:p>
          <a:p>
            <a:pPr marL="171450" lvl="0" indent="-171450" algn="l" rtl="0">
              <a:spcBef>
                <a:spcPts val="0"/>
              </a:spcBef>
              <a:spcAft>
                <a:spcPts val="0"/>
              </a:spcAft>
              <a:buFont typeface="Arial" panose="020B0604020202020204" pitchFamily="34" charset="0"/>
              <a:buChar char="•"/>
            </a:pPr>
            <a:r>
              <a:rPr lang="en-US" sz="1200" b="0" noProof="0" dirty="0" err="1">
                <a:solidFill>
                  <a:srgbClr val="000000"/>
                </a:solidFill>
              </a:rPr>
              <a:t>Användarberättelser</a:t>
            </a:r>
            <a:r>
              <a:rPr lang="en-US" sz="1200" b="0" noProof="0" dirty="0">
                <a:solidFill>
                  <a:srgbClr val="000000"/>
                </a:solidFill>
              </a:rPr>
              <a:t> och </a:t>
            </a:r>
            <a:r>
              <a:rPr lang="en-US" sz="1200" b="0" noProof="0" dirty="0" err="1">
                <a:solidFill>
                  <a:srgbClr val="000000"/>
                </a:solidFill>
              </a:rPr>
              <a:t>mycket</a:t>
            </a:r>
            <a:r>
              <a:rPr lang="en-US" sz="1200" b="0" noProof="0" dirty="0">
                <a:solidFill>
                  <a:srgbClr val="000000"/>
                </a:solidFill>
              </a:rPr>
              <a:t> </a:t>
            </a:r>
            <a:r>
              <a:rPr lang="en-US" sz="1200" b="0" noProof="0" dirty="0" err="1">
                <a:solidFill>
                  <a:srgbClr val="000000"/>
                </a:solidFill>
              </a:rPr>
              <a:t>mer</a:t>
            </a:r>
            <a:r>
              <a:rPr lang="en-US" sz="1200" b="0" noProof="0" dirty="0">
                <a:solidFill>
                  <a:srgbClr val="000000"/>
                </a:solidFill>
              </a:rPr>
              <a:t>…</a:t>
            </a:r>
          </a:p>
          <a:p>
            <a:pPr marL="171450" lvl="0" indent="-171450" algn="l" rtl="0">
              <a:spcBef>
                <a:spcPts val="0"/>
              </a:spcBef>
              <a:spcAft>
                <a:spcPts val="0"/>
              </a:spcAft>
              <a:buFont typeface="Arial" panose="020B0604020202020204" pitchFamily="34" charset="0"/>
              <a:buChar char="•"/>
            </a:pPr>
            <a:endParaRPr lang="en-US" sz="1200" b="0" noProof="0" dirty="0">
              <a:solidFill>
                <a:srgbClr val="000000"/>
              </a:solidFill>
            </a:endParaRPr>
          </a:p>
          <a:p>
            <a:pPr marL="0" lvl="0" indent="0" algn="l" rtl="0">
              <a:spcBef>
                <a:spcPts val="0"/>
              </a:spcBef>
              <a:spcAft>
                <a:spcPts val="0"/>
              </a:spcAft>
              <a:buNone/>
            </a:pPr>
            <a:endParaRPr lang="en-US" sz="1200" b="0" noProof="0" dirty="0">
              <a:solidFill>
                <a:srgbClr val="000000"/>
              </a:solidFill>
            </a:endParaRPr>
          </a:p>
          <a:p>
            <a:pPr marL="0" marR="0" lvl="0" indent="0" algn="l" rtl="0">
              <a:lnSpc>
                <a:spcPct val="100000"/>
              </a:lnSpc>
              <a:spcBef>
                <a:spcPts val="0"/>
              </a:spcBef>
              <a:spcAft>
                <a:spcPts val="0"/>
              </a:spcAft>
              <a:buClr>
                <a:schemeClr val="dk1"/>
              </a:buClr>
              <a:buSzPts val="800"/>
              <a:buFont typeface="Calibri"/>
              <a:buNone/>
            </a:pPr>
            <a:endParaRPr lang="sv-SE" sz="1200" b="0" dirty="0">
              <a:solidFill>
                <a:srgbClr val="FF0000"/>
              </a:solidFill>
            </a:endParaRPr>
          </a:p>
        </p:txBody>
      </p:sp>
      <p:sp>
        <p:nvSpPr>
          <p:cNvPr id="306" name="Google Shape;3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noProof="0" dirty="0"/>
              <a:t>Presentationen avser att ge dig en översikt över vad du behöver veta om transanal </a:t>
            </a:r>
            <a:r>
              <a:rPr lang="sv-SE" noProof="0" dirty="0" err="1"/>
              <a:t>irrigering</a:t>
            </a:r>
            <a:r>
              <a:rPr lang="sv-SE" noProof="0" dirty="0"/>
              <a:t>, eller TAI, och Navina Systems. Den ersätter inga riktlinjer som du kanske har om att instruera eller utvärdera en patient. Informationen har granskats av kliniskt verksamma sjuksköterskor.</a:t>
            </a: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3</a:t>
            </a:fld>
            <a:endParaRPr lang="en-US"/>
          </a:p>
        </p:txBody>
      </p:sp>
    </p:spTree>
    <p:extLst>
      <p:ext uri="{BB962C8B-B14F-4D97-AF65-F5344CB8AC3E}">
        <p14:creationId xmlns:p14="http://schemas.microsoft.com/office/powerpoint/2010/main" val="3256579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Det </a:t>
            </a:r>
            <a:r>
              <a:rPr kumimoji="0" lang="en-US" sz="1200" b="0" i="0" u="none" strike="noStrike" kern="1200" cap="none" spc="0" normalizeH="0" baseline="0" noProof="0" dirty="0" err="1">
                <a:ln>
                  <a:noFill/>
                </a:ln>
                <a:solidFill>
                  <a:srgbClr val="000000"/>
                </a:solidFill>
                <a:effectLst/>
                <a:uLnTx/>
                <a:uFillTx/>
                <a:latin typeface="+mn-lt"/>
                <a:ea typeface="+mn-ea"/>
                <a:cs typeface="+mn-cs"/>
              </a:rPr>
              <a:t>finns</a:t>
            </a:r>
            <a:r>
              <a:rPr kumimoji="0" lang="en-US" sz="1200" b="0" i="0" u="none" strike="noStrike" kern="1200" cap="none" spc="0" normalizeH="0" baseline="0" noProof="0" dirty="0">
                <a:ln>
                  <a:noFill/>
                </a:ln>
                <a:solidFill>
                  <a:srgbClr val="000000"/>
                </a:solidFill>
                <a:effectLst/>
                <a:uLnTx/>
                <a:uFillTx/>
                <a:latin typeface="+mn-lt"/>
                <a:ea typeface="+mn-ea"/>
                <a:cs typeface="+mn-cs"/>
              </a:rPr>
              <a:t> material </a:t>
            </a:r>
            <a:r>
              <a:rPr kumimoji="0" lang="en-US" sz="1200" b="0" i="0" u="none" strike="noStrike" kern="1200" cap="none" spc="0" normalizeH="0" baseline="0" noProof="0" dirty="0" err="1">
                <a:ln>
                  <a:noFill/>
                </a:ln>
                <a:solidFill>
                  <a:srgbClr val="000000"/>
                </a:solidFill>
                <a:effectLst/>
                <a:uLnTx/>
                <a:uFillTx/>
                <a:latin typeface="+mn-lt"/>
                <a:ea typeface="+mn-ea"/>
                <a:cs typeface="+mn-cs"/>
              </a:rPr>
              <a:t>som</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hjälper</a:t>
            </a:r>
            <a:r>
              <a:rPr kumimoji="0" lang="en-US" sz="1200" b="0" i="0" u="none" strike="noStrike" kern="1200" cap="none" spc="0" normalizeH="0" baseline="0" noProof="0" dirty="0">
                <a:ln>
                  <a:noFill/>
                </a:ln>
                <a:solidFill>
                  <a:srgbClr val="000000"/>
                </a:solidFill>
                <a:effectLst/>
                <a:uLnTx/>
                <a:uFillTx/>
                <a:latin typeface="+mn-lt"/>
                <a:ea typeface="+mn-ea"/>
                <a:cs typeface="+mn-cs"/>
              </a:rPr>
              <a:t> dig vid start av TAI </a:t>
            </a:r>
            <a:r>
              <a:rPr kumimoji="0" lang="en-US" sz="1200" b="0" i="0" u="none" strike="noStrike" kern="1200" cap="none" spc="0" normalizeH="0" baseline="0" noProof="0" dirty="0" err="1">
                <a:ln>
                  <a:noFill/>
                </a:ln>
                <a:solidFill>
                  <a:srgbClr val="000000"/>
                </a:solidFill>
                <a:effectLst/>
                <a:uLnTx/>
                <a:uFillTx/>
                <a:latin typeface="+mn-lt"/>
                <a:ea typeface="+mn-ea"/>
                <a:cs typeface="+mn-cs"/>
              </a:rPr>
              <a:t>som</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t.ex</a:t>
            </a:r>
            <a:r>
              <a:rPr kumimoji="0" lang="en-US" sz="1200" b="0" i="0" u="none" strike="noStrike" kern="1200" cap="none" spc="0" normalizeH="0" baseline="0" noProof="0" dirty="0">
                <a:ln>
                  <a:noFill/>
                </a:ln>
                <a:solidFill>
                  <a:srgbClr val="000000"/>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mn-lt"/>
                <a:ea typeface="+mn-ea"/>
                <a:cs typeface="+mn-cs"/>
              </a:rPr>
              <a:t>Checklista</a:t>
            </a:r>
            <a:r>
              <a:rPr kumimoji="0" lang="en-US" sz="1200" b="1"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Ett</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stöd</a:t>
            </a:r>
            <a:r>
              <a:rPr kumimoji="0" lang="en-US" sz="1200" b="0" i="0" u="none" strike="noStrike" kern="1200" cap="none" spc="0" normalizeH="0" baseline="0" noProof="0" dirty="0">
                <a:ln>
                  <a:noFill/>
                </a:ln>
                <a:solidFill>
                  <a:srgbClr val="000000"/>
                </a:solidFill>
                <a:effectLst/>
                <a:uLnTx/>
                <a:uFillTx/>
                <a:latin typeface="+mn-lt"/>
                <a:ea typeface="+mn-ea"/>
                <a:cs typeface="+mn-cs"/>
              </a:rPr>
              <a:t> vid start av TAI.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n-lt"/>
                <a:ea typeface="+mn-ea"/>
                <a:cs typeface="+mn-cs"/>
              </a:rPr>
              <a:t>Navina Smart app</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användare</a:t>
            </a:r>
            <a:r>
              <a:rPr lang="en-US" sz="1200" kern="1200" dirty="0">
                <a:solidFill>
                  <a:schemeClr val="tx1"/>
                </a:solidFill>
                <a:effectLst/>
                <a:latin typeface="+mn-lt"/>
                <a:ea typeface="+mn-ea"/>
                <a:cs typeface="+mn-cs"/>
              </a:rPr>
              <a:t> av Navina Smart. Navina Smart app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automatisk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irrigeringsdagbok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användas</a:t>
            </a:r>
            <a:r>
              <a:rPr lang="en-US" sz="1200" kern="1200" dirty="0">
                <a:solidFill>
                  <a:schemeClr val="tx1"/>
                </a:solidFill>
                <a:effectLst/>
                <a:latin typeface="+mn-lt"/>
                <a:ea typeface="+mn-ea"/>
                <a:cs typeface="+mn-cs"/>
              </a:rPr>
              <a:t> vid </a:t>
            </a:r>
            <a:r>
              <a:rPr lang="en-US" sz="1200" kern="1200" dirty="0" err="1">
                <a:solidFill>
                  <a:schemeClr val="tx1"/>
                </a:solidFill>
                <a:effectLst/>
                <a:latin typeface="+mn-lt"/>
                <a:ea typeface="+mn-ea"/>
                <a:cs typeface="+mn-cs"/>
              </a:rPr>
              <a:t>uppföljning</a:t>
            </a:r>
            <a:r>
              <a:rPr lang="en-US" sz="1200" kern="1200" dirty="0">
                <a:solidFill>
                  <a:schemeClr val="tx1"/>
                </a:solidFill>
                <a:effectLst/>
                <a:latin typeface="+mn-lt"/>
                <a:ea typeface="+mn-ea"/>
                <a:cs typeface="+mn-cs"/>
              </a:rPr>
              <a:t> och </a:t>
            </a:r>
            <a:r>
              <a:rPr lang="en-US" sz="1200" kern="1200" dirty="0" err="1">
                <a:solidFill>
                  <a:schemeClr val="tx1"/>
                </a:solidFill>
                <a:effectLst/>
                <a:latin typeface="+mn-lt"/>
                <a:ea typeface="+mn-ea"/>
                <a:cs typeface="+mn-cs"/>
              </a:rPr>
              <a:t>diskussioner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skräddarsy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inställningarna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individuella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behov</a:t>
            </a:r>
            <a:r>
              <a:rPr lang="en-US" sz="1200" kern="1200" dirty="0">
                <a:solidFill>
                  <a:schemeClr val="tx1"/>
                </a:solidFill>
                <a:effectLst/>
                <a:latin typeface="+mn-lt"/>
                <a:ea typeface="+mn-ea"/>
                <a:cs typeface="+mn-cs"/>
              </a:rPr>
              <a:t>.</a:t>
            </a: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mn-lt"/>
                <a:ea typeface="+mn-ea"/>
                <a:cs typeface="+mn-cs"/>
              </a:rPr>
              <a:t>Broschyrer</a:t>
            </a:r>
            <a:r>
              <a:rPr kumimoji="0" lang="en-US" sz="1200" b="1" i="0" u="none" strike="noStrike" kern="1200" cap="none" spc="0" normalizeH="0" baseline="0" noProof="0" dirty="0">
                <a:ln>
                  <a:noFill/>
                </a:ln>
                <a:solidFill>
                  <a:srgbClr val="000000"/>
                </a:solidFill>
                <a:effectLst/>
                <a:uLnTx/>
                <a:uFillTx/>
                <a:latin typeface="+mn-lt"/>
                <a:ea typeface="+mn-ea"/>
                <a:cs typeface="+mn-cs"/>
              </a:rPr>
              <a:t> och information</a:t>
            </a:r>
            <a:r>
              <a:rPr kumimoji="0" lang="en-US" sz="1200" b="0" i="0" u="none" strike="noStrike" kern="1200" cap="none" spc="0" normalizeH="0" baseline="0" noProof="0" dirty="0">
                <a:ln>
                  <a:noFill/>
                </a:ln>
                <a:solidFill>
                  <a:srgbClr val="000000"/>
                </a:solidFill>
                <a:effectLst/>
                <a:uLnTx/>
                <a:uFillTx/>
                <a:latin typeface="+mn-lt"/>
                <a:ea typeface="+mn-ea"/>
                <a:cs typeface="+mn-cs"/>
              </a:rPr>
              <a:t>: Om </a:t>
            </a:r>
            <a:r>
              <a:rPr kumimoji="0" lang="en-US" sz="1200" b="0" i="0" u="none" strike="noStrike" kern="1200" cap="none" spc="0" normalizeH="0" baseline="0" noProof="0" dirty="0" err="1">
                <a:ln>
                  <a:noFill/>
                </a:ln>
                <a:solidFill>
                  <a:srgbClr val="000000"/>
                </a:solidFill>
                <a:effectLst/>
                <a:uLnTx/>
                <a:uFillTx/>
                <a:latin typeface="+mn-lt"/>
                <a:ea typeface="+mn-ea"/>
                <a:cs typeface="+mn-cs"/>
              </a:rPr>
              <a:t>produkter</a:t>
            </a:r>
            <a:r>
              <a:rPr kumimoji="0" lang="en-US" sz="1200" b="0" i="0" u="none" strike="noStrike" kern="1200" cap="none" spc="0" normalizeH="0" baseline="0" noProof="0" dirty="0">
                <a:ln>
                  <a:noFill/>
                </a:ln>
                <a:solidFill>
                  <a:srgbClr val="000000"/>
                </a:solidFill>
                <a:effectLst/>
                <a:uLnTx/>
                <a:uFillTx/>
                <a:latin typeface="+mn-lt"/>
                <a:ea typeface="+mn-ea"/>
                <a:cs typeface="+mn-cs"/>
              </a:rPr>
              <a:t> och </a:t>
            </a:r>
            <a:r>
              <a:rPr kumimoji="0" lang="en-US" sz="1200" b="0" i="0" u="none" strike="noStrike" kern="1200" cap="none" spc="0" normalizeH="0" baseline="0" noProof="0" dirty="0" err="1">
                <a:ln>
                  <a:noFill/>
                </a:ln>
                <a:solidFill>
                  <a:srgbClr val="000000"/>
                </a:solidFill>
                <a:effectLst/>
                <a:uLnTx/>
                <a:uFillTx/>
                <a:latin typeface="+mn-lt"/>
                <a:ea typeface="+mn-ea"/>
                <a:cs typeface="+mn-cs"/>
              </a:rPr>
              <a:t>kring</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olika</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sjukdomstillstånd</a:t>
            </a:r>
            <a:r>
              <a:rPr kumimoji="0" lang="en-US" sz="1200" b="0" i="0" u="none" strike="noStrike" kern="1200" cap="none" spc="0" normalizeH="0" baseline="0" noProof="0" dirty="0">
                <a:ln>
                  <a:noFill/>
                </a:ln>
                <a:solidFill>
                  <a:srgbClr val="000000"/>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mn-lt"/>
                <a:ea typeface="+mn-ea"/>
                <a:cs typeface="+mn-cs"/>
              </a:rPr>
              <a:t>Materialet</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kan</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beställas</a:t>
            </a:r>
            <a:r>
              <a:rPr kumimoji="0" lang="en-US" sz="1200" b="0" i="0" u="none" strike="noStrike" kern="1200" cap="none" spc="0" normalizeH="0" baseline="0" noProof="0" dirty="0">
                <a:ln>
                  <a:noFill/>
                </a:ln>
                <a:solidFill>
                  <a:srgbClr val="000000"/>
                </a:solidFill>
                <a:effectLst/>
                <a:uLnTx/>
                <a:uFillTx/>
                <a:latin typeface="+mn-lt"/>
                <a:ea typeface="+mn-ea"/>
                <a:cs typeface="+mn-cs"/>
              </a:rPr>
              <a:t> </a:t>
            </a:r>
            <a:r>
              <a:rPr kumimoji="0" lang="en-US" sz="1200" b="0" i="0" u="none" strike="noStrike" kern="1200" cap="none" spc="0" normalizeH="0" baseline="0" noProof="0" dirty="0" err="1">
                <a:ln>
                  <a:noFill/>
                </a:ln>
                <a:solidFill>
                  <a:srgbClr val="000000"/>
                </a:solidFill>
                <a:effectLst/>
                <a:uLnTx/>
                <a:uFillTx/>
                <a:latin typeface="+mn-lt"/>
                <a:ea typeface="+mn-ea"/>
                <a:cs typeface="+mn-cs"/>
              </a:rPr>
              <a:t>från</a:t>
            </a:r>
            <a:r>
              <a:rPr kumimoji="0" lang="en-US" sz="1200" b="0" i="0" u="none" strike="noStrike" kern="1200" cap="none" spc="0" normalizeH="0" baseline="0" noProof="0" dirty="0">
                <a:ln>
                  <a:noFill/>
                </a:ln>
                <a:solidFill>
                  <a:srgbClr val="000000"/>
                </a:solidFill>
                <a:effectLst/>
                <a:uLnTx/>
                <a:uFillTx/>
                <a:latin typeface="+mn-lt"/>
                <a:ea typeface="+mn-ea"/>
                <a:cs typeface="+mn-cs"/>
              </a:rPr>
              <a:t> Wellspect – </a:t>
            </a:r>
            <a:r>
              <a:rPr kumimoji="0" lang="en-US" sz="1200" b="0" i="0" u="none" strike="noStrike" kern="1200" cap="none" spc="0" normalizeH="0" baseline="0" noProof="0" dirty="0" err="1">
                <a:ln>
                  <a:noFill/>
                </a:ln>
                <a:solidFill>
                  <a:srgbClr val="000000"/>
                </a:solidFill>
                <a:effectLst/>
                <a:uLnTx/>
                <a:uFillTx/>
                <a:latin typeface="+mn-lt"/>
                <a:ea typeface="+mn-ea"/>
                <a:cs typeface="+mn-cs"/>
              </a:rPr>
              <a:t>antingen</a:t>
            </a:r>
            <a:r>
              <a:rPr kumimoji="0" lang="en-US" sz="1200" b="0" i="0" u="none" strike="noStrike" kern="1200" cap="none" spc="0" normalizeH="0" baseline="0" noProof="0" dirty="0">
                <a:ln>
                  <a:noFill/>
                </a:ln>
                <a:solidFill>
                  <a:srgbClr val="000000"/>
                </a:solidFill>
                <a:effectLst/>
                <a:uLnTx/>
                <a:uFillTx/>
                <a:latin typeface="+mn-lt"/>
                <a:ea typeface="+mn-ea"/>
                <a:cs typeface="+mn-cs"/>
              </a:rPr>
              <a:t> via din </a:t>
            </a:r>
            <a:r>
              <a:rPr kumimoji="0" lang="en-US" sz="1200" b="0" i="0" u="none" strike="noStrike" kern="1200" cap="none" spc="0" normalizeH="0" baseline="0" noProof="0" dirty="0" err="1">
                <a:ln>
                  <a:noFill/>
                </a:ln>
                <a:solidFill>
                  <a:srgbClr val="000000"/>
                </a:solidFill>
                <a:effectLst/>
                <a:uLnTx/>
                <a:uFillTx/>
                <a:latin typeface="+mn-lt"/>
                <a:ea typeface="+mn-ea"/>
                <a:cs typeface="+mn-cs"/>
              </a:rPr>
              <a:t>lokala</a:t>
            </a:r>
            <a:r>
              <a:rPr kumimoji="0" lang="en-US" sz="1200" b="0" i="0" u="none" strike="noStrike" kern="1200" cap="none" spc="0" normalizeH="0" baseline="0" noProof="0" dirty="0">
                <a:ln>
                  <a:noFill/>
                </a:ln>
                <a:solidFill>
                  <a:srgbClr val="000000"/>
                </a:solidFill>
                <a:effectLst/>
                <a:uLnTx/>
                <a:uFillTx/>
                <a:latin typeface="+mn-lt"/>
                <a:ea typeface="+mn-ea"/>
                <a:cs typeface="+mn-cs"/>
              </a:rPr>
              <a:t> representant </a:t>
            </a:r>
            <a:r>
              <a:rPr kumimoji="0" lang="en-US" sz="1200" b="0" i="0" u="none" strike="noStrike" kern="1200" cap="none" spc="0" normalizeH="0" baseline="0" noProof="0" dirty="0" err="1">
                <a:ln>
                  <a:noFill/>
                </a:ln>
                <a:solidFill>
                  <a:srgbClr val="000000"/>
                </a:solidFill>
                <a:effectLst/>
                <a:uLnTx/>
                <a:uFillTx/>
                <a:latin typeface="+mn-lt"/>
                <a:ea typeface="+mn-ea"/>
                <a:cs typeface="+mn-cs"/>
              </a:rPr>
              <a:t>eller</a:t>
            </a:r>
            <a:r>
              <a:rPr kumimoji="0" lang="en-US" sz="1200" b="0" i="0" u="none" strike="noStrike" kern="1200" cap="none" spc="0" normalizeH="0" baseline="0" noProof="0" dirty="0">
                <a:ln>
                  <a:noFill/>
                </a:ln>
                <a:solidFill>
                  <a:srgbClr val="000000"/>
                </a:solidFill>
                <a:effectLst/>
                <a:uLnTx/>
                <a:uFillTx/>
                <a:latin typeface="+mn-lt"/>
                <a:ea typeface="+mn-ea"/>
                <a:cs typeface="+mn-cs"/>
              </a:rPr>
              <a:t> via </a:t>
            </a:r>
            <a:r>
              <a:rPr kumimoji="0" lang="en-US" sz="1200" b="0" i="0" u="none" strike="noStrike" kern="1200" cap="none" spc="0" normalizeH="0" baseline="0" noProof="0" dirty="0" err="1">
                <a:ln>
                  <a:noFill/>
                </a:ln>
                <a:solidFill>
                  <a:srgbClr val="000000"/>
                </a:solidFill>
                <a:effectLst/>
                <a:uLnTx/>
                <a:uFillTx/>
                <a:latin typeface="+mn-lt"/>
                <a:ea typeface="+mn-ea"/>
                <a:cs typeface="+mn-cs"/>
              </a:rPr>
              <a:t>hemsidan</a:t>
            </a:r>
            <a:r>
              <a:rPr kumimoji="0" lang="en-US" sz="1200" b="0" i="0" u="none" strike="noStrike" kern="1200" cap="none" spc="0" normalizeH="0" baseline="0" noProof="0" dirty="0">
                <a:ln>
                  <a:noFill/>
                </a:ln>
                <a:solidFill>
                  <a:srgbClr val="000000"/>
                </a:solidFill>
                <a:effectLst/>
                <a:uLnTx/>
                <a:uFillTx/>
                <a:latin typeface="+mn-lt"/>
                <a:ea typeface="+mn-ea"/>
                <a:cs typeface="+mn-cs"/>
              </a:rPr>
              <a:t>.</a:t>
            </a:r>
            <a:endParaRPr kumimoji="0" lang="en-US" sz="1200" b="1" i="0" u="none" strike="noStrike" kern="1200" cap="none" spc="0" normalizeH="0" baseline="0" noProof="0" dirty="0">
              <a:ln>
                <a:noFill/>
              </a:ln>
              <a:solidFill>
                <a:srgbClr val="000000"/>
              </a:solidFill>
              <a:effectLst/>
              <a:uLnTx/>
              <a:uFillTx/>
              <a:latin typeface="+mn-lt"/>
              <a:ea typeface="+mn-ea"/>
              <a:cs typeface="+mn-cs"/>
            </a:endParaRPr>
          </a:p>
          <a:p>
            <a:pPr marL="0" lvl="0" indent="0" algn="l" rtl="0">
              <a:spcBef>
                <a:spcPts val="0"/>
              </a:spcBef>
              <a:spcAft>
                <a:spcPts val="0"/>
              </a:spcAft>
              <a:buNone/>
            </a:pPr>
            <a:endParaRPr dirty="0"/>
          </a:p>
        </p:txBody>
      </p:sp>
      <p:sp>
        <p:nvSpPr>
          <p:cNvPr id="318" name="Google Shape;31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22</a:t>
            </a:fld>
            <a:endParaRPr lang="en-US"/>
          </a:p>
        </p:txBody>
      </p:sp>
    </p:spTree>
    <p:extLst>
      <p:ext uri="{BB962C8B-B14F-4D97-AF65-F5344CB8AC3E}">
        <p14:creationId xmlns:p14="http://schemas.microsoft.com/office/powerpoint/2010/main" val="3142438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atin typeface="+mn-lt"/>
            </a:endParaRP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24692F0-9B36-4E40-A025-AEC63D3742A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1860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mn-lt"/>
              </a:rPr>
              <a:t>Det </a:t>
            </a:r>
            <a:r>
              <a:rPr lang="en-US" dirty="0" err="1">
                <a:latin typeface="+mn-lt"/>
              </a:rPr>
              <a:t>är</a:t>
            </a:r>
            <a:r>
              <a:rPr lang="en-US" dirty="0">
                <a:latin typeface="+mn-lt"/>
              </a:rPr>
              <a:t> </a:t>
            </a:r>
            <a:r>
              <a:rPr lang="en-US" dirty="0" err="1">
                <a:latin typeface="+mn-lt"/>
              </a:rPr>
              <a:t>viktigt</a:t>
            </a:r>
            <a:r>
              <a:rPr lang="en-US" dirty="0">
                <a:latin typeface="+mn-lt"/>
              </a:rPr>
              <a:t> </a:t>
            </a:r>
            <a:r>
              <a:rPr lang="en-US" dirty="0" err="1">
                <a:latin typeface="+mn-lt"/>
              </a:rPr>
              <a:t>att</a:t>
            </a:r>
            <a:r>
              <a:rPr lang="en-US" dirty="0">
                <a:latin typeface="+mn-lt"/>
              </a:rPr>
              <a:t> </a:t>
            </a:r>
            <a:r>
              <a:rPr lang="en-US" dirty="0" err="1">
                <a:latin typeface="+mn-lt"/>
              </a:rPr>
              <a:t>använda</a:t>
            </a:r>
            <a:r>
              <a:rPr lang="en-US" dirty="0">
                <a:latin typeface="+mn-lt"/>
              </a:rPr>
              <a:t> </a:t>
            </a:r>
            <a:r>
              <a:rPr lang="en-US" dirty="0" err="1">
                <a:latin typeface="+mn-lt"/>
              </a:rPr>
              <a:t>ett</a:t>
            </a:r>
            <a:r>
              <a:rPr lang="en-US" dirty="0">
                <a:latin typeface="+mn-lt"/>
              </a:rPr>
              <a:t> </a:t>
            </a:r>
            <a:r>
              <a:rPr lang="en-US" dirty="0" err="1">
                <a:latin typeface="+mn-lt"/>
              </a:rPr>
              <a:t>individuellt</a:t>
            </a:r>
            <a:r>
              <a:rPr lang="en-US" dirty="0">
                <a:latin typeface="+mn-lt"/>
              </a:rPr>
              <a:t> </a:t>
            </a:r>
            <a:r>
              <a:rPr lang="en-US" dirty="0" err="1">
                <a:latin typeface="+mn-lt"/>
              </a:rPr>
              <a:t>utvärderingsverktyg</a:t>
            </a:r>
            <a:r>
              <a:rPr lang="en-US" dirty="0">
                <a:latin typeface="+mn-lt"/>
              </a:rPr>
              <a:t>, </a:t>
            </a:r>
            <a:r>
              <a:rPr lang="en-US" dirty="0" err="1">
                <a:latin typeface="+mn-lt"/>
              </a:rPr>
              <a:t>för</a:t>
            </a:r>
            <a:r>
              <a:rPr lang="en-US" dirty="0">
                <a:latin typeface="+mn-lt"/>
              </a:rPr>
              <a:t> </a:t>
            </a:r>
            <a:r>
              <a:rPr lang="en-US" dirty="0" err="1">
                <a:latin typeface="+mn-lt"/>
              </a:rPr>
              <a:t>att</a:t>
            </a:r>
            <a:r>
              <a:rPr lang="en-US" dirty="0">
                <a:latin typeface="+mn-lt"/>
              </a:rPr>
              <a:t>  vid </a:t>
            </a:r>
            <a:r>
              <a:rPr lang="en-US" dirty="0" err="1">
                <a:latin typeface="+mn-lt"/>
              </a:rPr>
              <a:t>behov</a:t>
            </a:r>
            <a:r>
              <a:rPr lang="en-US" dirty="0">
                <a:latin typeface="+mn-lt"/>
              </a:rPr>
              <a:t> </a:t>
            </a:r>
            <a:r>
              <a:rPr lang="en-US" dirty="0" err="1">
                <a:latin typeface="+mn-lt"/>
              </a:rPr>
              <a:t>kunna</a:t>
            </a:r>
            <a:r>
              <a:rPr lang="en-US" dirty="0">
                <a:latin typeface="+mn-lt"/>
              </a:rPr>
              <a:t> </a:t>
            </a:r>
            <a:r>
              <a:rPr lang="en-US" dirty="0" err="1">
                <a:latin typeface="+mn-lt"/>
              </a:rPr>
              <a:t>utvärdera</a:t>
            </a:r>
            <a:r>
              <a:rPr lang="en-US" dirty="0">
                <a:latin typeface="+mn-lt"/>
              </a:rPr>
              <a:t> och </a:t>
            </a:r>
            <a:r>
              <a:rPr lang="sv-SE" dirty="0">
                <a:latin typeface="+mn-lt"/>
              </a:rPr>
              <a:t>ändra på behandlingen för att säkerställa att den fungerar om den inte får önskad effekt.</a:t>
            </a:r>
            <a:endParaRPr lang="en-US" dirty="0">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mn-lt"/>
              </a:rPr>
              <a:t>Det </a:t>
            </a:r>
            <a:r>
              <a:rPr lang="en-US" dirty="0" err="1">
                <a:latin typeface="+mn-lt"/>
              </a:rPr>
              <a:t>finns</a:t>
            </a:r>
            <a:r>
              <a:rPr lang="en-US" dirty="0">
                <a:latin typeface="+mn-lt"/>
              </a:rPr>
              <a:t> </a:t>
            </a:r>
            <a:r>
              <a:rPr lang="en-US" dirty="0" err="1">
                <a:latin typeface="+mn-lt"/>
              </a:rPr>
              <a:t>ett</a:t>
            </a:r>
            <a:r>
              <a:rPr lang="en-US" dirty="0">
                <a:latin typeface="+mn-lt"/>
              </a:rPr>
              <a:t> </a:t>
            </a:r>
            <a:r>
              <a:rPr lang="en-US" dirty="0" err="1">
                <a:latin typeface="+mn-lt"/>
              </a:rPr>
              <a:t>flertal</a:t>
            </a:r>
            <a:r>
              <a:rPr lang="en-US" dirty="0">
                <a:latin typeface="+mn-lt"/>
              </a:rPr>
              <a:t> </a:t>
            </a:r>
            <a:r>
              <a:rPr lang="en-US" dirty="0" err="1">
                <a:latin typeface="+mn-lt"/>
              </a:rPr>
              <a:t>olika</a:t>
            </a:r>
            <a:r>
              <a:rPr lang="en-US" dirty="0">
                <a:latin typeface="+mn-lt"/>
              </a:rPr>
              <a:t> </a:t>
            </a:r>
            <a:r>
              <a:rPr lang="en-US" dirty="0" err="1">
                <a:latin typeface="+mn-lt"/>
              </a:rPr>
              <a:t>utvärderingsverktyg</a:t>
            </a:r>
            <a:r>
              <a:rPr lang="en-US" dirty="0">
                <a:latin typeface="+mn-lt"/>
              </a:rPr>
              <a:t> </a:t>
            </a:r>
            <a:r>
              <a:rPr lang="en-US" dirty="0" err="1">
                <a:latin typeface="+mn-lt"/>
              </a:rPr>
              <a:t>som</a:t>
            </a:r>
            <a:r>
              <a:rPr lang="en-US" dirty="0">
                <a:latin typeface="+mn-lt"/>
              </a:rPr>
              <a:t> </a:t>
            </a:r>
            <a:r>
              <a:rPr lang="en-US" dirty="0" err="1">
                <a:latin typeface="+mn-lt"/>
              </a:rPr>
              <a:t>passar</a:t>
            </a:r>
            <a:r>
              <a:rPr lang="en-US" dirty="0">
                <a:latin typeface="+mn-lt"/>
              </a:rPr>
              <a:t> </a:t>
            </a:r>
            <a:r>
              <a:rPr lang="en-US" dirty="0" err="1">
                <a:latin typeface="+mn-lt"/>
              </a:rPr>
              <a:t>olika</a:t>
            </a:r>
            <a:r>
              <a:rPr lang="en-US" dirty="0">
                <a:latin typeface="+mn-lt"/>
              </a:rPr>
              <a:t> </a:t>
            </a:r>
            <a:r>
              <a:rPr lang="en-US" dirty="0" err="1">
                <a:latin typeface="+mn-lt"/>
              </a:rPr>
              <a:t>patienter</a:t>
            </a:r>
            <a:r>
              <a:rPr lang="en-US" dirty="0">
                <a:latin typeface="+mn-lt"/>
              </a:rPr>
              <a:t> </a:t>
            </a:r>
            <a:r>
              <a:rPr lang="en-US" dirty="0" err="1">
                <a:latin typeface="+mn-lt"/>
              </a:rPr>
              <a:t>beroende</a:t>
            </a:r>
            <a:r>
              <a:rPr lang="en-US" dirty="0">
                <a:latin typeface="+mn-lt"/>
              </a:rPr>
              <a:t> av </a:t>
            </a:r>
            <a:r>
              <a:rPr lang="en-US" dirty="0" err="1">
                <a:latin typeface="+mn-lt"/>
              </a:rPr>
              <a:t>deras</a:t>
            </a:r>
            <a:r>
              <a:rPr lang="en-US" dirty="0">
                <a:latin typeface="+mn-lt"/>
              </a:rPr>
              <a:t> </a:t>
            </a:r>
            <a:r>
              <a:rPr lang="en-US" dirty="0" err="1">
                <a:latin typeface="+mn-lt"/>
              </a:rPr>
              <a:t>mest</a:t>
            </a:r>
            <a:r>
              <a:rPr lang="en-US" dirty="0">
                <a:latin typeface="+mn-lt"/>
              </a:rPr>
              <a:t> </a:t>
            </a:r>
            <a:r>
              <a:rPr lang="en-US" dirty="0" err="1">
                <a:latin typeface="+mn-lt"/>
              </a:rPr>
              <a:t>besvärande</a:t>
            </a:r>
            <a:r>
              <a:rPr lang="en-US" dirty="0">
                <a:latin typeface="+mn-lt"/>
              </a:rPr>
              <a:t> symptom (</a:t>
            </a:r>
            <a:r>
              <a:rPr lang="en-US" dirty="0" err="1">
                <a:latin typeface="+mn-lt"/>
              </a:rPr>
              <a:t>mer</a:t>
            </a:r>
            <a:r>
              <a:rPr lang="en-US" dirty="0">
                <a:latin typeface="+mn-lt"/>
              </a:rPr>
              <a:t> information om </a:t>
            </a:r>
            <a:r>
              <a:rPr lang="en-US" dirty="0" err="1">
                <a:latin typeface="+mn-lt"/>
              </a:rPr>
              <a:t>olika</a:t>
            </a:r>
            <a:r>
              <a:rPr lang="en-US" dirty="0">
                <a:latin typeface="+mn-lt"/>
              </a:rPr>
              <a:t> </a:t>
            </a:r>
            <a:r>
              <a:rPr lang="en-US" dirty="0" err="1">
                <a:latin typeface="+mn-lt"/>
              </a:rPr>
              <a:t>verktyg</a:t>
            </a:r>
            <a:r>
              <a:rPr lang="en-US" dirty="0">
                <a:latin typeface="+mn-lt"/>
              </a:rPr>
              <a:t> </a:t>
            </a:r>
            <a:r>
              <a:rPr lang="en-US" dirty="0" err="1">
                <a:latin typeface="+mn-lt"/>
              </a:rPr>
              <a:t>finns</a:t>
            </a:r>
            <a:r>
              <a:rPr lang="en-US" dirty="0">
                <a:latin typeface="+mn-lt"/>
              </a:rPr>
              <a:t> </a:t>
            </a:r>
            <a:r>
              <a:rPr lang="en-US" dirty="0" err="1">
                <a:latin typeface="+mn-lt"/>
              </a:rPr>
              <a:t>i</a:t>
            </a:r>
            <a:r>
              <a:rPr lang="en-US" dirty="0">
                <a:latin typeface="+mn-lt"/>
              </a:rPr>
              <a:t> </a:t>
            </a:r>
            <a:r>
              <a:rPr lang="en-US" dirty="0" err="1">
                <a:latin typeface="+mn-lt"/>
              </a:rPr>
              <a:t>artikeln</a:t>
            </a:r>
            <a:r>
              <a:rPr lang="en-US" dirty="0">
                <a:latin typeface="+mn-lt"/>
              </a:rPr>
              <a:t> “</a:t>
            </a:r>
            <a:r>
              <a:rPr lang="en-US" dirty="0" err="1">
                <a:latin typeface="+mn-lt"/>
              </a:rPr>
              <a:t>Bedömning</a:t>
            </a:r>
            <a:r>
              <a:rPr lang="en-US" dirty="0">
                <a:latin typeface="+mn-lt"/>
              </a:rPr>
              <a:t> av </a:t>
            </a:r>
            <a:r>
              <a:rPr lang="en-US" dirty="0" err="1">
                <a:latin typeface="+mn-lt"/>
              </a:rPr>
              <a:t>tarmbesvär</a:t>
            </a:r>
            <a:r>
              <a:rPr lang="en-US" dirty="0">
                <a:latin typeface="+mn-lt"/>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mn-lt"/>
            </a:endParaRP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24692F0-9B36-4E40-A025-AEC63D3742A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0560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Komplikationer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kräver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medicinsk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vård</a:t>
            </a:r>
            <a:r>
              <a:rPr lang="en-US" sz="1200" b="0" i="0" u="none" strike="noStrike" kern="1200" baseline="0" dirty="0">
                <a:solidFill>
                  <a:schemeClr val="tx1"/>
                </a:solidFill>
                <a:latin typeface="+mn-lt"/>
                <a:ea typeface="+mn-ea"/>
                <a:cs typeface="+mn-cs"/>
              </a:rPr>
              <a:t> vid TAI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tarmperforering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autonom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dysrefelxi</a:t>
            </a:r>
            <a:r>
              <a:rPr lang="en-US" sz="1200" b="0" i="0" u="none" strike="noStrike" kern="1200" baseline="0" dirty="0">
                <a:solidFill>
                  <a:schemeClr val="tx1"/>
                </a:solidFill>
                <a:latin typeface="+mn-lt"/>
                <a:ea typeface="+mn-ea"/>
                <a:cs typeface="+mn-cs"/>
              </a:rPr>
              <a:t> (I </a:t>
            </a:r>
            <a:r>
              <a:rPr lang="en-US" sz="1200" b="0" i="0" u="none" strike="noStrike" kern="1200" baseline="0" dirty="0" err="1">
                <a:solidFill>
                  <a:schemeClr val="tx1"/>
                </a:solidFill>
                <a:latin typeface="+mn-lt"/>
                <a:ea typeface="+mn-ea"/>
                <a:cs typeface="+mn-cs"/>
              </a:rPr>
              <a:t>allvarliga</a:t>
            </a:r>
            <a:r>
              <a:rPr lang="en-US" sz="1200" b="0" i="0" u="none" strike="noStrike" kern="1200" baseline="0" dirty="0">
                <a:solidFill>
                  <a:schemeClr val="tx1"/>
                </a:solidFill>
                <a:latin typeface="+mn-lt"/>
                <a:ea typeface="+mn-ea"/>
                <a:cs typeface="+mn-cs"/>
              </a:rPr>
              <a:t> fall). Det </a:t>
            </a:r>
            <a:r>
              <a:rPr lang="en-US" sz="1200" b="0" i="0" u="none" strike="noStrike" kern="1200" baseline="0" dirty="0" err="1">
                <a:solidFill>
                  <a:schemeClr val="tx1"/>
                </a:solidFill>
                <a:latin typeface="+mn-lt"/>
                <a:ea typeface="+mn-ea"/>
                <a:cs typeface="+mn-cs"/>
              </a:rPr>
              <a:t>finns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andra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mindre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komplikationer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bidra</a:t>
            </a:r>
            <a:r>
              <a:rPr lang="en-US" sz="1200" b="0" i="0" u="none" strike="noStrike" kern="1200" baseline="0" dirty="0">
                <a:solidFill>
                  <a:schemeClr val="tx1"/>
                </a:solidFill>
                <a:latin typeface="+mn-lt"/>
                <a:ea typeface="+mn-ea"/>
                <a:cs typeface="+mn-cs"/>
              </a:rPr>
              <a:t> till </a:t>
            </a:r>
            <a:r>
              <a:rPr lang="en-US" sz="1200" b="0" i="0" u="none" strike="noStrike" kern="1200" baseline="0" dirty="0" err="1">
                <a:solidFill>
                  <a:schemeClr val="tx1"/>
                </a:solidFill>
                <a:latin typeface="+mn-lt"/>
                <a:ea typeface="+mn-ea"/>
                <a:cs typeface="+mn-cs"/>
              </a:rPr>
              <a:t>sämre</a:t>
            </a:r>
            <a:r>
              <a:rPr lang="en-US" sz="1200" b="0" i="0" u="none" strike="noStrike" kern="1200" baseline="0" dirty="0">
                <a:solidFill>
                  <a:schemeClr val="tx1"/>
                </a:solidFill>
                <a:latin typeface="+mn-lt"/>
                <a:ea typeface="+mn-ea"/>
                <a:cs typeface="+mn-cs"/>
              </a:rPr>
              <a:t> compliance av </a:t>
            </a:r>
            <a:r>
              <a:rPr lang="en-US" sz="1200" b="0" i="0" u="none" strike="noStrike" kern="1200" baseline="0" dirty="0" err="1">
                <a:solidFill>
                  <a:schemeClr val="tx1"/>
                </a:solidFill>
                <a:latin typeface="+mn-lt"/>
                <a:ea typeface="+mn-ea"/>
                <a:cs typeface="+mn-cs"/>
              </a:rPr>
              <a:t>terapin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soiling </a:t>
            </a:r>
            <a:r>
              <a:rPr lang="en-US" sz="1200" b="0" i="0" u="none" strike="noStrike" kern="1200" baseline="0" dirty="0" err="1">
                <a:solidFill>
                  <a:schemeClr val="tx1"/>
                </a:solidFill>
                <a:latin typeface="+mn-lt"/>
                <a:ea typeface="+mn-ea"/>
                <a:cs typeface="+mn-cs"/>
              </a:rPr>
              <a:t>mellan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irrigeringarna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läckage</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irrigeringsvätska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upprepad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utstötning</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katetern</a:t>
            </a:r>
            <a:r>
              <a:rPr lang="en-US" sz="1200" b="0" i="0" u="none" strike="noStrike" kern="1200" baseline="0" dirty="0">
                <a:solidFill>
                  <a:schemeClr val="tx1"/>
                </a:solidFill>
                <a:latin typeface="+mn-lt"/>
                <a:ea typeface="+mn-ea"/>
                <a:cs typeface="+mn-cs"/>
              </a:rPr>
              <a:t> och </a:t>
            </a:r>
            <a:r>
              <a:rPr lang="en-US" sz="1200" b="0" i="0" u="none" strike="noStrike" kern="1200" baseline="0" dirty="0" err="1">
                <a:solidFill>
                  <a:schemeClr val="tx1"/>
                </a:solidFill>
                <a:latin typeface="+mn-lt"/>
                <a:ea typeface="+mn-ea"/>
                <a:cs typeface="+mn-cs"/>
              </a:rPr>
              <a:t>ballongsprängning</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En </a:t>
            </a:r>
            <a:r>
              <a:rPr lang="en-US" sz="1200" b="0" i="0" u="none" strike="noStrike" kern="1200" baseline="0" dirty="0" err="1">
                <a:solidFill>
                  <a:schemeClr val="tx1"/>
                </a:solidFill>
                <a:latin typeface="+mn-lt"/>
                <a:ea typeface="+mn-ea"/>
                <a:cs typeface="+mn-cs"/>
              </a:rPr>
              <a:t>lätt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smärta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upplevas</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många</a:t>
            </a:r>
            <a:r>
              <a:rPr lang="en-US" sz="1200" b="0" i="0" u="none" strike="noStrike" kern="1200" baseline="0" dirty="0">
                <a:solidFill>
                  <a:schemeClr val="tx1"/>
                </a:solidFill>
                <a:latin typeface="+mn-lt"/>
                <a:ea typeface="+mn-ea"/>
                <a:cs typeface="+mn-cs"/>
              </a:rPr>
              <a:t> TAI-</a:t>
            </a:r>
            <a:r>
              <a:rPr lang="en-US" sz="1200" b="0" i="0" u="none" strike="noStrike" kern="1200" baseline="0" dirty="0" err="1">
                <a:solidFill>
                  <a:schemeClr val="tx1"/>
                </a:solidFill>
                <a:latin typeface="+mn-lt"/>
                <a:ea typeface="+mn-ea"/>
                <a:cs typeface="+mn-cs"/>
              </a:rPr>
              <a:t>användare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grund</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obehag</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proceduren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medan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svåra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smärtor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måste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undersökas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utesluta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tarmperforering</a:t>
            </a:r>
            <a:r>
              <a:rPr lang="en-US" sz="1200" b="0" i="0" u="none" strike="noStrike" kern="1200" baseline="0" dirty="0">
                <a:solidFill>
                  <a:schemeClr val="tx1"/>
                </a:solidFill>
                <a:latin typeface="+mn-lt"/>
                <a:ea typeface="+mn-ea"/>
                <a:cs typeface="+mn-cs"/>
              </a:rPr>
              <a:t>.</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a:p>
        </p:txBody>
      </p:sp>
    </p:spTree>
    <p:extLst>
      <p:ext uri="{BB962C8B-B14F-4D97-AF65-F5344CB8AC3E}">
        <p14:creationId xmlns:p14="http://schemas.microsoft.com/office/powerpoint/2010/main" val="278289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allvarligaste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komplikationerna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uppstå</a:t>
            </a:r>
            <a:r>
              <a:rPr lang="en-GB" sz="1200" kern="1200" dirty="0">
                <a:solidFill>
                  <a:schemeClr val="tx1"/>
                </a:solidFill>
                <a:effectLst/>
                <a:latin typeface="+mn-lt"/>
                <a:ea typeface="+mn-ea"/>
                <a:cs typeface="+mn-cs"/>
              </a:rPr>
              <a:t> vid TAI </a:t>
            </a:r>
            <a:r>
              <a:rPr lang="en-GB" sz="1200" kern="1200" dirty="0" err="1">
                <a:solidFill>
                  <a:schemeClr val="tx1"/>
                </a:solidFill>
                <a:effectLst/>
                <a:latin typeface="+mn-lt"/>
                <a:ea typeface="+mn-ea"/>
                <a:cs typeface="+mn-cs"/>
              </a:rPr>
              <a:t>är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tarmperforering</a:t>
            </a:r>
            <a:r>
              <a:rPr lang="en-GB" sz="1200" kern="1200" dirty="0">
                <a:solidFill>
                  <a:schemeClr val="tx1"/>
                </a:solidFill>
                <a:effectLst/>
                <a:latin typeface="+mn-lt"/>
                <a:ea typeface="+mn-ea"/>
                <a:cs typeface="+mn-cs"/>
              </a:rPr>
              <a:t>. Vid </a:t>
            </a:r>
            <a:r>
              <a:rPr lang="en-GB" sz="1200" kern="1200" dirty="0" err="1">
                <a:solidFill>
                  <a:schemeClr val="tx1"/>
                </a:solidFill>
                <a:effectLst/>
                <a:latin typeface="+mn-lt"/>
                <a:ea typeface="+mn-ea"/>
                <a:cs typeface="+mn-cs"/>
              </a:rPr>
              <a:t>tecken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tarmperforering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skall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patienten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genast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söka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vård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Hur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allvarlig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tarmperforeringen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är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variera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från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lindriga</a:t>
            </a:r>
            <a:r>
              <a:rPr lang="en-GB" sz="1200" kern="1200" dirty="0">
                <a:solidFill>
                  <a:schemeClr val="tx1"/>
                </a:solidFill>
                <a:effectLst/>
                <a:latin typeface="+mn-lt"/>
                <a:ea typeface="+mn-ea"/>
                <a:cs typeface="+mn-cs"/>
              </a:rPr>
              <a:t> symptom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behandlas</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antibiotika</a:t>
            </a:r>
            <a:r>
              <a:rPr lang="en-GB" sz="1200" kern="1200" dirty="0">
                <a:solidFill>
                  <a:schemeClr val="tx1"/>
                </a:solidFill>
                <a:effectLst/>
                <a:latin typeface="+mn-lt"/>
                <a:ea typeface="+mn-ea"/>
                <a:cs typeface="+mn-cs"/>
              </a:rPr>
              <a:t> till </a:t>
            </a:r>
            <a:r>
              <a:rPr lang="en-GB" sz="1200" kern="1200" dirty="0" err="1">
                <a:solidFill>
                  <a:schemeClr val="tx1"/>
                </a:solidFill>
                <a:effectLst/>
                <a:latin typeface="+mn-lt"/>
                <a:ea typeface="+mn-ea"/>
                <a:cs typeface="+mn-cs"/>
              </a:rPr>
              <a:t>allvarliga</a:t>
            </a:r>
            <a:r>
              <a:rPr lang="en-GB" sz="1200" kern="1200" dirty="0">
                <a:solidFill>
                  <a:schemeClr val="tx1"/>
                </a:solidFill>
                <a:effectLst/>
                <a:latin typeface="+mn-lt"/>
                <a:ea typeface="+mn-ea"/>
                <a:cs typeface="+mn-cs"/>
              </a:rPr>
              <a:t> symptom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kräver</a:t>
            </a:r>
            <a:r>
              <a:rPr lang="en-GB" sz="1200" kern="1200" dirty="0">
                <a:solidFill>
                  <a:schemeClr val="tx1"/>
                </a:solidFill>
                <a:effectLst/>
                <a:latin typeface="+mn-lt"/>
                <a:ea typeface="+mn-ea"/>
                <a:cs typeface="+mn-cs"/>
              </a:rPr>
              <a:t> operation. Om det </a:t>
            </a:r>
            <a:r>
              <a:rPr lang="en-GB" sz="1200" kern="1200" dirty="0" err="1">
                <a:solidFill>
                  <a:schemeClr val="tx1"/>
                </a:solidFill>
                <a:effectLst/>
                <a:latin typeface="+mn-lt"/>
                <a:ea typeface="+mn-ea"/>
                <a:cs typeface="+mn-cs"/>
              </a:rPr>
              <a:t>lämnas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obehandlat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finns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risk </a:t>
            </a:r>
            <a:r>
              <a:rPr lang="en-GB" sz="1200" kern="1200" dirty="0" err="1">
                <a:solidFill>
                  <a:schemeClr val="tx1"/>
                </a:solidFill>
                <a:effectLst/>
                <a:latin typeface="+mn-lt"/>
                <a:ea typeface="+mn-ea"/>
                <a:cs typeface="+mn-cs"/>
              </a:rPr>
              <a:t>för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dödsfall</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global </a:t>
            </a:r>
            <a:r>
              <a:rPr lang="en-GB" sz="1200" kern="1200" dirty="0" err="1">
                <a:solidFill>
                  <a:schemeClr val="tx1"/>
                </a:solidFill>
                <a:effectLst/>
                <a:latin typeface="+mn-lt"/>
                <a:ea typeface="+mn-ea"/>
                <a:cs typeface="+mn-cs"/>
              </a:rPr>
              <a:t>undersökning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tarmperforering</a:t>
            </a:r>
            <a:r>
              <a:rPr lang="en-GB" sz="1200" kern="1200" dirty="0">
                <a:solidFill>
                  <a:schemeClr val="tx1"/>
                </a:solidFill>
                <a:effectLst/>
                <a:latin typeface="+mn-lt"/>
                <a:ea typeface="+mn-ea"/>
                <a:cs typeface="+mn-cs"/>
              </a:rPr>
              <a:t> vid TAI var </a:t>
            </a:r>
            <a:r>
              <a:rPr lang="en-GB" sz="1200" kern="1200" dirty="0" err="1">
                <a:solidFill>
                  <a:schemeClr val="tx1"/>
                </a:solidFill>
                <a:effectLst/>
                <a:latin typeface="+mn-lt"/>
                <a:ea typeface="+mn-ea"/>
                <a:cs typeface="+mn-cs"/>
              </a:rPr>
              <a:t>förekomsten</a:t>
            </a:r>
            <a:r>
              <a:rPr lang="en-GB" sz="1200" kern="1200" dirty="0">
                <a:solidFill>
                  <a:schemeClr val="tx1"/>
                </a:solidFill>
                <a:effectLst/>
                <a:latin typeface="+mn-lt"/>
                <a:ea typeface="+mn-ea"/>
                <a:cs typeface="+mn-cs"/>
              </a:rPr>
              <a:t> 2 fall per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miljon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irrigeringar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risk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0.0002% risk), med </a:t>
            </a:r>
            <a:r>
              <a:rPr lang="en-US" sz="1200" kern="1200" dirty="0" err="1">
                <a:solidFill>
                  <a:schemeClr val="tx1"/>
                </a:solidFill>
                <a:effectLst/>
                <a:latin typeface="+mn-lt"/>
                <a:ea typeface="+mn-ea"/>
                <a:cs typeface="+mn-cs"/>
              </a:rPr>
              <a:t>ökad</a:t>
            </a:r>
            <a:r>
              <a:rPr lang="en-US" sz="1200" kern="1200" dirty="0">
                <a:solidFill>
                  <a:schemeClr val="tx1"/>
                </a:solidFill>
                <a:effectLst/>
                <a:latin typeface="+mn-lt"/>
                <a:ea typeface="+mn-ea"/>
                <a:cs typeface="+mn-cs"/>
              </a:rPr>
              <a:t> risk vid </a:t>
            </a:r>
            <a:r>
              <a:rPr lang="en-US" sz="1200" kern="1200" dirty="0" err="1">
                <a:solidFill>
                  <a:schemeClr val="tx1"/>
                </a:solidFill>
                <a:effectLst/>
                <a:latin typeface="+mn-lt"/>
                <a:ea typeface="+mn-ea"/>
                <a:cs typeface="+mn-cs"/>
              </a:rPr>
              <a:t>introduktion</a:t>
            </a:r>
            <a:r>
              <a:rPr lang="en-US" sz="1200" kern="1200" dirty="0">
                <a:solidFill>
                  <a:schemeClr val="tx1"/>
                </a:solidFill>
                <a:effectLst/>
                <a:latin typeface="+mn-lt"/>
                <a:ea typeface="+mn-ea"/>
                <a:cs typeface="+mn-cs"/>
              </a:rPr>
              <a:t> av </a:t>
            </a:r>
            <a:r>
              <a:rPr lang="en-US" sz="1200" kern="1200" dirty="0" err="1">
                <a:solidFill>
                  <a:schemeClr val="tx1"/>
                </a:solidFill>
                <a:effectLst/>
                <a:latin typeface="+mn-lt"/>
                <a:ea typeface="+mn-ea"/>
                <a:cs typeface="+mn-cs"/>
              </a:rPr>
              <a:t>terapin</a:t>
            </a:r>
            <a:r>
              <a:rPr lang="en-US" sz="1200" kern="1200" dirty="0">
                <a:solidFill>
                  <a:schemeClr val="tx1"/>
                </a:solidFill>
                <a:effectLst/>
                <a:latin typeface="+mn-lt"/>
                <a:ea typeface="+mn-ea"/>
                <a:cs typeface="+mn-cs"/>
              </a:rPr>
              <a:t> och hos </a:t>
            </a:r>
            <a:r>
              <a:rPr lang="en-US" sz="1200" kern="1200" dirty="0" err="1">
                <a:solidFill>
                  <a:schemeClr val="tx1"/>
                </a:solidFill>
                <a:effectLst/>
                <a:latin typeface="+mn-lt"/>
                <a:ea typeface="+mn-ea"/>
                <a:cs typeface="+mn-cs"/>
              </a:rPr>
              <a:t>patienter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genomgått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kirurgi</a:t>
            </a:r>
            <a:r>
              <a:rPr lang="en-US" sz="1200" kern="1200" dirty="0">
                <a:solidFill>
                  <a:schemeClr val="tx1"/>
                </a:solidFill>
                <a:effectLst/>
                <a:latin typeface="+mn-lt"/>
                <a:ea typeface="+mn-ea"/>
                <a:cs typeface="+mn-cs"/>
              </a:rPr>
              <a:t> I </a:t>
            </a:r>
            <a:r>
              <a:rPr lang="en-US" sz="1200" kern="1200" dirty="0" err="1">
                <a:solidFill>
                  <a:schemeClr val="tx1"/>
                </a:solidFill>
                <a:effectLst/>
                <a:latin typeface="+mn-lt"/>
                <a:ea typeface="+mn-ea"/>
                <a:cs typeface="+mn-cs"/>
              </a:rPr>
              <a:t>bäckenområdet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samt</a:t>
            </a:r>
            <a:r>
              <a:rPr lang="en-US" sz="1200" kern="1200" dirty="0">
                <a:solidFill>
                  <a:schemeClr val="tx1"/>
                </a:solidFill>
                <a:effectLst/>
                <a:latin typeface="+mn-lt"/>
                <a:ea typeface="+mn-ea"/>
                <a:cs typeface="+mn-cs"/>
              </a:rPr>
              <a:t> vid </a:t>
            </a:r>
            <a:r>
              <a:rPr lang="en-US" sz="1200" kern="1200" dirty="0" err="1">
                <a:solidFill>
                  <a:schemeClr val="tx1"/>
                </a:solidFill>
                <a:effectLst/>
                <a:latin typeface="+mn-lt"/>
                <a:ea typeface="+mn-ea"/>
                <a:cs typeface="+mn-cs"/>
              </a:rPr>
              <a:t>ballongsprängning</a:t>
            </a:r>
            <a:r>
              <a:rPr lang="en-US" sz="1200" kern="1200" dirty="0">
                <a:solidFill>
                  <a:schemeClr val="tx1"/>
                </a:solidFill>
                <a:effectLst/>
                <a:latin typeface="+mn-lt"/>
                <a:ea typeface="+mn-ea"/>
                <a:cs typeface="+mn-cs"/>
              </a:rPr>
              <a:t>. (Christensen et al 2016).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a:p>
        </p:txBody>
      </p:sp>
    </p:spTree>
    <p:extLst>
      <p:ext uri="{BB962C8B-B14F-4D97-AF65-F5344CB8AC3E}">
        <p14:creationId xmlns:p14="http://schemas.microsoft.com/office/powerpoint/2010/main" val="2810533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mn-lt"/>
                <a:ea typeface="+mn-ea"/>
                <a:cs typeface="+mn-cs"/>
              </a:rPr>
              <a:t>Autonom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dysreflexi</a:t>
            </a:r>
            <a:r>
              <a:rPr lang="en-GB" sz="1200" kern="1200" dirty="0">
                <a:solidFill>
                  <a:schemeClr val="tx1"/>
                </a:solidFill>
                <a:effectLst/>
                <a:latin typeface="+mn-lt"/>
                <a:ea typeface="+mn-ea"/>
                <a:cs typeface="+mn-cs"/>
              </a:rPr>
              <a:t> (AD) </a:t>
            </a:r>
            <a:r>
              <a:rPr lang="en-GB" sz="1200" kern="1200" dirty="0" err="1">
                <a:solidFill>
                  <a:schemeClr val="tx1"/>
                </a:solidFill>
                <a:effectLst/>
                <a:latin typeface="+mn-lt"/>
                <a:ea typeface="+mn-ea"/>
                <a:cs typeface="+mn-cs"/>
              </a:rPr>
              <a:t>är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potentiellt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livshotande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akut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tillstånd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kräver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omedelbar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vård</a:t>
            </a:r>
            <a:r>
              <a:rPr lang="en-GB" sz="1200" kern="1200" dirty="0">
                <a:solidFill>
                  <a:schemeClr val="tx1"/>
                </a:solidFill>
                <a:effectLst/>
                <a:latin typeface="+mn-lt"/>
                <a:ea typeface="+mn-ea"/>
                <a:cs typeface="+mn-cs"/>
              </a:rPr>
              <a:t>. AD </a:t>
            </a:r>
            <a:r>
              <a:rPr lang="en-GB" sz="1200" kern="1200" dirty="0" err="1">
                <a:solidFill>
                  <a:schemeClr val="tx1"/>
                </a:solidFill>
                <a:effectLst/>
                <a:latin typeface="+mn-lt"/>
                <a:ea typeface="+mn-ea"/>
                <a:cs typeface="+mn-cs"/>
              </a:rPr>
              <a:t>är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vanligast</a:t>
            </a:r>
            <a:r>
              <a:rPr lang="en-GB" sz="1200" kern="1200" dirty="0">
                <a:solidFill>
                  <a:schemeClr val="tx1"/>
                </a:solidFill>
                <a:effectLst/>
                <a:latin typeface="+mn-lt"/>
                <a:ea typeface="+mn-ea"/>
                <a:cs typeface="+mn-cs"/>
              </a:rPr>
              <a:t> bland </a:t>
            </a:r>
            <a:r>
              <a:rPr lang="en-GB" sz="1200" kern="1200" dirty="0" err="1">
                <a:solidFill>
                  <a:schemeClr val="tx1"/>
                </a:solidFill>
                <a:effectLst/>
                <a:latin typeface="+mn-lt"/>
                <a:ea typeface="+mn-ea"/>
                <a:cs typeface="+mn-cs"/>
              </a:rPr>
              <a:t>ryggmärgsskadade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särskilt</a:t>
            </a:r>
            <a:r>
              <a:rPr lang="en-GB" sz="1200" kern="1200" dirty="0">
                <a:solidFill>
                  <a:schemeClr val="tx1"/>
                </a:solidFill>
                <a:effectLst/>
                <a:latin typeface="+mn-lt"/>
                <a:ea typeface="+mn-ea"/>
                <a:cs typeface="+mn-cs"/>
              </a:rPr>
              <a:t> bland </a:t>
            </a:r>
            <a:r>
              <a:rPr lang="en-GB" sz="1200" kern="1200" dirty="0" err="1">
                <a:solidFill>
                  <a:schemeClr val="tx1"/>
                </a:solidFill>
                <a:effectLst/>
                <a:latin typeface="+mn-lt"/>
                <a:ea typeface="+mn-ea"/>
                <a:cs typeface="+mn-cs"/>
              </a:rPr>
              <a:t>dem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skada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nivå</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eller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ovan</a:t>
            </a:r>
            <a:r>
              <a:rPr lang="en-GB" sz="1200" kern="1200" dirty="0">
                <a:solidFill>
                  <a:schemeClr val="tx1"/>
                </a:solidFill>
                <a:effectLst/>
                <a:latin typeface="+mn-lt"/>
                <a:ea typeface="+mn-ea"/>
                <a:cs typeface="+mn-cs"/>
              </a:rPr>
              <a:t> Th6. </a:t>
            </a:r>
            <a:r>
              <a:rPr lang="en-GB" sz="1200" kern="1200" dirty="0" err="1">
                <a:solidFill>
                  <a:schemeClr val="tx1"/>
                </a:solidFill>
                <a:effectLst/>
                <a:latin typeface="+mn-lt"/>
                <a:ea typeface="+mn-ea"/>
                <a:cs typeface="+mn-cs"/>
              </a:rPr>
              <a:t>Akut</a:t>
            </a:r>
            <a:r>
              <a:rPr lang="en-GB" sz="1200" kern="1200" dirty="0">
                <a:solidFill>
                  <a:schemeClr val="tx1"/>
                </a:solidFill>
                <a:effectLst/>
                <a:latin typeface="+mn-lt"/>
                <a:ea typeface="+mn-ea"/>
                <a:cs typeface="+mn-cs"/>
              </a:rPr>
              <a:t> AD </a:t>
            </a:r>
            <a:r>
              <a:rPr lang="en-GB" sz="1200" kern="1200" dirty="0" err="1">
                <a:solidFill>
                  <a:schemeClr val="tx1"/>
                </a:solidFill>
                <a:effectLst/>
                <a:latin typeface="+mn-lt"/>
                <a:ea typeface="+mn-ea"/>
                <a:cs typeface="+mn-cs"/>
              </a:rPr>
              <a:t>är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reaktion</a:t>
            </a:r>
            <a:r>
              <a:rPr lang="en-GB" sz="1200" kern="1200" dirty="0">
                <a:solidFill>
                  <a:schemeClr val="tx1"/>
                </a:solidFill>
                <a:effectLst/>
                <a:latin typeface="+mn-lt"/>
                <a:ea typeface="+mn-ea"/>
                <a:cs typeface="+mn-cs"/>
              </a:rPr>
              <a:t> från det </a:t>
            </a:r>
            <a:r>
              <a:rPr lang="en-GB" sz="1200" kern="1200" dirty="0" err="1">
                <a:solidFill>
                  <a:schemeClr val="tx1"/>
                </a:solidFill>
                <a:effectLst/>
                <a:latin typeface="+mn-lt"/>
                <a:ea typeface="+mn-ea"/>
                <a:cs typeface="+mn-cs"/>
              </a:rPr>
              <a:t>autonoma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nervsystemet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överstimulering</a:t>
            </a:r>
            <a:r>
              <a:rPr lang="en-GB" sz="1200" kern="1200" dirty="0">
                <a:solidFill>
                  <a:schemeClr val="tx1"/>
                </a:solidFill>
                <a:effectLst/>
                <a:latin typeface="+mn-lt"/>
                <a:ea typeface="+mn-ea"/>
                <a:cs typeface="+mn-cs"/>
              </a:rPr>
              <a:t> och </a:t>
            </a:r>
            <a:r>
              <a:rPr lang="en-GB" sz="1200" kern="1200" dirty="0" err="1">
                <a:solidFill>
                  <a:schemeClr val="tx1"/>
                </a:solidFill>
                <a:effectLst/>
                <a:latin typeface="+mn-lt"/>
                <a:ea typeface="+mn-ea"/>
                <a:cs typeface="+mn-cs"/>
              </a:rPr>
              <a:t>karakteriseras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huvudvärk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svettningar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nästäppa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värmevallningar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området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ovan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skadan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långsam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puls</a:t>
            </a:r>
            <a:r>
              <a:rPr lang="en-GB" sz="1200" kern="1200" dirty="0">
                <a:solidFill>
                  <a:schemeClr val="tx1"/>
                </a:solidFill>
                <a:effectLst/>
                <a:latin typeface="+mn-lt"/>
                <a:ea typeface="+mn-ea"/>
                <a:cs typeface="+mn-cs"/>
              </a:rPr>
              <a:t> och </a:t>
            </a:r>
            <a:r>
              <a:rPr lang="en-GB" sz="1200" kern="1200" dirty="0" err="1">
                <a:solidFill>
                  <a:schemeClr val="tx1"/>
                </a:solidFill>
                <a:effectLst/>
                <a:latin typeface="+mn-lt"/>
                <a:ea typeface="+mn-ea"/>
                <a:cs typeface="+mn-cs"/>
              </a:rPr>
              <a:t>ibland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kognitiv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påverkan</a:t>
            </a:r>
            <a:r>
              <a:rPr lang="en-GB"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Khastgir</a:t>
            </a:r>
            <a:r>
              <a:rPr lang="en-US" sz="1200" kern="1200" dirty="0">
                <a:solidFill>
                  <a:schemeClr val="tx1"/>
                </a:solidFill>
                <a:effectLst/>
                <a:latin typeface="+mn-lt"/>
                <a:ea typeface="+mn-ea"/>
                <a:cs typeface="+mn-cs"/>
              </a:rPr>
              <a:t> et al 2007)</a:t>
            </a:r>
            <a:r>
              <a:rPr lang="en-GB" sz="1200" kern="1200" dirty="0">
                <a:solidFill>
                  <a:schemeClr val="tx1"/>
                </a:solidFill>
                <a:effectLst/>
                <a:latin typeface="+mn-lt"/>
                <a:ea typeface="+mn-ea"/>
                <a:cs typeface="+mn-cs"/>
              </a:rPr>
              <a:t>. AD </a:t>
            </a:r>
            <a:r>
              <a:rPr lang="en-GB" sz="1200" kern="1200" dirty="0" err="1">
                <a:solidFill>
                  <a:schemeClr val="tx1"/>
                </a:solidFill>
                <a:effectLst/>
                <a:latin typeface="+mn-lt"/>
                <a:ea typeface="+mn-ea"/>
                <a:cs typeface="+mn-cs"/>
              </a:rPr>
              <a:t>brukar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utlösas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afferent </a:t>
            </a:r>
            <a:r>
              <a:rPr lang="en-GB" sz="1200" kern="1200" dirty="0" err="1">
                <a:solidFill>
                  <a:schemeClr val="tx1"/>
                </a:solidFill>
                <a:effectLst/>
                <a:latin typeface="+mn-lt"/>
                <a:ea typeface="+mn-ea"/>
                <a:cs typeface="+mn-cs"/>
              </a:rPr>
              <a:t>stimulering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nervsignaler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sänder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meddelanden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tillbaka</a:t>
            </a:r>
            <a:r>
              <a:rPr lang="en-GB" sz="1200" kern="1200" dirty="0">
                <a:solidFill>
                  <a:schemeClr val="tx1"/>
                </a:solidFill>
                <a:effectLst/>
                <a:latin typeface="+mn-lt"/>
                <a:ea typeface="+mn-ea"/>
                <a:cs typeface="+mn-cs"/>
              </a:rPr>
              <a:t> till </a:t>
            </a:r>
            <a:r>
              <a:rPr lang="en-GB" sz="1200" kern="1200" dirty="0" err="1">
                <a:solidFill>
                  <a:schemeClr val="tx1"/>
                </a:solidFill>
                <a:effectLst/>
                <a:latin typeface="+mn-lt"/>
                <a:ea typeface="+mn-ea"/>
                <a:cs typeface="+mn-cs"/>
              </a:rPr>
              <a:t>ryggmärgen</a:t>
            </a:r>
            <a:r>
              <a:rPr lang="en-GB" sz="1200" kern="1200" dirty="0">
                <a:solidFill>
                  <a:schemeClr val="tx1"/>
                </a:solidFill>
                <a:effectLst/>
                <a:latin typeface="+mn-lt"/>
                <a:ea typeface="+mn-ea"/>
                <a:cs typeface="+mn-cs"/>
              </a:rPr>
              <a:t> och </a:t>
            </a:r>
            <a:r>
              <a:rPr lang="en-GB" sz="1200" kern="1200" dirty="0" err="1">
                <a:solidFill>
                  <a:schemeClr val="tx1"/>
                </a:solidFill>
                <a:effectLst/>
                <a:latin typeface="+mn-lt"/>
                <a:ea typeface="+mn-ea"/>
                <a:cs typeface="+mn-cs"/>
              </a:rPr>
              <a:t>hjärnan</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ursprung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längre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ryggmärgen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än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skadan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t.ex</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blåsa</a:t>
            </a:r>
            <a:r>
              <a:rPr lang="en-GB" sz="1200" kern="1200" dirty="0">
                <a:solidFill>
                  <a:schemeClr val="tx1"/>
                </a:solidFill>
                <a:effectLst/>
                <a:latin typeface="+mn-lt"/>
                <a:ea typeface="+mn-ea"/>
                <a:cs typeface="+mn-cs"/>
              </a:rPr>
              <a:t> och </a:t>
            </a:r>
            <a:r>
              <a:rPr lang="en-GB" sz="1200" kern="1200" dirty="0" err="1">
                <a:solidFill>
                  <a:schemeClr val="tx1"/>
                </a:solidFill>
                <a:effectLst/>
                <a:latin typeface="+mn-lt"/>
                <a:ea typeface="+mn-ea"/>
                <a:cs typeface="+mn-cs"/>
              </a:rPr>
              <a:t>tarm</a:t>
            </a:r>
            <a:r>
              <a:rPr lang="en-GB" sz="1200" kern="1200" dirty="0">
                <a:solidFill>
                  <a:schemeClr val="tx1"/>
                </a:solidFill>
                <a:effectLst/>
                <a:latin typeface="+mn-lt"/>
                <a:ea typeface="+mn-ea"/>
                <a:cs typeface="+mn-cs"/>
              </a:rPr>
              <a:t>. Om AD </a:t>
            </a:r>
            <a:r>
              <a:rPr lang="en-GB" sz="1200" kern="1200" dirty="0" err="1">
                <a:solidFill>
                  <a:schemeClr val="tx1"/>
                </a:solidFill>
                <a:effectLst/>
                <a:latin typeface="+mn-lt"/>
                <a:ea typeface="+mn-ea"/>
                <a:cs typeface="+mn-cs"/>
              </a:rPr>
              <a:t>uppstår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är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rekommendationen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avlägsna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stimulit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omedelbart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För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autonoma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syhmtom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svettning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hjärtklappning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yrsel</a:t>
            </a:r>
            <a:r>
              <a:rPr lang="en-GB" sz="1200" kern="1200" dirty="0">
                <a:solidFill>
                  <a:schemeClr val="tx1"/>
                </a:solidFill>
                <a:effectLst/>
                <a:latin typeface="+mn-lt"/>
                <a:ea typeface="+mn-ea"/>
                <a:cs typeface="+mn-cs"/>
              </a:rPr>
              <a:t>) under TAI </a:t>
            </a:r>
            <a:r>
              <a:rPr lang="en-GB" sz="1200" kern="1200" dirty="0" err="1">
                <a:solidFill>
                  <a:schemeClr val="tx1"/>
                </a:solidFill>
                <a:effectLst/>
                <a:latin typeface="+mn-lt"/>
                <a:ea typeface="+mn-ea"/>
                <a:cs typeface="+mn-cs"/>
              </a:rPr>
              <a:t>är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rekommendationen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sakta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instillationen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irrigeringsvätska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begränsa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toaletten</a:t>
            </a:r>
            <a:r>
              <a:rPr lang="en-GB" sz="1200" kern="1200" dirty="0">
                <a:solidFill>
                  <a:schemeClr val="tx1"/>
                </a:solidFill>
                <a:effectLst/>
                <a:latin typeface="+mn-lt"/>
                <a:ea typeface="+mn-ea"/>
                <a:cs typeface="+mn-cs"/>
              </a:rPr>
              <a:t> och ha </a:t>
            </a:r>
            <a:r>
              <a:rPr lang="en-GB" sz="1200" kern="1200" dirty="0" err="1">
                <a:solidFill>
                  <a:schemeClr val="tx1"/>
                </a:solidFill>
                <a:effectLst/>
                <a:latin typeface="+mn-lt"/>
                <a:ea typeface="+mn-ea"/>
                <a:cs typeface="+mn-cs"/>
              </a:rPr>
              <a:t>medicin</a:t>
            </a:r>
            <a:r>
              <a:rPr lang="en-GB" sz="1200" kern="1200" dirty="0">
                <a:solidFill>
                  <a:schemeClr val="tx1"/>
                </a:solidFill>
                <a:effectLst/>
                <a:latin typeface="+mn-lt"/>
                <a:ea typeface="+mn-ea"/>
                <a:cs typeface="+mn-cs"/>
              </a:rPr>
              <a:t> mot AD till hands.</a:t>
            </a:r>
            <a:endParaRPr lang="sv-S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randomiserad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kontrollerad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studie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kring</a:t>
            </a:r>
            <a:r>
              <a:rPr lang="en-US" sz="1200" kern="1200" dirty="0">
                <a:solidFill>
                  <a:schemeClr val="tx1"/>
                </a:solidFill>
                <a:effectLst/>
                <a:latin typeface="+mn-lt"/>
                <a:ea typeface="+mn-ea"/>
                <a:cs typeface="+mn-cs"/>
              </a:rPr>
              <a:t> TAI, </a:t>
            </a:r>
            <a:r>
              <a:rPr lang="en-US" sz="1200" kern="1200" dirty="0" err="1">
                <a:solidFill>
                  <a:schemeClr val="tx1"/>
                </a:solidFill>
                <a:effectLst/>
                <a:latin typeface="+mn-lt"/>
                <a:ea typeface="+mn-ea"/>
                <a:cs typeface="+mn-cs"/>
              </a:rPr>
              <a:t>tenderade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symtomen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relaterade</a:t>
            </a:r>
            <a:r>
              <a:rPr lang="en-US" sz="1200" kern="1200" dirty="0">
                <a:solidFill>
                  <a:schemeClr val="tx1"/>
                </a:solidFill>
                <a:effectLst/>
                <a:latin typeface="+mn-lt"/>
                <a:ea typeface="+mn-ea"/>
                <a:cs typeface="+mn-cs"/>
              </a:rPr>
              <a:t> till AD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vanligare</a:t>
            </a:r>
            <a:r>
              <a:rPr lang="en-US" sz="1200" kern="1200" dirty="0">
                <a:solidFill>
                  <a:schemeClr val="tx1"/>
                </a:solidFill>
                <a:effectLst/>
                <a:latin typeface="+mn-lt"/>
                <a:ea typeface="+mn-ea"/>
                <a:cs typeface="+mn-cs"/>
              </a:rPr>
              <a:t> bland </a:t>
            </a:r>
            <a:r>
              <a:rPr lang="en-US" sz="1200" kern="1200" dirty="0" err="1">
                <a:solidFill>
                  <a:schemeClr val="tx1"/>
                </a:solidFill>
                <a:effectLst/>
                <a:latin typeface="+mn-lt"/>
                <a:ea typeface="+mn-ea"/>
                <a:cs typeface="+mn-cs"/>
              </a:rPr>
              <a:t>gruppen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använde</a:t>
            </a:r>
            <a:r>
              <a:rPr lang="en-US" sz="1200" kern="1200" dirty="0">
                <a:solidFill>
                  <a:schemeClr val="tx1"/>
                </a:solidFill>
                <a:effectLst/>
                <a:latin typeface="+mn-lt"/>
                <a:ea typeface="+mn-ea"/>
                <a:cs typeface="+mn-cs"/>
              </a:rPr>
              <a:t> TAI, </a:t>
            </a:r>
            <a:r>
              <a:rPr lang="en-US" sz="1200" kern="1200" dirty="0" err="1">
                <a:solidFill>
                  <a:schemeClr val="tx1"/>
                </a:solidFill>
                <a:effectLst/>
                <a:latin typeface="+mn-lt"/>
                <a:ea typeface="+mn-ea"/>
                <a:cs typeface="+mn-cs"/>
              </a:rPr>
              <a:t>vilket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TAI </a:t>
            </a:r>
            <a:r>
              <a:rPr lang="en-US" sz="1200" kern="1200" dirty="0" err="1">
                <a:solidFill>
                  <a:schemeClr val="tx1"/>
                </a:solidFill>
                <a:effectLst/>
                <a:latin typeface="+mn-lt"/>
                <a:ea typeface="+mn-ea"/>
                <a:cs typeface="+mn-cs"/>
              </a:rPr>
              <a:t>kan</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potentiellt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skyddande</a:t>
            </a:r>
            <a:r>
              <a:rPr lang="en-US" sz="1200" kern="1200" dirty="0">
                <a:solidFill>
                  <a:schemeClr val="tx1"/>
                </a:solidFill>
                <a:effectLst/>
                <a:latin typeface="+mn-lt"/>
                <a:ea typeface="+mn-ea"/>
                <a:cs typeface="+mn-cs"/>
              </a:rPr>
              <a:t> effect mot AD (Christensen and Krogh, 2010). </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2372091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err="1"/>
              <a:t>Smärta</a:t>
            </a:r>
            <a:r>
              <a:rPr lang="en-US" noProof="0" dirty="0"/>
              <a:t> – vid </a:t>
            </a:r>
            <a:r>
              <a:rPr lang="en-US" noProof="0" dirty="0" err="1"/>
              <a:t>kramp</a:t>
            </a:r>
            <a:r>
              <a:rPr lang="en-US" noProof="0" dirty="0"/>
              <a:t>, </a:t>
            </a:r>
            <a:r>
              <a:rPr lang="en-US" noProof="0" dirty="0" err="1"/>
              <a:t>obehag</a:t>
            </a:r>
            <a:r>
              <a:rPr lang="en-US" noProof="0" dirty="0"/>
              <a:t> </a:t>
            </a:r>
            <a:r>
              <a:rPr lang="en-US" noProof="0" dirty="0" err="1"/>
              <a:t>eller</a:t>
            </a:r>
            <a:r>
              <a:rPr lang="en-US" noProof="0" dirty="0"/>
              <a:t> </a:t>
            </a:r>
            <a:r>
              <a:rPr lang="en-US" noProof="0" dirty="0" err="1"/>
              <a:t>smärta</a:t>
            </a:r>
            <a:r>
              <a:rPr lang="en-US" noProof="0" dirty="0"/>
              <a:t> vid instillation av </a:t>
            </a:r>
            <a:r>
              <a:rPr lang="en-US" noProof="0" dirty="0" err="1"/>
              <a:t>vatten</a:t>
            </a:r>
            <a:r>
              <a:rPr lang="en-US" noProof="0" dirty="0"/>
              <a:t>, </a:t>
            </a:r>
            <a:r>
              <a:rPr lang="en-US" noProof="0" dirty="0" err="1"/>
              <a:t>pausa</a:t>
            </a:r>
            <a:r>
              <a:rPr lang="en-US" noProof="0" dirty="0"/>
              <a:t> </a:t>
            </a:r>
            <a:r>
              <a:rPr lang="en-US" noProof="0" dirty="0" err="1"/>
              <a:t>instillationen</a:t>
            </a:r>
            <a:r>
              <a:rPr lang="en-US" noProof="0" dirty="0"/>
              <a:t> och </a:t>
            </a:r>
            <a:r>
              <a:rPr lang="en-US" noProof="0" dirty="0" err="1"/>
              <a:t>fortsätt</a:t>
            </a:r>
            <a:r>
              <a:rPr lang="en-US" noProof="0" dirty="0"/>
              <a:t> </a:t>
            </a:r>
            <a:r>
              <a:rPr lang="en-US" noProof="0" dirty="0" err="1"/>
              <a:t>långsammare</a:t>
            </a:r>
            <a:r>
              <a:rPr lang="en-US" noProof="0" dirty="0"/>
              <a:t>. </a:t>
            </a:r>
            <a:r>
              <a:rPr lang="en-US" noProof="0" dirty="0" err="1"/>
              <a:t>Säkerställ</a:t>
            </a:r>
            <a:r>
              <a:rPr lang="en-US" noProof="0" dirty="0"/>
              <a:t> </a:t>
            </a:r>
            <a:r>
              <a:rPr lang="en-US" noProof="0" dirty="0" err="1"/>
              <a:t>att</a:t>
            </a:r>
            <a:r>
              <a:rPr lang="en-US" noProof="0" dirty="0"/>
              <a:t> </a:t>
            </a:r>
            <a:r>
              <a:rPr lang="en-US" noProof="0" dirty="0" err="1"/>
              <a:t>vätskan</a:t>
            </a:r>
            <a:r>
              <a:rPr lang="en-US" noProof="0" dirty="0"/>
              <a:t> </a:t>
            </a:r>
            <a:r>
              <a:rPr lang="en-US" noProof="0" dirty="0" err="1"/>
              <a:t>har</a:t>
            </a:r>
            <a:r>
              <a:rPr lang="en-US" noProof="0" dirty="0"/>
              <a:t> </a:t>
            </a:r>
            <a:r>
              <a:rPr lang="en-US" noProof="0" dirty="0" err="1"/>
              <a:t>rätt</a:t>
            </a:r>
            <a:r>
              <a:rPr lang="en-US" noProof="0" dirty="0"/>
              <a:t> </a:t>
            </a:r>
            <a:r>
              <a:rPr lang="en-US" noProof="0" dirty="0" err="1"/>
              <a:t>temperatur</a:t>
            </a:r>
            <a:r>
              <a:rPr lang="en-US" noProof="0" dirty="0"/>
              <a:t> (36-38 grader C). Vid </a:t>
            </a:r>
            <a:r>
              <a:rPr lang="en-US" noProof="0" dirty="0" err="1"/>
              <a:t>svår</a:t>
            </a:r>
            <a:r>
              <a:rPr lang="en-US" noProof="0" dirty="0"/>
              <a:t> och/</a:t>
            </a:r>
            <a:r>
              <a:rPr lang="en-US" noProof="0" dirty="0" err="1"/>
              <a:t>eller</a:t>
            </a:r>
            <a:r>
              <a:rPr lang="en-US" noProof="0" dirty="0"/>
              <a:t> </a:t>
            </a:r>
            <a:r>
              <a:rPr lang="en-US" noProof="0" dirty="0" err="1"/>
              <a:t>ihållande</a:t>
            </a:r>
            <a:r>
              <a:rPr lang="en-US" noProof="0" dirty="0"/>
              <a:t> </a:t>
            </a:r>
            <a:r>
              <a:rPr lang="en-US" noProof="0" dirty="0" err="1"/>
              <a:t>smärta</a:t>
            </a:r>
            <a:r>
              <a:rPr lang="en-US" noProof="0" dirty="0"/>
              <a:t> </a:t>
            </a:r>
            <a:r>
              <a:rPr lang="en-US" noProof="0" dirty="0" err="1"/>
              <a:t>avbryt</a:t>
            </a:r>
            <a:r>
              <a:rPr lang="en-US" noProof="0" dirty="0"/>
              <a:t> </a:t>
            </a:r>
            <a:r>
              <a:rPr lang="en-US" noProof="0" dirty="0" err="1"/>
              <a:t>irrigeringen</a:t>
            </a:r>
            <a:r>
              <a:rPr lang="en-US" noProof="0" dirty="0"/>
              <a:t>. Det </a:t>
            </a:r>
            <a:r>
              <a:rPr lang="en-US" noProof="0" dirty="0" err="1"/>
              <a:t>kan</a:t>
            </a:r>
            <a:r>
              <a:rPr lang="en-US" noProof="0" dirty="0"/>
              <a:t> </a:t>
            </a:r>
            <a:r>
              <a:rPr lang="en-US" noProof="0" dirty="0" err="1"/>
              <a:t>vara</a:t>
            </a:r>
            <a:r>
              <a:rPr lang="en-US" noProof="0" dirty="0"/>
              <a:t> </a:t>
            </a:r>
            <a:r>
              <a:rPr lang="en-US" noProof="0" dirty="0" err="1"/>
              <a:t>tarmperforering</a:t>
            </a:r>
            <a:r>
              <a:rPr lang="en-US" noProof="0" dirty="0"/>
              <a:t>, </a:t>
            </a:r>
            <a:r>
              <a:rPr lang="en-US" noProof="0" dirty="0" err="1"/>
              <a:t>sök</a:t>
            </a:r>
            <a:r>
              <a:rPr lang="en-US" noProof="0" dirty="0"/>
              <a:t> </a:t>
            </a:r>
            <a:r>
              <a:rPr lang="en-US" noProof="0" dirty="0" err="1"/>
              <a:t>vård</a:t>
            </a:r>
            <a:r>
              <a:rPr lang="en-US" noProof="0" dirty="0"/>
              <a:t>.</a:t>
            </a:r>
          </a:p>
          <a:p>
            <a:endParaRPr lang="en-US" noProof="0" dirty="0"/>
          </a:p>
          <a:p>
            <a:r>
              <a:rPr lang="en-US" noProof="0" dirty="0" err="1"/>
              <a:t>Utstötning</a:t>
            </a:r>
            <a:r>
              <a:rPr lang="en-US" noProof="0" dirty="0"/>
              <a:t> av </a:t>
            </a:r>
            <a:r>
              <a:rPr lang="en-US" noProof="0" dirty="0" err="1"/>
              <a:t>rektalkatetern</a:t>
            </a:r>
            <a:r>
              <a:rPr lang="en-US" noProof="0" dirty="0"/>
              <a:t> med </a:t>
            </a:r>
            <a:r>
              <a:rPr lang="en-US" noProof="0" dirty="0" err="1"/>
              <a:t>ballong</a:t>
            </a:r>
            <a:r>
              <a:rPr lang="en-US" noProof="0" dirty="0"/>
              <a:t> – </a:t>
            </a:r>
            <a:r>
              <a:rPr lang="en-US" noProof="0" dirty="0" err="1"/>
              <a:t>pumpa</a:t>
            </a:r>
            <a:r>
              <a:rPr lang="en-US" noProof="0" dirty="0"/>
              <a:t> </a:t>
            </a:r>
            <a:r>
              <a:rPr lang="en-US" noProof="0" dirty="0" err="1"/>
              <a:t>upp</a:t>
            </a:r>
            <a:r>
              <a:rPr lang="en-US" noProof="0" dirty="0"/>
              <a:t> </a:t>
            </a:r>
            <a:r>
              <a:rPr lang="en-US" noProof="0" dirty="0" err="1"/>
              <a:t>ballongen</a:t>
            </a:r>
            <a:r>
              <a:rPr lang="en-US" noProof="0" dirty="0"/>
              <a:t> </a:t>
            </a:r>
            <a:r>
              <a:rPr lang="en-US" noProof="0" dirty="0" err="1"/>
              <a:t>långsammare</a:t>
            </a:r>
            <a:r>
              <a:rPr lang="en-US" noProof="0" dirty="0"/>
              <a:t> och </a:t>
            </a:r>
            <a:r>
              <a:rPr lang="en-US" noProof="0" dirty="0" err="1"/>
              <a:t>så</a:t>
            </a:r>
            <a:r>
              <a:rPr lang="en-US" noProof="0" dirty="0"/>
              <a:t> lite </a:t>
            </a:r>
            <a:r>
              <a:rPr lang="en-US" noProof="0" dirty="0" err="1"/>
              <a:t>som</a:t>
            </a:r>
            <a:r>
              <a:rPr lang="en-US" noProof="0" dirty="0"/>
              <a:t> </a:t>
            </a:r>
            <a:r>
              <a:rPr lang="en-US" noProof="0" dirty="0" err="1"/>
              <a:t>möjligt</a:t>
            </a:r>
            <a:r>
              <a:rPr lang="en-US" noProof="0" dirty="0"/>
              <a:t> </a:t>
            </a:r>
            <a:r>
              <a:rPr lang="en-US" noProof="0" dirty="0" err="1"/>
              <a:t>för</a:t>
            </a:r>
            <a:r>
              <a:rPr lang="en-US" noProof="0" dirty="0"/>
              <a:t> </a:t>
            </a:r>
            <a:r>
              <a:rPr lang="en-US" noProof="0" dirty="0" err="1"/>
              <a:t>att</a:t>
            </a:r>
            <a:r>
              <a:rPr lang="en-US" noProof="0" dirty="0"/>
              <a:t> </a:t>
            </a:r>
            <a:r>
              <a:rPr lang="en-US" noProof="0" dirty="0" err="1"/>
              <a:t>undvika</a:t>
            </a:r>
            <a:r>
              <a:rPr lang="en-US" noProof="0" dirty="0"/>
              <a:t> </a:t>
            </a:r>
            <a:r>
              <a:rPr lang="en-US" noProof="0" dirty="0" err="1"/>
              <a:t>att</a:t>
            </a:r>
            <a:r>
              <a:rPr lang="en-US" noProof="0" dirty="0"/>
              <a:t> </a:t>
            </a:r>
            <a:r>
              <a:rPr lang="en-US" noProof="0" dirty="0" err="1"/>
              <a:t>utlösa</a:t>
            </a:r>
            <a:r>
              <a:rPr lang="en-US" noProof="0" dirty="0"/>
              <a:t> </a:t>
            </a:r>
            <a:r>
              <a:rPr lang="en-US" noProof="0" dirty="0" err="1"/>
              <a:t>utstötningsreflex</a:t>
            </a:r>
            <a:r>
              <a:rPr lang="en-US" noProof="0" dirty="0"/>
              <a:t>, </a:t>
            </a:r>
            <a:r>
              <a:rPr lang="en-US" noProof="0" dirty="0" err="1"/>
              <a:t>kontrollera</a:t>
            </a:r>
            <a:r>
              <a:rPr lang="en-US" noProof="0" dirty="0"/>
              <a:t> </a:t>
            </a:r>
            <a:r>
              <a:rPr lang="en-US" noProof="0" dirty="0" err="1"/>
              <a:t>vattentemperaturen</a:t>
            </a:r>
            <a:r>
              <a:rPr lang="en-US" noProof="0" dirty="0"/>
              <a:t> (36-38 grader C), </a:t>
            </a:r>
            <a:r>
              <a:rPr lang="en-US" noProof="0" dirty="0" err="1"/>
              <a:t>säkerställ</a:t>
            </a:r>
            <a:r>
              <a:rPr lang="en-US" noProof="0" dirty="0"/>
              <a:t> </a:t>
            </a:r>
            <a:r>
              <a:rPr lang="en-US" noProof="0" dirty="0" err="1"/>
              <a:t>att</a:t>
            </a:r>
            <a:r>
              <a:rPr lang="en-US" noProof="0" dirty="0"/>
              <a:t> </a:t>
            </a:r>
            <a:r>
              <a:rPr lang="en-US" noProof="0" dirty="0" err="1"/>
              <a:t>tarmen</a:t>
            </a:r>
            <a:r>
              <a:rPr lang="en-US" noProof="0" dirty="0"/>
              <a:t> </a:t>
            </a:r>
            <a:r>
              <a:rPr lang="en-US" noProof="0" dirty="0" err="1"/>
              <a:t>är</a:t>
            </a:r>
            <a:r>
              <a:rPr lang="en-US" noProof="0" dirty="0"/>
              <a:t> </a:t>
            </a:r>
            <a:r>
              <a:rPr lang="en-US" noProof="0" dirty="0" err="1"/>
              <a:t>tömd</a:t>
            </a:r>
            <a:r>
              <a:rPr lang="en-US" noProof="0" dirty="0"/>
              <a:t> </a:t>
            </a:r>
            <a:r>
              <a:rPr lang="en-US" noProof="0" dirty="0" err="1"/>
              <a:t>på</a:t>
            </a:r>
            <a:r>
              <a:rPr lang="en-US" noProof="0" dirty="0"/>
              <a:t> </a:t>
            </a:r>
            <a:r>
              <a:rPr lang="en-US" noProof="0" dirty="0" err="1"/>
              <a:t>avföring</a:t>
            </a:r>
            <a:r>
              <a:rPr lang="en-US" noProof="0" dirty="0"/>
              <a:t> och </a:t>
            </a:r>
            <a:r>
              <a:rPr lang="en-US" noProof="0" dirty="0" err="1"/>
              <a:t>kontrollera</a:t>
            </a:r>
            <a:r>
              <a:rPr lang="en-US" noProof="0" dirty="0"/>
              <a:t> och </a:t>
            </a:r>
            <a:r>
              <a:rPr lang="en-US" noProof="0" dirty="0" err="1"/>
              <a:t>uteslut</a:t>
            </a:r>
            <a:r>
              <a:rPr lang="en-US" noProof="0" dirty="0"/>
              <a:t> </a:t>
            </a:r>
            <a:r>
              <a:rPr lang="en-US" noProof="0" dirty="0" err="1"/>
              <a:t>blockering</a:t>
            </a:r>
            <a:r>
              <a:rPr lang="en-US" noProof="0" dirty="0"/>
              <a:t>/</a:t>
            </a:r>
            <a:r>
              <a:rPr lang="en-US" noProof="0" dirty="0" err="1"/>
              <a:t>förstoppning</a:t>
            </a:r>
            <a:r>
              <a:rPr lang="en-US" noProof="0" dirty="0"/>
              <a:t>.</a:t>
            </a:r>
          </a:p>
          <a:p>
            <a:r>
              <a:rPr lang="en-US" noProof="0" dirty="0" err="1"/>
              <a:t>Blödning</a:t>
            </a:r>
            <a:r>
              <a:rPr lang="en-US" noProof="0" dirty="0"/>
              <a:t> – </a:t>
            </a:r>
            <a:r>
              <a:rPr lang="en-US" noProof="0" dirty="0" err="1"/>
              <a:t>små</a:t>
            </a:r>
            <a:r>
              <a:rPr lang="en-US" noProof="0" dirty="0"/>
              <a:t> </a:t>
            </a:r>
            <a:r>
              <a:rPr lang="en-US" noProof="0" dirty="0" err="1"/>
              <a:t>blödningar</a:t>
            </a:r>
            <a:r>
              <a:rPr lang="en-US" noProof="0" dirty="0"/>
              <a:t> </a:t>
            </a:r>
            <a:r>
              <a:rPr lang="en-US" noProof="0" dirty="0" err="1"/>
              <a:t>kan</a:t>
            </a:r>
            <a:r>
              <a:rPr lang="en-US" noProof="0" dirty="0"/>
              <a:t> </a:t>
            </a:r>
            <a:r>
              <a:rPr lang="en-US" noProof="0" dirty="0" err="1"/>
              <a:t>förekomma</a:t>
            </a:r>
            <a:r>
              <a:rPr lang="en-US" noProof="0" dirty="0"/>
              <a:t>, men vid </a:t>
            </a:r>
            <a:r>
              <a:rPr lang="en-US" noProof="0" dirty="0" err="1"/>
              <a:t>kraftiga</a:t>
            </a:r>
            <a:r>
              <a:rPr lang="en-US" noProof="0" dirty="0"/>
              <a:t> </a:t>
            </a:r>
            <a:r>
              <a:rPr lang="en-US" noProof="0" dirty="0" err="1"/>
              <a:t>eller</a:t>
            </a:r>
            <a:r>
              <a:rPr lang="en-US" noProof="0" dirty="0"/>
              <a:t> </a:t>
            </a:r>
            <a:r>
              <a:rPr lang="en-US" noProof="0" dirty="0" err="1"/>
              <a:t>ihålllande</a:t>
            </a:r>
            <a:r>
              <a:rPr lang="en-US" noProof="0" dirty="0"/>
              <a:t> </a:t>
            </a:r>
            <a:r>
              <a:rPr lang="en-US" noProof="0" dirty="0" err="1"/>
              <a:t>blödning</a:t>
            </a:r>
            <a:r>
              <a:rPr lang="en-US" noProof="0" dirty="0"/>
              <a:t> </a:t>
            </a:r>
            <a:r>
              <a:rPr lang="en-US" noProof="0" dirty="0" err="1"/>
              <a:t>behövs</a:t>
            </a:r>
            <a:r>
              <a:rPr lang="en-US" noProof="0" dirty="0"/>
              <a:t> </a:t>
            </a:r>
            <a:r>
              <a:rPr lang="en-US" noProof="0" dirty="0" err="1"/>
              <a:t>en</a:t>
            </a:r>
            <a:r>
              <a:rPr lang="en-US" noProof="0" dirty="0"/>
              <a:t> </a:t>
            </a:r>
            <a:r>
              <a:rPr lang="en-US" noProof="0" dirty="0" err="1"/>
              <a:t>ytterligare</a:t>
            </a:r>
            <a:r>
              <a:rPr lang="en-US" noProof="0" dirty="0"/>
              <a:t> </a:t>
            </a:r>
            <a:r>
              <a:rPr lang="en-US" noProof="0" dirty="0" err="1"/>
              <a:t>undersökning</a:t>
            </a:r>
            <a:r>
              <a:rPr lang="en-US" noProof="0" dirty="0"/>
              <a:t>. </a:t>
            </a:r>
            <a:r>
              <a:rPr lang="en-US" noProof="0" dirty="0" err="1"/>
              <a:t>Blödning</a:t>
            </a:r>
            <a:r>
              <a:rPr lang="en-US" noProof="0" dirty="0"/>
              <a:t> med </a:t>
            </a:r>
            <a:r>
              <a:rPr lang="en-US" noProof="0" dirty="0" err="1"/>
              <a:t>eller</a:t>
            </a:r>
            <a:r>
              <a:rPr lang="en-US" noProof="0" dirty="0"/>
              <a:t> </a:t>
            </a:r>
            <a:r>
              <a:rPr lang="en-US" noProof="0" dirty="0" err="1"/>
              <a:t>utan</a:t>
            </a:r>
            <a:r>
              <a:rPr lang="en-US" noProof="0" dirty="0"/>
              <a:t> </a:t>
            </a:r>
            <a:r>
              <a:rPr lang="en-US" noProof="0" dirty="0" err="1"/>
              <a:t>smärtor</a:t>
            </a:r>
            <a:r>
              <a:rPr lang="en-US" noProof="0" dirty="0"/>
              <a:t> </a:t>
            </a:r>
            <a:r>
              <a:rPr lang="en-US" noProof="0" dirty="0" err="1"/>
              <a:t>kan</a:t>
            </a:r>
            <a:r>
              <a:rPr lang="en-US" noProof="0" dirty="0"/>
              <a:t> </a:t>
            </a:r>
            <a:r>
              <a:rPr lang="en-US" noProof="0" dirty="0" err="1"/>
              <a:t>tyda</a:t>
            </a:r>
            <a:r>
              <a:rPr lang="en-US" noProof="0" dirty="0"/>
              <a:t> </a:t>
            </a:r>
            <a:r>
              <a:rPr lang="en-US" noProof="0" dirty="0" err="1"/>
              <a:t>på</a:t>
            </a:r>
            <a:r>
              <a:rPr lang="en-US" noProof="0" dirty="0"/>
              <a:t> </a:t>
            </a:r>
            <a:r>
              <a:rPr lang="en-US" noProof="0" dirty="0" err="1"/>
              <a:t>tarmperforeing</a:t>
            </a:r>
            <a:r>
              <a:rPr lang="en-US" noProof="0" dirty="0"/>
              <a:t> och </a:t>
            </a:r>
            <a:r>
              <a:rPr lang="en-US" noProof="0" dirty="0" err="1"/>
              <a:t>skall</a:t>
            </a:r>
            <a:r>
              <a:rPr lang="en-US" noProof="0" dirty="0"/>
              <a:t> </a:t>
            </a:r>
            <a:r>
              <a:rPr lang="en-US" noProof="0" dirty="0" err="1"/>
              <a:t>bektraktas</a:t>
            </a:r>
            <a:r>
              <a:rPr lang="en-US" noProof="0" dirty="0"/>
              <a:t> </a:t>
            </a:r>
            <a:r>
              <a:rPr lang="en-US" noProof="0" dirty="0" err="1"/>
              <a:t>som</a:t>
            </a:r>
            <a:r>
              <a:rPr lang="en-US" noProof="0" dirty="0"/>
              <a:t> </a:t>
            </a:r>
            <a:r>
              <a:rPr lang="en-US" noProof="0" dirty="0" err="1"/>
              <a:t>ett</a:t>
            </a:r>
            <a:r>
              <a:rPr lang="en-US" noProof="0" dirty="0"/>
              <a:t> </a:t>
            </a:r>
            <a:r>
              <a:rPr lang="en-US" noProof="0" dirty="0" err="1"/>
              <a:t>akut</a:t>
            </a:r>
            <a:r>
              <a:rPr lang="en-US" noProof="0" dirty="0"/>
              <a:t> </a:t>
            </a:r>
            <a:r>
              <a:rPr lang="en-US" noProof="0" dirty="0" err="1"/>
              <a:t>sjukdomstillstånd</a:t>
            </a:r>
            <a:r>
              <a:rPr lang="en-US" noProof="0" dirty="0"/>
              <a:t>.</a:t>
            </a:r>
          </a:p>
          <a:p>
            <a:endParaRPr lang="en-US" noProof="0" dirty="0"/>
          </a:p>
          <a:p>
            <a:r>
              <a:rPr lang="en-US" noProof="0" dirty="0" err="1"/>
              <a:t>Sprucken</a:t>
            </a:r>
            <a:r>
              <a:rPr lang="en-US" noProof="0" dirty="0"/>
              <a:t> </a:t>
            </a:r>
            <a:r>
              <a:rPr lang="en-US" noProof="0" dirty="0" err="1"/>
              <a:t>ballong</a:t>
            </a:r>
            <a:r>
              <a:rPr lang="en-US" noProof="0" dirty="0"/>
              <a:t> – </a:t>
            </a:r>
            <a:r>
              <a:rPr lang="en-US" noProof="0" dirty="0" err="1"/>
              <a:t>överdriven</a:t>
            </a:r>
            <a:r>
              <a:rPr lang="en-US" noProof="0" dirty="0"/>
              <a:t> </a:t>
            </a:r>
            <a:r>
              <a:rPr lang="en-US" noProof="0" dirty="0" err="1"/>
              <a:t>pumpning</a:t>
            </a:r>
            <a:r>
              <a:rPr lang="en-US" noProof="0" dirty="0"/>
              <a:t> av </a:t>
            </a:r>
            <a:r>
              <a:rPr lang="en-US" noProof="0" dirty="0" err="1"/>
              <a:t>ballongen</a:t>
            </a:r>
            <a:r>
              <a:rPr lang="en-US" noProof="0" dirty="0"/>
              <a:t> </a:t>
            </a:r>
            <a:r>
              <a:rPr lang="en-US" noProof="0" dirty="0" err="1"/>
              <a:t>kan</a:t>
            </a:r>
            <a:r>
              <a:rPr lang="en-US" noProof="0" dirty="0"/>
              <a:t> </a:t>
            </a:r>
            <a:r>
              <a:rPr lang="en-US" noProof="0" dirty="0" err="1"/>
              <a:t>orsaka</a:t>
            </a:r>
            <a:r>
              <a:rPr lang="en-US" noProof="0" dirty="0"/>
              <a:t> </a:t>
            </a:r>
            <a:r>
              <a:rPr lang="en-US" noProof="0" dirty="0" err="1"/>
              <a:t>att</a:t>
            </a:r>
            <a:r>
              <a:rPr lang="en-US" noProof="0" dirty="0"/>
              <a:t> </a:t>
            </a:r>
            <a:r>
              <a:rPr lang="en-US" noProof="0" dirty="0" err="1"/>
              <a:t>ballongen</a:t>
            </a:r>
            <a:r>
              <a:rPr lang="en-US" noProof="0" dirty="0"/>
              <a:t> </a:t>
            </a:r>
            <a:r>
              <a:rPr lang="en-US" noProof="0" dirty="0" err="1"/>
              <a:t>går</a:t>
            </a:r>
            <a:r>
              <a:rPr lang="en-US" noProof="0" dirty="0"/>
              <a:t> </a:t>
            </a:r>
            <a:r>
              <a:rPr lang="en-US" noProof="0" dirty="0" err="1"/>
              <a:t>sönder</a:t>
            </a:r>
            <a:r>
              <a:rPr lang="en-US" noProof="0" dirty="0"/>
              <a:t> </a:t>
            </a:r>
            <a:r>
              <a:rPr lang="en-US" noProof="0" dirty="0" err="1"/>
              <a:t>vilket</a:t>
            </a:r>
            <a:r>
              <a:rPr lang="en-US" noProof="0" dirty="0"/>
              <a:t> </a:t>
            </a:r>
            <a:r>
              <a:rPr lang="en-US" noProof="0" dirty="0" err="1"/>
              <a:t>kan</a:t>
            </a:r>
            <a:r>
              <a:rPr lang="en-US" noProof="0" dirty="0"/>
              <a:t> </a:t>
            </a:r>
            <a:r>
              <a:rPr lang="en-US" noProof="0" dirty="0" err="1"/>
              <a:t>upplevas</a:t>
            </a:r>
            <a:r>
              <a:rPr lang="en-US" noProof="0" dirty="0"/>
              <a:t> </a:t>
            </a:r>
            <a:r>
              <a:rPr lang="en-US" noProof="0" dirty="0" err="1"/>
              <a:t>obehagligt</a:t>
            </a:r>
            <a:r>
              <a:rPr lang="en-US" noProof="0" dirty="0"/>
              <a:t> </a:t>
            </a:r>
            <a:r>
              <a:rPr lang="en-US" noProof="0" dirty="0" err="1"/>
              <a:t>eller</a:t>
            </a:r>
            <a:r>
              <a:rPr lang="en-US" noProof="0" dirty="0"/>
              <a:t> </a:t>
            </a:r>
            <a:r>
              <a:rPr lang="en-US" noProof="0" dirty="0" err="1"/>
              <a:t>smärtsamt</a:t>
            </a:r>
            <a:r>
              <a:rPr lang="en-US" noProof="0" dirty="0"/>
              <a:t>. </a:t>
            </a:r>
            <a:r>
              <a:rPr lang="en-US" noProof="0" dirty="0" err="1"/>
              <a:t>Pumpa</a:t>
            </a:r>
            <a:r>
              <a:rPr lang="en-US" noProof="0" dirty="0"/>
              <a:t> bara </a:t>
            </a:r>
            <a:r>
              <a:rPr lang="en-US" noProof="0" dirty="0" err="1"/>
              <a:t>upp</a:t>
            </a:r>
            <a:r>
              <a:rPr lang="en-US" noProof="0" dirty="0"/>
              <a:t> </a:t>
            </a:r>
            <a:r>
              <a:rPr lang="en-US" noProof="0" dirty="0" err="1"/>
              <a:t>ballongen</a:t>
            </a:r>
            <a:r>
              <a:rPr lang="en-US" noProof="0" dirty="0"/>
              <a:t> </a:t>
            </a:r>
            <a:r>
              <a:rPr lang="en-US" noProof="0" dirty="0" err="1"/>
              <a:t>så</a:t>
            </a:r>
            <a:r>
              <a:rPr lang="en-US" noProof="0" dirty="0"/>
              <a:t> </a:t>
            </a:r>
            <a:r>
              <a:rPr lang="en-US" noProof="0" dirty="0" err="1"/>
              <a:t>mycket</a:t>
            </a:r>
            <a:r>
              <a:rPr lang="en-US" noProof="0" dirty="0"/>
              <a:t> </a:t>
            </a:r>
            <a:r>
              <a:rPr lang="en-US" noProof="0" dirty="0" err="1"/>
              <a:t>som</a:t>
            </a:r>
            <a:r>
              <a:rPr lang="en-US" noProof="0" dirty="0"/>
              <a:t> </a:t>
            </a:r>
            <a:r>
              <a:rPr lang="en-US" noProof="0" dirty="0" err="1"/>
              <a:t>är</a:t>
            </a:r>
            <a:r>
              <a:rPr lang="en-US" noProof="0" dirty="0"/>
              <a:t> </a:t>
            </a:r>
            <a:r>
              <a:rPr lang="en-US" noProof="0" dirty="0" err="1"/>
              <a:t>rekommenderat</a:t>
            </a:r>
            <a:r>
              <a:rPr lang="en-US" noProof="0" dirty="0"/>
              <a:t> </a:t>
            </a:r>
            <a:r>
              <a:rPr lang="en-US" noProof="0" dirty="0" err="1"/>
              <a:t>och</a:t>
            </a:r>
            <a:r>
              <a:rPr lang="en-US" noProof="0" dirty="0"/>
              <a:t> </a:t>
            </a:r>
            <a:r>
              <a:rPr lang="en-US" noProof="0" dirty="0" err="1"/>
              <a:t>nödvändigt</a:t>
            </a:r>
            <a:r>
              <a:rPr lang="en-US" noProof="0" dirty="0"/>
              <a:t> </a:t>
            </a:r>
            <a:r>
              <a:rPr lang="en-US" noProof="0" dirty="0" err="1"/>
              <a:t>för</a:t>
            </a:r>
            <a:r>
              <a:rPr lang="en-US" noProof="0" dirty="0"/>
              <a:t> </a:t>
            </a:r>
            <a:r>
              <a:rPr lang="en-US" noProof="0" dirty="0" err="1"/>
              <a:t>att</a:t>
            </a:r>
            <a:r>
              <a:rPr lang="en-US" noProof="0" dirty="0"/>
              <a:t> </a:t>
            </a:r>
            <a:r>
              <a:rPr lang="en-US" noProof="0" dirty="0" err="1"/>
              <a:t>undvika</a:t>
            </a:r>
            <a:r>
              <a:rPr lang="en-US" noProof="0" dirty="0"/>
              <a:t> </a:t>
            </a:r>
            <a:r>
              <a:rPr lang="en-US" noProof="0" dirty="0" err="1"/>
              <a:t>läckage</a:t>
            </a:r>
            <a:r>
              <a:rPr lang="en-US" noProof="0" dirty="0"/>
              <a:t> av </a:t>
            </a:r>
            <a:r>
              <a:rPr lang="en-US" noProof="0" dirty="0" err="1"/>
              <a:t>vätska</a:t>
            </a:r>
            <a:r>
              <a:rPr lang="en-US" noProof="0" dirty="0"/>
              <a:t> under </a:t>
            </a:r>
            <a:r>
              <a:rPr lang="en-US" noProof="0" dirty="0" err="1"/>
              <a:t>irrigeringen</a:t>
            </a:r>
            <a:r>
              <a:rPr lang="en-US" noProof="0" dirty="0"/>
              <a:t>.</a:t>
            </a:r>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28</a:t>
            </a:fld>
            <a:endParaRPr lang="en-US"/>
          </a:p>
        </p:txBody>
      </p:sp>
    </p:spTree>
    <p:extLst>
      <p:ext uri="{BB962C8B-B14F-4D97-AF65-F5344CB8AC3E}">
        <p14:creationId xmlns:p14="http://schemas.microsoft.com/office/powerpoint/2010/main" val="3677798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29</a:t>
            </a:fld>
            <a:endParaRPr lang="en-US"/>
          </a:p>
        </p:txBody>
      </p:sp>
    </p:spTree>
    <p:extLst>
      <p:ext uri="{BB962C8B-B14F-4D97-AF65-F5344CB8AC3E}">
        <p14:creationId xmlns:p14="http://schemas.microsoft.com/office/powerpoint/2010/main" val="391034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30</a:t>
            </a:fld>
            <a:endParaRPr lang="en-US"/>
          </a:p>
        </p:txBody>
      </p:sp>
    </p:spTree>
    <p:extLst>
      <p:ext uri="{BB962C8B-B14F-4D97-AF65-F5344CB8AC3E}">
        <p14:creationId xmlns:p14="http://schemas.microsoft.com/office/powerpoint/2010/main" val="263886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noProof="0" dirty="0"/>
              <a:t>Detta är en sammanfattning av vad du behöver veta för att lära ut TAI. Här får du den information du behöver och på slutet kommer fallbeskrivningar som beskriver några patienter och deras resa med TAI.</a:t>
            </a:r>
            <a:endParaRPr lang="en-US" noProof="0" dirty="0"/>
          </a:p>
        </p:txBody>
      </p:sp>
      <p:sp>
        <p:nvSpPr>
          <p:cNvPr id="230" name="Google Shape;23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31</a:t>
            </a:fld>
            <a:endParaRPr lang="en-US"/>
          </a:p>
        </p:txBody>
      </p:sp>
    </p:spTree>
    <p:extLst>
      <p:ext uri="{BB962C8B-B14F-4D97-AF65-F5344CB8AC3E}">
        <p14:creationId xmlns:p14="http://schemas.microsoft.com/office/powerpoint/2010/main" val="3606576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err="1">
                <a:solidFill>
                  <a:schemeClr val="tx1"/>
                </a:solidFill>
                <a:latin typeface="+mn-lt"/>
                <a:ea typeface="+mn-ea"/>
                <a:cs typeface="+mn-cs"/>
              </a:rPr>
              <a:t>Avsedd</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användning</a:t>
            </a:r>
            <a:r>
              <a:rPr lang="en-US" sz="1200" b="1"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Navina Systems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avsett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transanal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irrigering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genom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instillera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vatten</a:t>
            </a:r>
            <a:r>
              <a:rPr lang="en-US" sz="1200" b="0" i="0" u="none" strike="noStrike" kern="1200" baseline="0" dirty="0">
                <a:solidFill>
                  <a:schemeClr val="tx1"/>
                </a:solidFill>
                <a:latin typeface="+mn-lt"/>
                <a:ea typeface="+mn-ea"/>
                <a:cs typeface="+mn-cs"/>
              </a:rPr>
              <a:t> till </a:t>
            </a:r>
            <a:r>
              <a:rPr lang="en-US" sz="1200" b="0" i="0" u="none" strike="noStrike" kern="1200" baseline="0" dirty="0" err="1">
                <a:solidFill>
                  <a:schemeClr val="tx1"/>
                </a:solidFill>
                <a:latin typeface="+mn-lt"/>
                <a:ea typeface="+mn-ea"/>
                <a:cs typeface="+mn-cs"/>
              </a:rPr>
              <a:t>nedre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delen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tjocktarmen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genom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rektalkateter</a:t>
            </a:r>
            <a:r>
              <a:rPr lang="en-US" sz="1200" b="0" i="0" u="none" strike="noStrike" kern="1200" baseline="0" dirty="0">
                <a:solidFill>
                  <a:schemeClr val="tx1"/>
                </a:solidFill>
                <a:latin typeface="+mn-lt"/>
                <a:ea typeface="+mn-ea"/>
                <a:cs typeface="+mn-cs"/>
              </a:rPr>
              <a:t>.</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Indikationer</a:t>
            </a:r>
            <a:endParaRPr lang="en-US" sz="1200" b="0" i="0" u="none" strike="noStrike" kern="1200" baseline="0" dirty="0">
              <a:solidFill>
                <a:schemeClr val="tx1"/>
              </a:solidFill>
              <a:latin typeface="+mn-lt"/>
              <a:ea typeface="+mn-ea"/>
              <a:cs typeface="+mn-cs"/>
            </a:endParaRPr>
          </a:p>
          <a:p>
            <a:pPr algn="l"/>
            <a:r>
              <a:rPr lang="sv-SE" sz="1800" b="0" i="0" u="none" strike="noStrike" baseline="0" dirty="0">
                <a:latin typeface="PalatinoLTStd-Roman" panose="02040502050505030304" pitchFamily="18" charset="0"/>
              </a:rPr>
              <a:t>Navina Systems är avsedda för att hjälpa vuxna och barn från 3 år som lider av</a:t>
            </a:r>
          </a:p>
          <a:p>
            <a:pPr algn="l"/>
            <a:r>
              <a:rPr lang="sv-SE" sz="1800" b="0" i="0" u="none" strike="noStrike" baseline="0" dirty="0">
                <a:latin typeface="PalatinoLTStd-Roman" panose="02040502050505030304" pitchFamily="18" charset="0"/>
              </a:rPr>
              <a:t>avföringsinkontinens, kronisk förstoppning och/eller tidskrävande tarmskötsel.</a:t>
            </a:r>
            <a:endParaRPr lang="en-US" sz="1200" b="0" i="0" u="none" strike="noStrike" kern="1200" baseline="0" dirty="0">
              <a:solidFill>
                <a:schemeClr val="tx1"/>
              </a:solidFill>
              <a:latin typeface="+mn-lt"/>
              <a:ea typeface="+mn-ea"/>
              <a:cs typeface="+mn-cs"/>
            </a:endParaRPr>
          </a:p>
          <a:p>
            <a:pPr algn="l"/>
            <a:r>
              <a:rPr lang="en-US" sz="1800" b="0" i="0" u="none" strike="noStrike" baseline="0" dirty="0" err="1">
                <a:latin typeface="PalatinoLTStd-Roman" panose="02040502050505030304" pitchFamily="18" charset="0"/>
              </a:rPr>
              <a:t>Genom</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att</a:t>
            </a:r>
            <a:r>
              <a:rPr lang="en-US" sz="1800" b="0" i="0" u="none" strike="noStrike" baseline="0" dirty="0">
                <a:latin typeface="PalatinoLTStd-Roman" panose="02040502050505030304" pitchFamily="18" charset="0"/>
              </a:rPr>
              <a:t> </a:t>
            </a:r>
            <a:r>
              <a:rPr lang="sv-SE" sz="1800" b="0" i="0" u="none" strike="noStrike" baseline="0" dirty="0">
                <a:latin typeface="PalatinoLTStd-Roman" panose="02040502050505030304" pitchFamily="18" charset="0"/>
              </a:rPr>
              <a:t>tillföra vatten till nedre delen av tjocktarmen kan man stimulera de peristaltiska musklerna i</a:t>
            </a:r>
          </a:p>
          <a:p>
            <a:pPr algn="l"/>
            <a:r>
              <a:rPr lang="sv-SE" sz="1800" b="0" i="0" u="none" strike="noStrike" baseline="0" dirty="0">
                <a:latin typeface="PalatinoLTStd-Roman" panose="02040502050505030304" pitchFamily="18" charset="0"/>
              </a:rPr>
              <a:t>tarmen till att tömma tjocktarmen och rektum.</a:t>
            </a:r>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32</a:t>
            </a:fld>
            <a:endParaRPr lang="en-US"/>
          </a:p>
        </p:txBody>
      </p:sp>
    </p:spTree>
    <p:extLst>
      <p:ext uri="{BB962C8B-B14F-4D97-AF65-F5344CB8AC3E}">
        <p14:creationId xmlns:p14="http://schemas.microsoft.com/office/powerpoint/2010/main" val="1797832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err="1">
                <a:solidFill>
                  <a:schemeClr val="tx1"/>
                </a:solidFill>
                <a:latin typeface="+mn-lt"/>
                <a:ea typeface="+mn-ea"/>
                <a:cs typeface="+mn-cs"/>
              </a:rPr>
              <a:t>Avsedd</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användning</a:t>
            </a:r>
            <a:r>
              <a:rPr lang="en-US" sz="1200" b="1"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Navina Systems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avsett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transanal</a:t>
            </a:r>
            <a:r>
              <a:rPr lang="en-US" sz="1200" b="0" i="0" u="none" strike="noStrike" kern="1200" baseline="0" dirty="0">
                <a:solidFill>
                  <a:schemeClr val="tx1"/>
                </a:solidFill>
                <a:latin typeface="+mn-lt"/>
                <a:ea typeface="+mn-ea"/>
                <a:cs typeface="+mn-cs"/>
              </a:rPr>
              <a:t> Irrigering </a:t>
            </a:r>
            <a:r>
              <a:rPr lang="en-US" sz="1200" b="0" i="0" u="none" strike="noStrike" kern="1200" baseline="0" dirty="0" err="1">
                <a:solidFill>
                  <a:schemeClr val="tx1"/>
                </a:solidFill>
                <a:latin typeface="+mn-lt"/>
                <a:ea typeface="+mn-ea"/>
                <a:cs typeface="+mn-cs"/>
              </a:rPr>
              <a:t>genom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instillera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vatten</a:t>
            </a:r>
            <a:r>
              <a:rPr lang="en-US" sz="1200" b="0" i="0" u="none" strike="noStrike" kern="1200" baseline="0" dirty="0">
                <a:solidFill>
                  <a:schemeClr val="tx1"/>
                </a:solidFill>
                <a:latin typeface="+mn-lt"/>
                <a:ea typeface="+mn-ea"/>
                <a:cs typeface="+mn-cs"/>
              </a:rPr>
              <a:t> till </a:t>
            </a:r>
            <a:r>
              <a:rPr lang="en-US" sz="1200" b="0" i="0" u="none" strike="noStrike" kern="1200" baseline="0" dirty="0" err="1">
                <a:solidFill>
                  <a:schemeClr val="tx1"/>
                </a:solidFill>
                <a:latin typeface="+mn-lt"/>
                <a:ea typeface="+mn-ea"/>
                <a:cs typeface="+mn-cs"/>
              </a:rPr>
              <a:t>nedre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delen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tjocktarmen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genom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rektalkateter</a:t>
            </a:r>
            <a:r>
              <a:rPr lang="en-US" sz="1200" b="0" i="0" u="none" strike="noStrike" kern="1200" baseline="0" dirty="0">
                <a:solidFill>
                  <a:schemeClr val="tx1"/>
                </a:solidFill>
                <a:latin typeface="+mn-lt"/>
                <a:ea typeface="+mn-ea"/>
                <a:cs typeface="+mn-cs"/>
              </a:rPr>
              <a:t>.</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Indikationer</a:t>
            </a:r>
            <a:endParaRPr lang="en-US" sz="1200" b="0" i="0" u="none" strike="noStrike" kern="1200" baseline="0" dirty="0">
              <a:solidFill>
                <a:schemeClr val="tx1"/>
              </a:solidFill>
              <a:latin typeface="+mn-lt"/>
              <a:ea typeface="+mn-ea"/>
              <a:cs typeface="+mn-cs"/>
            </a:endParaRPr>
          </a:p>
          <a:p>
            <a:pPr algn="l"/>
            <a:r>
              <a:rPr lang="sv-SE" sz="1800" b="0" i="0" u="none" strike="noStrike" baseline="0" dirty="0">
                <a:latin typeface="PalatinoLTStd-Roman" panose="02040502050505030304" pitchFamily="18" charset="0"/>
              </a:rPr>
              <a:t>Navina Systems är avsedda för att hjälpa vuxna och barn från 3 år som lider av</a:t>
            </a:r>
          </a:p>
          <a:p>
            <a:pPr algn="l"/>
            <a:r>
              <a:rPr lang="sv-SE" sz="1800" b="0" i="0" u="none" strike="noStrike" baseline="0" dirty="0">
                <a:latin typeface="PalatinoLTStd-Roman" panose="02040502050505030304" pitchFamily="18" charset="0"/>
              </a:rPr>
              <a:t>avföringsinkontinens, kronisk förstoppning och/eller tidskrävande tarmskötsel.</a:t>
            </a:r>
            <a:endParaRPr lang="en-US" sz="1200" b="0" i="0" u="none" strike="noStrike" kern="1200" baseline="0" dirty="0">
              <a:solidFill>
                <a:schemeClr val="tx1"/>
              </a:solidFill>
              <a:latin typeface="+mn-lt"/>
              <a:ea typeface="+mn-ea"/>
              <a:cs typeface="+mn-cs"/>
            </a:endParaRPr>
          </a:p>
          <a:p>
            <a:pPr algn="l"/>
            <a:r>
              <a:rPr lang="en-US" sz="1800" b="0" i="0" u="none" strike="noStrike" baseline="0" dirty="0" err="1">
                <a:latin typeface="PalatinoLTStd-Roman" panose="02040502050505030304" pitchFamily="18" charset="0"/>
              </a:rPr>
              <a:t>Genom</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att</a:t>
            </a:r>
            <a:r>
              <a:rPr lang="en-US" sz="1800" b="0" i="0" u="none" strike="noStrike" baseline="0" dirty="0">
                <a:latin typeface="PalatinoLTStd-Roman" panose="02040502050505030304" pitchFamily="18" charset="0"/>
              </a:rPr>
              <a:t> </a:t>
            </a:r>
            <a:r>
              <a:rPr lang="sv-SE" sz="1800" b="0" i="0" u="none" strike="noStrike" baseline="0" dirty="0">
                <a:latin typeface="PalatinoLTStd-Roman" panose="02040502050505030304" pitchFamily="18" charset="0"/>
              </a:rPr>
              <a:t>tillföra vatten till nedre delen av tjocktarmen kan man stimulera de peristaltiska musklerna i</a:t>
            </a:r>
          </a:p>
          <a:p>
            <a:pPr algn="l"/>
            <a:r>
              <a:rPr lang="sv-SE" sz="1800" b="0" i="0" u="none" strike="noStrike" baseline="0" dirty="0">
                <a:latin typeface="PalatinoLTStd-Roman" panose="02040502050505030304" pitchFamily="18" charset="0"/>
              </a:rPr>
              <a:t>tarmen till att tömma tjocktarmen och rektum.</a:t>
            </a:r>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a:p>
        </p:txBody>
      </p:sp>
    </p:spTree>
    <p:extLst>
      <p:ext uri="{BB962C8B-B14F-4D97-AF65-F5344CB8AC3E}">
        <p14:creationId xmlns:p14="http://schemas.microsoft.com/office/powerpoint/2010/main" val="3343780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Förbered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vattenbehållaren</a:t>
            </a:r>
            <a:r>
              <a:rPr lang="en-US" sz="1200" b="0" i="0" u="none" strike="noStrike" kern="1200" baseline="0" dirty="0">
                <a:solidFill>
                  <a:schemeClr val="tx1"/>
                </a:solidFill>
                <a:latin typeface="+mn-lt"/>
                <a:ea typeface="+mn-ea"/>
                <a:cs typeface="+mn-cs"/>
              </a:rPr>
              <a:t> och </a:t>
            </a:r>
            <a:r>
              <a:rPr lang="en-US" sz="1200" b="0" i="0" u="none" strike="noStrike" kern="1200" baseline="0" dirty="0" err="1">
                <a:solidFill>
                  <a:schemeClr val="tx1"/>
                </a:solidFill>
                <a:latin typeface="+mn-lt"/>
                <a:ea typeface="+mn-ea"/>
                <a:cs typeface="+mn-cs"/>
              </a:rPr>
              <a:t>fyll</a:t>
            </a:r>
            <a:r>
              <a:rPr lang="en-US" sz="1200" b="0" i="0" u="none" strike="noStrike" kern="1200" baseline="0" dirty="0">
                <a:solidFill>
                  <a:schemeClr val="tx1"/>
                </a:solidFill>
                <a:latin typeface="+mn-lt"/>
                <a:ea typeface="+mn-ea"/>
                <a:cs typeface="+mn-cs"/>
              </a:rPr>
              <a:t> den med </a:t>
            </a:r>
            <a:r>
              <a:rPr lang="en-US" sz="1200" b="0" i="0" u="none" strike="noStrike" kern="1200" baseline="0" dirty="0" err="1">
                <a:solidFill>
                  <a:schemeClr val="tx1"/>
                </a:solidFill>
                <a:latin typeface="+mn-lt"/>
                <a:ea typeface="+mn-ea"/>
                <a:cs typeface="+mn-cs"/>
              </a:rPr>
              <a:t>ljummet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vatten</a:t>
            </a:r>
            <a:r>
              <a:rPr lang="en-US" sz="1200" b="0" i="0" u="none" strike="noStrike" kern="1200" baseline="0" dirty="0">
                <a:solidFill>
                  <a:schemeClr val="tx1"/>
                </a:solidFill>
                <a:latin typeface="+mn-lt"/>
                <a:ea typeface="+mn-ea"/>
                <a:cs typeface="+mn-cs"/>
              </a:rPr>
              <a:t>  (36-38 grader C). </a:t>
            </a:r>
          </a:p>
          <a:p>
            <a:endParaRPr lang="en-US" sz="1200" b="0" i="0" u="none" strike="noStrike" kern="1200" baseline="0" dirty="0">
              <a:solidFill>
                <a:schemeClr val="tx1"/>
              </a:solidFill>
              <a:latin typeface="+mn-lt"/>
              <a:ea typeface="+mn-ea"/>
              <a:cs typeface="+mn-cs"/>
            </a:endParaRPr>
          </a:p>
          <a:p>
            <a:pPr algn="l"/>
            <a:r>
              <a:rPr lang="en-US" sz="1800" b="0" i="0" u="none" strike="noStrike" baseline="0" dirty="0">
                <a:latin typeface="PalatinoLTStd-Roman" panose="02040502050505030304" pitchFamily="18" charset="0"/>
              </a:rPr>
              <a:t>1. </a:t>
            </a:r>
            <a:r>
              <a:rPr lang="en-US" sz="1800" b="0" i="0" u="none" strike="noStrike" baseline="0" dirty="0" err="1">
                <a:latin typeface="PalatinoLTStd-Roman" panose="02040502050505030304" pitchFamily="18" charset="0"/>
              </a:rPr>
              <a:t>Öppna</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vattenbehållarens</a:t>
            </a:r>
            <a:r>
              <a:rPr lang="en-US" sz="1800" b="0" i="0" u="none" strike="noStrike" baseline="0" dirty="0">
                <a:latin typeface="PalatinoLTStd-Roman" panose="02040502050505030304" pitchFamily="18" charset="0"/>
              </a:rPr>
              <a:t> lock.</a:t>
            </a:r>
          </a:p>
          <a:p>
            <a:pPr algn="l"/>
            <a:r>
              <a:rPr lang="sv-SE" sz="1800" b="0" i="0" u="none" strike="noStrike" baseline="0" dirty="0">
                <a:latin typeface="PalatinoLTStd-Roman" panose="02040502050505030304" pitchFamily="18" charset="0"/>
              </a:rPr>
              <a:t>2. Veckla ut vattenbehållaren genom att lossa handtaget och dra ut vattenbehållaren.</a:t>
            </a:r>
          </a:p>
          <a:p>
            <a:pPr algn="l"/>
            <a:r>
              <a:rPr lang="sv-SE" sz="1800" b="1" i="0" u="none" strike="noStrike" baseline="0" dirty="0">
                <a:latin typeface="PalatinoLTStd-Bold" panose="02040702050505030304" pitchFamily="18" charset="0"/>
              </a:rPr>
              <a:t>3. Barn: </a:t>
            </a:r>
            <a:r>
              <a:rPr lang="sv-SE" sz="1800" b="0" i="0" u="none" strike="noStrike" baseline="0" dirty="0">
                <a:latin typeface="PalatinoLTStd-Roman" panose="02040502050505030304" pitchFamily="18" charset="0"/>
              </a:rPr>
              <a:t>Fyll behållaren med ljummet rent kranvatten eller vatten på flaska upp till nivån</a:t>
            </a:r>
          </a:p>
          <a:p>
            <a:pPr algn="l"/>
            <a:r>
              <a:rPr lang="sv-SE" sz="1800" b="0" i="0" u="none" strike="noStrike" baseline="0" dirty="0">
                <a:latin typeface="PalatinoLTStd-Roman" panose="02040502050505030304" pitchFamily="18" charset="0"/>
              </a:rPr>
              <a:t>som angetts av sjukvårdspersonalen + max 200 ml för aktivering av kateterns hala yta.</a:t>
            </a:r>
          </a:p>
          <a:p>
            <a:pPr algn="l"/>
            <a:r>
              <a:rPr lang="sv-SE" sz="1800" b="1" i="0" u="none" strike="noStrike" baseline="0" dirty="0">
                <a:latin typeface="PalatinoLTStd-Bold" panose="02040702050505030304" pitchFamily="18" charset="0"/>
              </a:rPr>
              <a:t>Vuxna: </a:t>
            </a:r>
            <a:r>
              <a:rPr lang="sv-SE" sz="1800" b="0" i="0" u="none" strike="noStrike" baseline="0" dirty="0">
                <a:latin typeface="PalatinoLTStd-Roman" panose="02040502050505030304" pitchFamily="18" charset="0"/>
              </a:rPr>
              <a:t>Fyll vattenbehållaren med ljummet rent kranvatten eller vatten från flaska upp</a:t>
            </a:r>
          </a:p>
          <a:p>
            <a:pPr algn="l"/>
            <a:r>
              <a:rPr lang="en-US" sz="1800" b="0" i="0" u="none" strike="noStrike" baseline="0" dirty="0">
                <a:latin typeface="PalatinoLTStd-Roman" panose="02040502050505030304" pitchFamily="18" charset="0"/>
              </a:rPr>
              <a:t>till den </a:t>
            </a:r>
            <a:r>
              <a:rPr lang="en-US" sz="1800" b="0" i="0" u="none" strike="noStrike" baseline="0" dirty="0" err="1">
                <a:latin typeface="PalatinoLTStd-Roman" panose="02040502050505030304" pitchFamily="18" charset="0"/>
              </a:rPr>
              <a:t>övre</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markeringen</a:t>
            </a:r>
            <a:r>
              <a:rPr lang="en-US" sz="1800" b="0" i="0" u="none" strike="noStrike" baseline="0" dirty="0">
                <a:latin typeface="PalatinoLTStd-Roman" panose="02040502050505030304" pitchFamily="18" charset="0"/>
              </a:rPr>
              <a:t>.</a:t>
            </a:r>
          </a:p>
          <a:p>
            <a:pPr algn="l"/>
            <a:endParaRPr lang="en-US" sz="1800" b="0" i="0" u="none" strike="noStrike" kern="1200" baseline="0" dirty="0">
              <a:solidFill>
                <a:schemeClr val="tx1"/>
              </a:solidFill>
              <a:latin typeface="PalatinoLTStd-Roman" panose="02040502050505030304" pitchFamily="18" charset="0"/>
              <a:ea typeface="+mn-ea"/>
              <a:cs typeface="+mn-cs"/>
            </a:endParaRPr>
          </a:p>
          <a:p>
            <a:pPr algn="l"/>
            <a:r>
              <a:rPr lang="sv-SE" sz="1800" b="0" i="0" u="none" strike="noStrike" baseline="0" dirty="0">
                <a:latin typeface="PalatinoLTStd-Roman" panose="02040502050505030304" pitchFamily="18" charset="0"/>
              </a:rPr>
              <a:t>4. Stäng försiktigt locket på behållaren tills det klickar. Olika sätt att göra detta på visas på bilderna.</a:t>
            </a:r>
          </a:p>
          <a:p>
            <a:pPr algn="l"/>
            <a:r>
              <a:rPr lang="sv-SE" sz="1800" b="0" i="0" u="none" strike="noStrike" baseline="0" dirty="0">
                <a:latin typeface="PalatinoLTStd-Roman" panose="02040502050505030304" pitchFamily="18" charset="0"/>
              </a:rPr>
              <a:t>5. Placera behållaren där det blir mest bekvämt för dig under TAI-proceduren. Den kan</a:t>
            </a:r>
          </a:p>
          <a:p>
            <a:pPr algn="l"/>
            <a:r>
              <a:rPr lang="sv-SE" sz="1800" b="0" i="0" u="none" strike="noStrike" baseline="0" dirty="0">
                <a:latin typeface="PalatinoLTStd-Roman" panose="02040502050505030304" pitchFamily="18" charset="0"/>
              </a:rPr>
              <a:t>till exempel stå på golvet, hänga i handtaget, stå på en hylla eller i tvättstället.</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34</a:t>
            </a:fld>
            <a:endParaRPr lang="en-US"/>
          </a:p>
        </p:txBody>
      </p:sp>
    </p:spTree>
    <p:extLst>
      <p:ext uri="{BB962C8B-B14F-4D97-AF65-F5344CB8AC3E}">
        <p14:creationId xmlns:p14="http://schemas.microsoft.com/office/powerpoint/2010/main" val="1521616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Montera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enheten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enligt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färgmarkeringarna</a:t>
            </a:r>
            <a:r>
              <a:rPr lang="en-US" sz="1200" b="0" i="0" u="none" strike="noStrike" kern="1200" baseline="0" dirty="0">
                <a:solidFill>
                  <a:schemeClr val="tx1"/>
                </a:solidFill>
                <a:latin typeface="+mn-lt"/>
                <a:ea typeface="+mn-ea"/>
                <a:cs typeface="+mn-cs"/>
              </a:rPr>
              <a:t> och </a:t>
            </a:r>
            <a:r>
              <a:rPr lang="en-US" sz="1200" b="0" i="0" u="none" strike="noStrike" kern="1200" baseline="0" dirty="0" err="1">
                <a:solidFill>
                  <a:schemeClr val="tx1"/>
                </a:solidFill>
                <a:latin typeface="+mn-lt"/>
                <a:ea typeface="+mn-ea"/>
                <a:cs typeface="+mn-cs"/>
              </a:rPr>
              <a:t>säkerställ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allla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konnektorer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korrekt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kopplade</a:t>
            </a:r>
            <a:r>
              <a:rPr lang="en-US" sz="1200" b="0" i="0" u="none" strike="noStrike" kern="1200" baseline="0" dirty="0">
                <a:solidFill>
                  <a:schemeClr val="tx1"/>
                </a:solidFill>
                <a:latin typeface="+mn-lt"/>
                <a:ea typeface="+mn-ea"/>
                <a:cs typeface="+mn-cs"/>
              </a:rPr>
              <a:t> och </a:t>
            </a:r>
            <a:r>
              <a:rPr lang="en-US" sz="1200" b="0" i="0" u="none" strike="noStrike" kern="1200" baseline="0" dirty="0" err="1">
                <a:solidFill>
                  <a:schemeClr val="tx1"/>
                </a:solidFill>
                <a:latin typeface="+mn-lt"/>
                <a:ea typeface="+mn-ea"/>
                <a:cs typeface="+mn-cs"/>
              </a:rPr>
              <a:t>låsta</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pPr algn="l"/>
            <a:r>
              <a:rPr lang="en-US" sz="1800" b="0" i="0" u="none" strike="noStrike" baseline="0" dirty="0">
                <a:latin typeface="PalatinoLTStd-Roman" panose="02040502050505030304" pitchFamily="18" charset="0"/>
              </a:rPr>
              <a:t>1. </a:t>
            </a:r>
            <a:r>
              <a:rPr lang="en-US" sz="1800" b="0" i="0" u="none" strike="noStrike" baseline="0" dirty="0" err="1">
                <a:latin typeface="PalatinoLTStd-Roman" panose="02040502050505030304" pitchFamily="18" charset="0"/>
              </a:rPr>
              <a:t>Anslut</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slangen</a:t>
            </a:r>
            <a:r>
              <a:rPr lang="en-US" sz="1800" b="0" i="0" u="none" strike="noStrike" baseline="0" dirty="0">
                <a:latin typeface="PalatinoLTStd-Roman" panose="02040502050505030304" pitchFamily="18" charset="0"/>
              </a:rPr>
              <a:t> med </a:t>
            </a:r>
            <a:r>
              <a:rPr lang="en-US" sz="1800" b="1" i="0" u="none" strike="noStrike" baseline="0" dirty="0" err="1">
                <a:latin typeface="PalatinoLTStd-Roman" panose="02040502050505030304" pitchFamily="18" charset="0"/>
              </a:rPr>
              <a:t>mörkblå</a:t>
            </a:r>
            <a:r>
              <a:rPr lang="en-US" sz="1800" b="1" i="0" u="none" strike="noStrike" baseline="0" dirty="0">
                <a:latin typeface="PalatinoLTStd-Bold" panose="02040702050505030304" pitchFamily="18" charset="0"/>
              </a:rPr>
              <a:t> </a:t>
            </a:r>
            <a:r>
              <a:rPr lang="en-US" sz="1800" b="0" i="0" u="none" strike="noStrike" baseline="0" dirty="0" err="1">
                <a:latin typeface="PalatinoLTStd-Roman" panose="02040502050505030304" pitchFamily="18" charset="0"/>
              </a:rPr>
              <a:t>konnektorer</a:t>
            </a:r>
            <a:r>
              <a:rPr lang="en-US" sz="1800" b="0" i="0" u="none" strike="noStrike" baseline="0" dirty="0">
                <a:latin typeface="PalatinoLTStd-Roman" panose="02040502050505030304" pitchFamily="18" charset="0"/>
              </a:rPr>
              <a:t> till </a:t>
            </a:r>
            <a:r>
              <a:rPr lang="sv-SE" sz="1800" b="0" i="0" u="none" strike="noStrike" baseline="0" dirty="0">
                <a:latin typeface="PalatinoLTStd-Roman" panose="02040502050505030304" pitchFamily="18" charset="0"/>
              </a:rPr>
              <a:t>den </a:t>
            </a:r>
            <a:r>
              <a:rPr lang="en-US" sz="1800" b="1" i="0" u="none" strike="noStrike" baseline="0" dirty="0" err="1">
                <a:latin typeface="PalatinoLTStd-Roman" panose="02040502050505030304" pitchFamily="18" charset="0"/>
              </a:rPr>
              <a:t>mörkblå</a:t>
            </a:r>
            <a:r>
              <a:rPr lang="sv-SE" sz="1800" b="1" i="0" u="none" strike="noStrike" baseline="0" dirty="0">
                <a:latin typeface="PalatinoLTStd-Bold" panose="02040702050505030304" pitchFamily="18" charset="0"/>
              </a:rPr>
              <a:t> </a:t>
            </a:r>
            <a:r>
              <a:rPr lang="sv-SE" sz="1800" b="0" i="0" u="none" strike="noStrike" baseline="0" dirty="0">
                <a:latin typeface="PalatinoLTStd-Roman" panose="02040502050505030304" pitchFamily="18" charset="0"/>
              </a:rPr>
              <a:t>konnektorn på vattenbehållaren. Lås anslutningen genom att vrida medurs tills </a:t>
            </a:r>
            <a:r>
              <a:rPr lang="en-US" sz="1800" b="0" i="0" u="none" strike="noStrike" baseline="0" dirty="0">
                <a:latin typeface="PalatinoLTStd-Roman" panose="02040502050505030304" pitchFamily="18" charset="0"/>
              </a:rPr>
              <a:t>det tar </a:t>
            </a:r>
            <a:r>
              <a:rPr lang="en-US" sz="1800" b="0" i="0" u="none" strike="noStrike" baseline="0" dirty="0" err="1">
                <a:latin typeface="PalatinoLTStd-Roman" panose="02040502050505030304" pitchFamily="18" charset="0"/>
              </a:rPr>
              <a:t>stopp</a:t>
            </a:r>
            <a:r>
              <a:rPr lang="en-US" sz="1800" b="0" i="0" u="none" strike="noStrike" baseline="0" dirty="0">
                <a:latin typeface="PalatinoLTStd-Roman" panose="02040502050505030304" pitchFamily="18" charset="0"/>
              </a:rPr>
              <a:t>.</a:t>
            </a:r>
          </a:p>
          <a:p>
            <a:pPr algn="l"/>
            <a:r>
              <a:rPr lang="en-US" sz="1800" b="0" i="0" u="none" strike="noStrike" baseline="0" dirty="0">
                <a:latin typeface="PalatinoLTStd-Roman" panose="02040502050505030304" pitchFamily="18" charset="0"/>
              </a:rPr>
              <a:t>2. </a:t>
            </a:r>
            <a:r>
              <a:rPr lang="en-US" sz="1800" b="0" i="0" u="none" strike="noStrike" baseline="0" dirty="0" err="1">
                <a:latin typeface="PalatinoLTStd-Roman" panose="02040502050505030304" pitchFamily="18" charset="0"/>
              </a:rPr>
              <a:t>Avlägsna</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skyddslocken</a:t>
            </a:r>
            <a:r>
              <a:rPr lang="en-US" sz="1800" b="0" i="0" u="none" strike="noStrike" baseline="0" dirty="0">
                <a:latin typeface="PalatinoLTStd-Roman" panose="02040502050505030304" pitchFamily="18" charset="0"/>
              </a:rPr>
              <a:t>.</a:t>
            </a:r>
          </a:p>
          <a:p>
            <a:pPr algn="l"/>
            <a:r>
              <a:rPr lang="sv-SE" sz="1800" b="0" i="0" u="none" strike="noStrike" baseline="0" dirty="0">
                <a:latin typeface="PalatinoLTStd-Roman" panose="02040502050505030304" pitchFamily="18" charset="0"/>
              </a:rPr>
              <a:t>3. Anslut slangen med den </a:t>
            </a:r>
            <a:r>
              <a:rPr lang="en-US" sz="1800" b="1" i="0" u="none" strike="noStrike" baseline="0" dirty="0" err="1">
                <a:latin typeface="PalatinoLTStd-Roman" panose="02040502050505030304" pitchFamily="18" charset="0"/>
              </a:rPr>
              <a:t>mörkblå</a:t>
            </a:r>
            <a:r>
              <a:rPr lang="sv-SE" sz="1800" b="1" i="0" u="none" strike="noStrike" baseline="0" dirty="0">
                <a:latin typeface="PalatinoLTStd-Bold" panose="02040702050505030304" pitchFamily="18" charset="0"/>
              </a:rPr>
              <a:t> </a:t>
            </a:r>
            <a:r>
              <a:rPr lang="sv-SE" sz="1800" b="0" i="0" u="none" strike="noStrike" baseline="0" dirty="0">
                <a:latin typeface="PalatinoLTStd-Roman" panose="02040502050505030304" pitchFamily="18" charset="0"/>
              </a:rPr>
              <a:t>konnektorn till den </a:t>
            </a:r>
            <a:r>
              <a:rPr lang="en-US" sz="1800" b="1" i="0" u="none" strike="noStrike" baseline="0" dirty="0" err="1">
                <a:latin typeface="PalatinoLTStd-Roman" panose="02040502050505030304" pitchFamily="18" charset="0"/>
              </a:rPr>
              <a:t>mörkblå</a:t>
            </a:r>
            <a:r>
              <a:rPr lang="sv-SE" sz="1800" b="1" i="0" u="none" strike="noStrike" baseline="0" dirty="0">
                <a:latin typeface="PalatinoLTStd-Bold" panose="02040702050505030304" pitchFamily="18" charset="0"/>
              </a:rPr>
              <a:t> </a:t>
            </a:r>
            <a:r>
              <a:rPr lang="sv-SE" sz="1800" b="0" i="0" u="none" strike="noStrike" baseline="0" dirty="0">
                <a:latin typeface="PalatinoLTStd-Roman" panose="02040502050505030304" pitchFamily="18" charset="0"/>
              </a:rPr>
              <a:t>konnektorn på </a:t>
            </a:r>
            <a:r>
              <a:rPr lang="en-US" sz="1800" b="0" i="0" u="none" strike="noStrike" baseline="0" dirty="0">
                <a:latin typeface="PalatinoLTStd-Roman" panose="02040502050505030304" pitchFamily="18" charset="0"/>
              </a:rPr>
              <a:t>Navina Smart </a:t>
            </a:r>
            <a:r>
              <a:rPr lang="en-US" sz="1800" b="0" i="0" u="none" strike="noStrike" baseline="0" dirty="0" err="1">
                <a:latin typeface="PalatinoLTStd-Roman" panose="02040502050505030304" pitchFamily="18" charset="0"/>
              </a:rPr>
              <a:t>kontrollenheten</a:t>
            </a:r>
            <a:r>
              <a:rPr lang="en-US" sz="1800" b="0" i="0" u="none" strike="noStrike" baseline="0" dirty="0">
                <a:latin typeface="PalatinoLTStd-Roman" panose="02040502050505030304" pitchFamily="18" charset="0"/>
              </a:rPr>
              <a:t>. </a:t>
            </a:r>
            <a:r>
              <a:rPr lang="sv-SE" sz="1800" b="0" i="0" u="none" strike="noStrike" baseline="0" dirty="0">
                <a:latin typeface="PalatinoLTStd-Roman" panose="02040502050505030304" pitchFamily="18" charset="0"/>
              </a:rPr>
              <a:t>Lås anslutningen genom att vrida medurs tills det </a:t>
            </a:r>
            <a:r>
              <a:rPr lang="en-US" sz="1800" b="0" i="0" u="none" strike="noStrike" baseline="0" dirty="0">
                <a:latin typeface="PalatinoLTStd-Roman" panose="02040502050505030304" pitchFamily="18" charset="0"/>
              </a:rPr>
              <a:t>tar </a:t>
            </a:r>
            <a:r>
              <a:rPr lang="en-US" sz="1800" b="0" i="0" u="none" strike="noStrike" baseline="0" dirty="0" err="1">
                <a:latin typeface="PalatinoLTStd-Roman" panose="02040502050505030304" pitchFamily="18" charset="0"/>
              </a:rPr>
              <a:t>stopp</a:t>
            </a:r>
            <a:r>
              <a:rPr lang="en-US" sz="1800" b="0" i="0" u="none" strike="noStrike" baseline="0" dirty="0">
                <a:latin typeface="PalatinoLTStd-Roman" panose="02040502050505030304" pitchFamily="18" charset="0"/>
              </a:rPr>
              <a:t>.</a:t>
            </a:r>
          </a:p>
          <a:p>
            <a:pPr algn="l"/>
            <a:r>
              <a:rPr lang="en-US" sz="1800" b="0" i="0" u="none" strike="noStrike" baseline="0" dirty="0">
                <a:latin typeface="PalatinoLTStd-Roman" panose="02040502050505030304" pitchFamily="18" charset="0"/>
              </a:rPr>
              <a:t>4. </a:t>
            </a:r>
            <a:r>
              <a:rPr lang="sv-SE" sz="1800" b="0" i="0" u="none" strike="noStrike" baseline="0" dirty="0">
                <a:latin typeface="PalatinoLTStd-Roman" panose="02040502050505030304" pitchFamily="18" charset="0"/>
              </a:rPr>
              <a:t>Anslut slangen med den </a:t>
            </a:r>
            <a:r>
              <a:rPr lang="sv-SE" sz="1800" b="1" i="0" u="none" strike="noStrike" baseline="0" dirty="0">
                <a:latin typeface="PalatinoLTStd-Bold" panose="02040702050505030304" pitchFamily="18" charset="0"/>
              </a:rPr>
              <a:t>ljusblå </a:t>
            </a:r>
            <a:r>
              <a:rPr lang="sv-SE" sz="1800" b="0" i="0" u="none" strike="noStrike" baseline="0" dirty="0">
                <a:latin typeface="PalatinoLTStd-Roman" panose="02040502050505030304" pitchFamily="18" charset="0"/>
              </a:rPr>
              <a:t>konnektorn till den </a:t>
            </a:r>
            <a:r>
              <a:rPr lang="sv-SE" sz="1800" b="1" i="0" u="none" strike="noStrike" baseline="0" dirty="0">
                <a:latin typeface="PalatinoLTStd-Bold" panose="02040702050505030304" pitchFamily="18" charset="0"/>
              </a:rPr>
              <a:t>ljusblå </a:t>
            </a:r>
            <a:r>
              <a:rPr lang="sv-SE" sz="1800" b="0" i="0" u="none" strike="noStrike" baseline="0" dirty="0">
                <a:latin typeface="PalatinoLTStd-Roman" panose="02040502050505030304" pitchFamily="18" charset="0"/>
              </a:rPr>
              <a:t>konnektorn  på </a:t>
            </a:r>
            <a:r>
              <a:rPr lang="en-US" sz="1800" b="0" i="0" u="none" strike="noStrike" baseline="0" dirty="0">
                <a:latin typeface="PalatinoLTStd-Roman" panose="02040502050505030304" pitchFamily="18" charset="0"/>
              </a:rPr>
              <a:t>Navina Smart </a:t>
            </a:r>
            <a:r>
              <a:rPr lang="en-US" sz="1800" b="0" i="0" u="none" strike="noStrike" baseline="0" dirty="0" err="1">
                <a:latin typeface="PalatinoLTStd-Roman" panose="02040502050505030304" pitchFamily="18" charset="0"/>
              </a:rPr>
              <a:t>kontrollenheten</a:t>
            </a:r>
            <a:r>
              <a:rPr lang="en-US" sz="1800" b="0" i="0" u="none" strike="noStrike" baseline="0" dirty="0">
                <a:latin typeface="PalatinoLTStd-Roman" panose="02040502050505030304" pitchFamily="18" charset="0"/>
              </a:rPr>
              <a:t>. </a:t>
            </a:r>
            <a:r>
              <a:rPr lang="sv-SE" sz="1800" b="0" i="0" u="none" strike="noStrike" baseline="0" dirty="0">
                <a:latin typeface="PalatinoLTStd-Roman" panose="02040502050505030304" pitchFamily="18" charset="0"/>
              </a:rPr>
              <a:t>Lås anslutningen genom att vrida medurs tills </a:t>
            </a:r>
            <a:r>
              <a:rPr lang="en-US" sz="1800" b="0" i="0" u="none" strike="noStrike" baseline="0" dirty="0">
                <a:latin typeface="PalatinoLTStd-Roman" panose="02040502050505030304" pitchFamily="18" charset="0"/>
              </a:rPr>
              <a:t>det tar </a:t>
            </a:r>
            <a:r>
              <a:rPr lang="en-US" sz="1800" b="0" i="0" u="none" strike="noStrike" baseline="0" dirty="0" err="1">
                <a:latin typeface="PalatinoLTStd-Roman" panose="02040502050505030304" pitchFamily="18" charset="0"/>
              </a:rPr>
              <a:t>stopp</a:t>
            </a:r>
            <a:r>
              <a:rPr lang="en-US" sz="1800" b="0" i="0" u="none" strike="noStrike" baseline="0" dirty="0">
                <a:latin typeface="PalatinoLTStd-Roman" panose="02040502050505030304" pitchFamily="18" charset="0"/>
              </a:rPr>
              <a:t>.</a:t>
            </a:r>
            <a:r>
              <a:rPr lang="en-US" sz="1200" b="0" i="0" u="none" strike="noStrike" kern="1200" baseline="0" dirty="0">
                <a:solidFill>
                  <a:schemeClr val="tx1"/>
                </a:solidFill>
                <a:latin typeface="+mn-lt"/>
                <a:ea typeface="+mn-ea"/>
                <a:cs typeface="+mn-cs"/>
              </a:rPr>
              <a:t>.</a:t>
            </a:r>
          </a:p>
          <a:p>
            <a:pPr algn="l"/>
            <a:endParaRPr lang="en-US" sz="12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5. </a:t>
            </a:r>
            <a:r>
              <a:rPr lang="sv-SE" sz="1800" b="0" i="0" u="none" strike="noStrike" baseline="0" dirty="0">
                <a:latin typeface="PalatinoLTStd-Roman" panose="02040502050505030304" pitchFamily="18" charset="0"/>
              </a:rPr>
              <a:t>Öppna kateterförpackningen </a:t>
            </a:r>
            <a:r>
              <a:rPr lang="sv-SE" sz="1800" b="1" i="0" u="none" strike="noStrike" baseline="0" dirty="0">
                <a:latin typeface="PalatinoLTStd-Bold" panose="02040702050505030304" pitchFamily="18" charset="0"/>
              </a:rPr>
              <a:t>2–3 cm </a:t>
            </a:r>
            <a:r>
              <a:rPr lang="sv-SE" sz="1800" b="0" i="0" u="none" strike="noStrike" baseline="0" dirty="0">
                <a:latin typeface="PalatinoLTStd-Roman" panose="02040502050505030304" pitchFamily="18" charset="0"/>
              </a:rPr>
              <a:t>för att få fram rektalkateterns konnektor. Ta </a:t>
            </a:r>
            <a:r>
              <a:rPr lang="sv-SE" sz="1800" b="1" i="0" u="none" strike="noStrike" baseline="0" dirty="0">
                <a:latin typeface="PalatinoLTStd-Bold" panose="02040702050505030304" pitchFamily="18" charset="0"/>
              </a:rPr>
              <a:t>inte </a:t>
            </a:r>
            <a:r>
              <a:rPr lang="sv-SE" sz="1800" b="0" i="0" u="none" strike="noStrike" baseline="0" dirty="0">
                <a:latin typeface="PalatinoLTStd-Roman" panose="02040502050505030304" pitchFamily="18" charset="0"/>
              </a:rPr>
              <a:t>ut katetern ur förpackningen.</a:t>
            </a:r>
            <a:r>
              <a:rPr lang="en-US" sz="1200" b="0" i="0" u="none" strike="noStrike" kern="1200" baseline="0" dirty="0">
                <a:solidFill>
                  <a:schemeClr val="tx1"/>
                </a:solidFill>
                <a:latin typeface="+mn-lt"/>
                <a:ea typeface="+mn-ea"/>
                <a:cs typeface="+mn-cs"/>
              </a:rPr>
              <a:t>.</a:t>
            </a:r>
          </a:p>
          <a:p>
            <a:pPr algn="l"/>
            <a:r>
              <a:rPr lang="sv-SE" sz="1800" b="0" i="0" u="none" strike="noStrike" baseline="0" dirty="0">
                <a:latin typeface="PalatinoLTStd-Roman" panose="02040502050505030304" pitchFamily="18" charset="0"/>
              </a:rPr>
              <a:t>6. Anslut slangen med </a:t>
            </a:r>
            <a:r>
              <a:rPr lang="sv-SE" sz="1800" b="1" i="0" u="none" strike="noStrike" baseline="0" dirty="0">
                <a:latin typeface="PalatinoLTStd-Bold" panose="02040702050505030304" pitchFamily="18" charset="0"/>
              </a:rPr>
              <a:t>vit </a:t>
            </a:r>
            <a:r>
              <a:rPr lang="sv-SE" sz="1800" b="0" i="0" u="none" strike="noStrike" baseline="0" dirty="0">
                <a:latin typeface="PalatinoLTStd-Roman" panose="02040502050505030304" pitchFamily="18" charset="0"/>
              </a:rPr>
              <a:t>konnektor till katetern. Konnektorn är halvmåneformad för att det ska bli lättare att ansluta den på rätt sätt. Lås anslutningen genom att vrida medurs tills det tar stopp.</a:t>
            </a:r>
          </a:p>
          <a:p>
            <a:pPr algn="l"/>
            <a:endParaRPr lang="sv-SE" sz="1800" b="0" i="0" u="none" strike="noStrike" kern="1200" baseline="0" dirty="0">
              <a:solidFill>
                <a:schemeClr val="tx1"/>
              </a:solidFill>
              <a:latin typeface="PalatinoLTStd-Roman" panose="02040502050505030304" pitchFamily="18" charset="0"/>
              <a:ea typeface="+mn-ea"/>
              <a:cs typeface="+mn-cs"/>
            </a:endParaRPr>
          </a:p>
          <a:p>
            <a:pPr algn="l"/>
            <a:r>
              <a:rPr lang="en-US" sz="1200" b="0" i="0" u="none" strike="noStrike" kern="1200" baseline="0" dirty="0">
                <a:solidFill>
                  <a:schemeClr val="tx1"/>
                </a:solidFill>
                <a:latin typeface="+mn-lt"/>
                <a:ea typeface="+mn-ea"/>
                <a:cs typeface="+mn-cs"/>
              </a:rPr>
              <a:t>7. </a:t>
            </a:r>
            <a:r>
              <a:rPr lang="sv-SE" sz="1800" b="0" i="0" u="none" strike="noStrike" baseline="0" dirty="0">
                <a:latin typeface="PalatinoLTStd-Roman" panose="02040502050505030304" pitchFamily="18" charset="0"/>
              </a:rPr>
              <a:t>Fäst förpackningen på en lodrät yta med hjälp av klisterlappen, placera den i handfatet eller i ett stort glas för att det inkommande vattnet ska stanna kvar i förpackningen.</a:t>
            </a:r>
          </a:p>
          <a:p>
            <a:pPr algn="l"/>
            <a:r>
              <a:rPr lang="sv-SE" sz="1800" b="0" i="0" u="none" strike="noStrike" kern="1200" baseline="0" dirty="0">
                <a:solidFill>
                  <a:schemeClr val="tx1"/>
                </a:solidFill>
                <a:latin typeface="PalatinoLTStd-Roman" panose="02040502050505030304" pitchFamily="18" charset="0"/>
                <a:ea typeface="+mn-ea"/>
                <a:cs typeface="+mn-cs"/>
              </a:rPr>
              <a:t>8. </a:t>
            </a:r>
            <a:r>
              <a:rPr lang="sv-SE" sz="1800" b="0" i="0" u="none" strike="noStrike" baseline="0" dirty="0">
                <a:latin typeface="PalatinoLTStd-Roman" panose="02040502050505030304" pitchFamily="18" charset="0"/>
              </a:rPr>
              <a:t>Se till att placera katetern på en plats där du lätt kan nå den när du sitter på toaletten.</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35</a:t>
            </a:fld>
            <a:endParaRPr lang="en-US"/>
          </a:p>
        </p:txBody>
      </p:sp>
    </p:spTree>
    <p:extLst>
      <p:ext uri="{BB962C8B-B14F-4D97-AF65-F5344CB8AC3E}">
        <p14:creationId xmlns:p14="http://schemas.microsoft.com/office/powerpoint/2010/main" val="3458895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Montera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enheten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enligt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färgmarkeringarna</a:t>
            </a:r>
            <a:r>
              <a:rPr lang="en-US" sz="1200" b="0" i="0" u="none" strike="noStrike" kern="1200" baseline="0" dirty="0">
                <a:solidFill>
                  <a:schemeClr val="tx1"/>
                </a:solidFill>
                <a:latin typeface="+mn-lt"/>
                <a:ea typeface="+mn-ea"/>
                <a:cs typeface="+mn-cs"/>
              </a:rPr>
              <a:t> och </a:t>
            </a:r>
            <a:r>
              <a:rPr lang="en-US" sz="1200" b="0" i="0" u="none" strike="noStrike" kern="1200" baseline="0" dirty="0" err="1">
                <a:solidFill>
                  <a:schemeClr val="tx1"/>
                </a:solidFill>
                <a:latin typeface="+mn-lt"/>
                <a:ea typeface="+mn-ea"/>
                <a:cs typeface="+mn-cs"/>
              </a:rPr>
              <a:t>säkerställ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allla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konnektorer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korrekt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kopplade</a:t>
            </a:r>
            <a:r>
              <a:rPr lang="en-US" sz="1200" b="0" i="0" u="none" strike="noStrike" kern="1200" baseline="0" dirty="0">
                <a:solidFill>
                  <a:schemeClr val="tx1"/>
                </a:solidFill>
                <a:latin typeface="+mn-lt"/>
                <a:ea typeface="+mn-ea"/>
                <a:cs typeface="+mn-cs"/>
              </a:rPr>
              <a:t> och </a:t>
            </a:r>
            <a:r>
              <a:rPr lang="en-US" sz="1200" b="0" i="0" u="none" strike="noStrike" kern="1200" baseline="0" dirty="0" err="1">
                <a:solidFill>
                  <a:schemeClr val="tx1"/>
                </a:solidFill>
                <a:latin typeface="+mn-lt"/>
                <a:ea typeface="+mn-ea"/>
                <a:cs typeface="+mn-cs"/>
              </a:rPr>
              <a:t>låsta</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pPr algn="l"/>
            <a:r>
              <a:rPr lang="en-US" sz="1800" b="0" i="0" u="none" strike="noStrike" baseline="0" dirty="0">
                <a:latin typeface="PalatinoLTStd-Roman" panose="02040502050505030304" pitchFamily="18" charset="0"/>
              </a:rPr>
              <a:t>1. </a:t>
            </a:r>
            <a:r>
              <a:rPr lang="en-US" sz="1800" b="0" i="0" u="none" strike="noStrike" baseline="0" dirty="0" err="1">
                <a:latin typeface="PalatinoLTStd-Roman" panose="02040502050505030304" pitchFamily="18" charset="0"/>
              </a:rPr>
              <a:t>Anslut</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slangen</a:t>
            </a:r>
            <a:r>
              <a:rPr lang="en-US" sz="1800" b="0" i="0" u="none" strike="noStrike" baseline="0" dirty="0">
                <a:latin typeface="PalatinoLTStd-Roman" panose="02040502050505030304" pitchFamily="18" charset="0"/>
              </a:rPr>
              <a:t> med </a:t>
            </a:r>
            <a:r>
              <a:rPr lang="en-US" sz="1800" b="1" i="0" u="none" strike="noStrike" baseline="0" dirty="0" err="1">
                <a:latin typeface="PalatinoLTStd-Roman" panose="02040502050505030304" pitchFamily="18" charset="0"/>
              </a:rPr>
              <a:t>mörkblå</a:t>
            </a:r>
            <a:r>
              <a:rPr lang="en-US" sz="1800" b="1" i="0" u="none" strike="noStrike" baseline="0" dirty="0">
                <a:latin typeface="PalatinoLTStd-Bold" panose="02040702050505030304" pitchFamily="18" charset="0"/>
              </a:rPr>
              <a:t> </a:t>
            </a:r>
            <a:r>
              <a:rPr lang="en-US" sz="1800" b="0" i="0" u="none" strike="noStrike" baseline="0" dirty="0" err="1">
                <a:latin typeface="PalatinoLTStd-Roman" panose="02040502050505030304" pitchFamily="18" charset="0"/>
              </a:rPr>
              <a:t>konnektorer</a:t>
            </a:r>
            <a:r>
              <a:rPr lang="en-US" sz="1800" b="0" i="0" u="none" strike="noStrike" baseline="0" dirty="0">
                <a:latin typeface="PalatinoLTStd-Roman" panose="02040502050505030304" pitchFamily="18" charset="0"/>
              </a:rPr>
              <a:t> till </a:t>
            </a:r>
            <a:r>
              <a:rPr lang="sv-SE" sz="1800" b="0" i="0" u="none" strike="noStrike" baseline="0" dirty="0">
                <a:latin typeface="PalatinoLTStd-Roman" panose="02040502050505030304" pitchFamily="18" charset="0"/>
              </a:rPr>
              <a:t>den </a:t>
            </a:r>
            <a:r>
              <a:rPr lang="en-US" sz="1800" b="1" i="0" u="none" strike="noStrike" baseline="0" dirty="0" err="1">
                <a:latin typeface="PalatinoLTStd-Roman" panose="02040502050505030304" pitchFamily="18" charset="0"/>
              </a:rPr>
              <a:t>mörkblå</a:t>
            </a:r>
            <a:r>
              <a:rPr lang="sv-SE" sz="1800" b="1" i="0" u="none" strike="noStrike" baseline="0" dirty="0">
                <a:latin typeface="PalatinoLTStd-Bold" panose="02040702050505030304" pitchFamily="18" charset="0"/>
              </a:rPr>
              <a:t> </a:t>
            </a:r>
            <a:r>
              <a:rPr lang="sv-SE" sz="1800" b="0" i="0" u="none" strike="noStrike" baseline="0" dirty="0">
                <a:latin typeface="PalatinoLTStd-Roman" panose="02040502050505030304" pitchFamily="18" charset="0"/>
              </a:rPr>
              <a:t>konnektorn på vattenbehållaren. Lås anslutningen genom att vrida medurs tills </a:t>
            </a:r>
            <a:r>
              <a:rPr lang="en-US" sz="1800" b="0" i="0" u="none" strike="noStrike" baseline="0" dirty="0">
                <a:latin typeface="PalatinoLTStd-Roman" panose="02040502050505030304" pitchFamily="18" charset="0"/>
              </a:rPr>
              <a:t>det tar </a:t>
            </a:r>
            <a:r>
              <a:rPr lang="en-US" sz="1800" b="0" i="0" u="none" strike="noStrike" baseline="0" dirty="0" err="1">
                <a:latin typeface="PalatinoLTStd-Roman" panose="02040502050505030304" pitchFamily="18" charset="0"/>
              </a:rPr>
              <a:t>stopp</a:t>
            </a:r>
            <a:r>
              <a:rPr lang="en-US" sz="1800" b="0" i="0" u="none" strike="noStrike" baseline="0" dirty="0">
                <a:latin typeface="PalatinoLTStd-Roman" panose="02040502050505030304" pitchFamily="18" charset="0"/>
              </a:rPr>
              <a:t>.</a:t>
            </a:r>
          </a:p>
          <a:p>
            <a:pPr algn="l"/>
            <a:r>
              <a:rPr lang="sv-SE" sz="1800" b="0" i="0" u="none" strike="noStrike" baseline="0" dirty="0">
                <a:latin typeface="PalatinoLTStd-Roman" panose="02040502050505030304" pitchFamily="18" charset="0"/>
              </a:rPr>
              <a:t>3. Anslut slangen med den </a:t>
            </a:r>
            <a:r>
              <a:rPr lang="en-US" sz="1800" b="1" i="0" u="none" strike="noStrike" baseline="0" dirty="0" err="1">
                <a:latin typeface="PalatinoLTStd-Roman" panose="02040502050505030304" pitchFamily="18" charset="0"/>
              </a:rPr>
              <a:t>mörkblå</a:t>
            </a:r>
            <a:r>
              <a:rPr lang="sv-SE" sz="1800" b="1" i="0" u="none" strike="noStrike" baseline="0" dirty="0">
                <a:latin typeface="PalatinoLTStd-Bold" panose="02040702050505030304" pitchFamily="18" charset="0"/>
              </a:rPr>
              <a:t> </a:t>
            </a:r>
            <a:r>
              <a:rPr lang="sv-SE" sz="1800" b="0" i="0" u="none" strike="noStrike" baseline="0" dirty="0">
                <a:latin typeface="PalatinoLTStd-Roman" panose="02040502050505030304" pitchFamily="18" charset="0"/>
              </a:rPr>
              <a:t>konnektorn till den </a:t>
            </a:r>
            <a:r>
              <a:rPr lang="en-US" sz="1800" b="1" i="0" u="none" strike="noStrike" baseline="0" dirty="0" err="1">
                <a:latin typeface="PalatinoLTStd-Roman" panose="02040502050505030304" pitchFamily="18" charset="0"/>
              </a:rPr>
              <a:t>mörkblå</a:t>
            </a:r>
            <a:r>
              <a:rPr lang="sv-SE" sz="1800" b="1" i="0" u="none" strike="noStrike" baseline="0" dirty="0">
                <a:latin typeface="PalatinoLTStd-Bold" panose="02040702050505030304" pitchFamily="18" charset="0"/>
              </a:rPr>
              <a:t> </a:t>
            </a:r>
            <a:r>
              <a:rPr lang="sv-SE" sz="1800" b="0" i="0" u="none" strike="noStrike" baseline="0" dirty="0">
                <a:latin typeface="PalatinoLTStd-Roman" panose="02040502050505030304" pitchFamily="18" charset="0"/>
              </a:rPr>
              <a:t>konnektorn med vattensymbolen på </a:t>
            </a:r>
            <a:r>
              <a:rPr lang="en-US" sz="1800" b="0" i="0" u="none" strike="noStrike" baseline="0" dirty="0">
                <a:latin typeface="PalatinoLTStd-Roman" panose="02040502050505030304" pitchFamily="18" charset="0"/>
              </a:rPr>
              <a:t>Navina  </a:t>
            </a:r>
            <a:r>
              <a:rPr lang="en-US" sz="1800" b="0" i="0" u="none" strike="noStrike" baseline="0" dirty="0" err="1">
                <a:latin typeface="PalatinoLTStd-Roman" panose="02040502050505030304" pitchFamily="18" charset="0"/>
              </a:rPr>
              <a:t>kontrollenheten</a:t>
            </a:r>
            <a:r>
              <a:rPr lang="en-US" sz="1800" b="0" i="0" u="none" strike="noStrike" baseline="0" dirty="0">
                <a:latin typeface="PalatinoLTStd-Roman" panose="02040502050505030304" pitchFamily="18" charset="0"/>
              </a:rPr>
              <a:t>. </a:t>
            </a:r>
            <a:r>
              <a:rPr lang="sv-SE" sz="1800" b="0" i="0" u="none" strike="noStrike" baseline="0" dirty="0">
                <a:latin typeface="PalatinoLTStd-Roman" panose="02040502050505030304" pitchFamily="18" charset="0"/>
              </a:rPr>
              <a:t>Lås anslutningen genom att vrida medurs tills det </a:t>
            </a:r>
            <a:r>
              <a:rPr lang="en-US" sz="1800" b="0" i="0" u="none" strike="noStrike" baseline="0" dirty="0">
                <a:latin typeface="PalatinoLTStd-Roman" panose="02040502050505030304" pitchFamily="18" charset="0"/>
              </a:rPr>
              <a:t>tar </a:t>
            </a:r>
            <a:r>
              <a:rPr lang="en-US" sz="1800" b="0" i="0" u="none" strike="noStrike" baseline="0" dirty="0" err="1">
                <a:latin typeface="PalatinoLTStd-Roman" panose="02040502050505030304" pitchFamily="18" charset="0"/>
              </a:rPr>
              <a:t>stopp</a:t>
            </a:r>
            <a:r>
              <a:rPr lang="en-US" sz="1800" b="0" i="0" u="none" strike="noStrike" baseline="0" dirty="0">
                <a:latin typeface="PalatinoLTStd-Roman" panose="02040502050505030304" pitchFamily="18" charset="0"/>
              </a:rPr>
              <a:t>.</a:t>
            </a:r>
          </a:p>
          <a:p>
            <a:pPr algn="l"/>
            <a:r>
              <a:rPr lang="en-US" sz="1800" b="0" i="0" u="none" strike="noStrike" baseline="0" dirty="0">
                <a:latin typeface="PalatinoLTStd-Roman" panose="02040502050505030304" pitchFamily="18" charset="0"/>
              </a:rPr>
              <a:t>4. </a:t>
            </a:r>
            <a:r>
              <a:rPr lang="sv-SE" sz="1800" b="0" i="0" u="none" strike="noStrike" baseline="0" dirty="0">
                <a:latin typeface="PalatinoLTStd-Roman" panose="02040502050505030304" pitchFamily="18" charset="0"/>
              </a:rPr>
              <a:t>Anslut slangen med den </a:t>
            </a:r>
            <a:r>
              <a:rPr lang="sv-SE" sz="1800" b="1" i="0" u="none" strike="noStrike" baseline="0" dirty="0">
                <a:latin typeface="PalatinoLTStd-Bold" panose="02040702050505030304" pitchFamily="18" charset="0"/>
              </a:rPr>
              <a:t>ljusblå </a:t>
            </a:r>
            <a:r>
              <a:rPr lang="sv-SE" sz="1800" b="0" i="0" u="none" strike="noStrike" baseline="0" dirty="0">
                <a:latin typeface="PalatinoLTStd-Roman" panose="02040502050505030304" pitchFamily="18" charset="0"/>
              </a:rPr>
              <a:t>konnektorn till den </a:t>
            </a:r>
            <a:r>
              <a:rPr lang="sv-SE" sz="1800" b="1" i="0" u="none" strike="noStrike" baseline="0" dirty="0">
                <a:latin typeface="PalatinoLTStd-Bold" panose="02040702050505030304" pitchFamily="18" charset="0"/>
              </a:rPr>
              <a:t>ljusblå </a:t>
            </a:r>
            <a:r>
              <a:rPr lang="sv-SE" sz="1800" b="0" i="0" u="none" strike="noStrike" baseline="0" dirty="0">
                <a:latin typeface="PalatinoLTStd-Roman" panose="02040502050505030304" pitchFamily="18" charset="0"/>
              </a:rPr>
              <a:t>konnektorn  med katetersymbolen på </a:t>
            </a:r>
            <a:r>
              <a:rPr lang="en-US" sz="1800" b="0" i="0" u="none" strike="noStrike" baseline="0" dirty="0">
                <a:latin typeface="PalatinoLTStd-Roman" panose="02040502050505030304" pitchFamily="18" charset="0"/>
              </a:rPr>
              <a:t>Navina </a:t>
            </a:r>
            <a:r>
              <a:rPr lang="en-US" sz="1800" b="0" i="0" u="none" strike="noStrike" baseline="0" dirty="0" err="1">
                <a:latin typeface="PalatinoLTStd-Roman" panose="02040502050505030304" pitchFamily="18" charset="0"/>
              </a:rPr>
              <a:t>kontrollenheten</a:t>
            </a:r>
            <a:r>
              <a:rPr lang="en-US" sz="1800" b="0" i="0" u="none" strike="noStrike" baseline="0" dirty="0">
                <a:latin typeface="PalatinoLTStd-Roman" panose="02040502050505030304" pitchFamily="18" charset="0"/>
              </a:rPr>
              <a:t>. </a:t>
            </a:r>
            <a:r>
              <a:rPr lang="sv-SE" sz="1800" b="0" i="0" u="none" strike="noStrike" baseline="0" dirty="0">
                <a:latin typeface="PalatinoLTStd-Roman" panose="02040502050505030304" pitchFamily="18" charset="0"/>
              </a:rPr>
              <a:t>Lås anslutningen genom att vrida medurs tills </a:t>
            </a:r>
            <a:r>
              <a:rPr lang="en-US" sz="1800" b="0" i="0" u="none" strike="noStrike" baseline="0" dirty="0">
                <a:latin typeface="PalatinoLTStd-Roman" panose="02040502050505030304" pitchFamily="18" charset="0"/>
              </a:rPr>
              <a:t>det tar </a:t>
            </a:r>
            <a:r>
              <a:rPr lang="en-US" sz="1800" b="0" i="0" u="none" strike="noStrike" baseline="0" dirty="0" err="1">
                <a:latin typeface="PalatinoLTStd-Roman" panose="02040502050505030304" pitchFamily="18" charset="0"/>
              </a:rPr>
              <a:t>stopp</a:t>
            </a:r>
            <a:r>
              <a:rPr lang="en-US" sz="1800" b="0" i="0" u="none" strike="noStrike" baseline="0" dirty="0">
                <a:latin typeface="PalatinoLTStd-Roman" panose="02040502050505030304" pitchFamily="18" charset="0"/>
              </a:rPr>
              <a:t>.</a:t>
            </a:r>
            <a:r>
              <a:rPr lang="en-US" sz="1200" b="0" i="0" u="none" strike="noStrike" kern="1200" baseline="0" dirty="0">
                <a:solidFill>
                  <a:schemeClr val="tx1"/>
                </a:solidFill>
                <a:latin typeface="+mn-lt"/>
                <a:ea typeface="+mn-ea"/>
                <a:cs typeface="+mn-cs"/>
              </a:rPr>
              <a:t>.</a:t>
            </a:r>
          </a:p>
          <a:p>
            <a:pPr algn="l"/>
            <a:endParaRPr lang="en-US" sz="12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5. </a:t>
            </a:r>
            <a:r>
              <a:rPr lang="sv-SE" sz="1800" b="0" i="0" u="none" strike="noStrike" baseline="0" dirty="0">
                <a:latin typeface="PalatinoLTStd-Roman" panose="02040502050505030304" pitchFamily="18" charset="0"/>
              </a:rPr>
              <a:t>Öppna kateterförpackningen </a:t>
            </a:r>
            <a:r>
              <a:rPr lang="sv-SE" sz="1800" b="1" i="0" u="none" strike="noStrike" baseline="0" dirty="0">
                <a:latin typeface="PalatinoLTStd-Bold" panose="02040702050505030304" pitchFamily="18" charset="0"/>
              </a:rPr>
              <a:t>2–3 cm </a:t>
            </a:r>
            <a:r>
              <a:rPr lang="sv-SE" sz="1800" b="0" i="0" u="none" strike="noStrike" baseline="0" dirty="0">
                <a:latin typeface="PalatinoLTStd-Roman" panose="02040502050505030304" pitchFamily="18" charset="0"/>
              </a:rPr>
              <a:t>för att få fram rektalkateterns konnektor. Ta </a:t>
            </a:r>
            <a:r>
              <a:rPr lang="sv-SE" sz="1800" b="1" i="0" u="none" strike="noStrike" baseline="0" dirty="0">
                <a:latin typeface="PalatinoLTStd-Bold" panose="02040702050505030304" pitchFamily="18" charset="0"/>
              </a:rPr>
              <a:t>inte </a:t>
            </a:r>
            <a:r>
              <a:rPr lang="sv-SE" sz="1800" b="0" i="0" u="none" strike="noStrike" baseline="0" dirty="0">
                <a:latin typeface="PalatinoLTStd-Roman" panose="02040502050505030304" pitchFamily="18" charset="0"/>
              </a:rPr>
              <a:t>ut katetern ur förpackningen.</a:t>
            </a:r>
            <a:r>
              <a:rPr lang="en-US" sz="1200" b="0" i="0" u="none" strike="noStrike" kern="1200" baseline="0" dirty="0">
                <a:solidFill>
                  <a:schemeClr val="tx1"/>
                </a:solidFill>
                <a:latin typeface="+mn-lt"/>
                <a:ea typeface="+mn-ea"/>
                <a:cs typeface="+mn-cs"/>
              </a:rPr>
              <a:t>.</a:t>
            </a:r>
          </a:p>
          <a:p>
            <a:pPr algn="l"/>
            <a:r>
              <a:rPr lang="sv-SE" sz="1800" b="0" i="0" u="none" strike="noStrike" baseline="0" dirty="0">
                <a:latin typeface="PalatinoLTStd-Roman" panose="02040502050505030304" pitchFamily="18" charset="0"/>
              </a:rPr>
              <a:t>6. Anslut slangen med </a:t>
            </a:r>
            <a:r>
              <a:rPr lang="sv-SE" sz="1800" b="1" i="0" u="none" strike="noStrike" baseline="0" dirty="0">
                <a:latin typeface="PalatinoLTStd-Bold" panose="02040702050505030304" pitchFamily="18" charset="0"/>
              </a:rPr>
              <a:t>vit </a:t>
            </a:r>
            <a:r>
              <a:rPr lang="sv-SE" sz="1800" b="0" i="0" u="none" strike="noStrike" baseline="0" dirty="0">
                <a:latin typeface="PalatinoLTStd-Roman" panose="02040502050505030304" pitchFamily="18" charset="0"/>
              </a:rPr>
              <a:t>konnektor till katetern. Konnektorn är halvmåneformad för att det ska bli lättare att ansluta den på rätt sätt. Lås anslutningen genom att vrida medurs tills det tar stopp.</a:t>
            </a:r>
          </a:p>
          <a:p>
            <a:pPr algn="l"/>
            <a:endParaRPr lang="sv-SE" sz="1800" b="0" i="0" u="none" strike="noStrike" kern="1200" baseline="0" dirty="0">
              <a:solidFill>
                <a:schemeClr val="tx1"/>
              </a:solidFill>
              <a:latin typeface="PalatinoLTStd-Roman" panose="02040502050505030304" pitchFamily="18" charset="0"/>
              <a:ea typeface="+mn-ea"/>
              <a:cs typeface="+mn-cs"/>
            </a:endParaRPr>
          </a:p>
          <a:p>
            <a:pPr algn="l"/>
            <a:r>
              <a:rPr lang="en-US" sz="1200" b="0" i="0" u="none" strike="noStrike" kern="1200" baseline="0" dirty="0">
                <a:solidFill>
                  <a:schemeClr val="tx1"/>
                </a:solidFill>
                <a:latin typeface="+mn-lt"/>
                <a:ea typeface="+mn-ea"/>
                <a:cs typeface="+mn-cs"/>
              </a:rPr>
              <a:t>7. </a:t>
            </a:r>
            <a:r>
              <a:rPr lang="sv-SE" sz="1800" b="0" i="0" u="none" strike="noStrike" baseline="0" dirty="0">
                <a:latin typeface="PalatinoLTStd-Roman" panose="02040502050505030304" pitchFamily="18" charset="0"/>
              </a:rPr>
              <a:t>Fäst förpackningen på en lodrät yta med hjälp av klisterlappen, placera den i handfatet eller i ett stort glas för att det inkommande vattnet ska stanna kvar i förpackningen.</a:t>
            </a:r>
          </a:p>
          <a:p>
            <a:pPr algn="l"/>
            <a:r>
              <a:rPr lang="sv-SE" sz="1800" b="0" i="0" u="none" strike="noStrike" kern="1200" baseline="0" dirty="0">
                <a:solidFill>
                  <a:schemeClr val="tx1"/>
                </a:solidFill>
                <a:latin typeface="PalatinoLTStd-Roman" panose="02040502050505030304" pitchFamily="18" charset="0"/>
                <a:ea typeface="+mn-ea"/>
                <a:cs typeface="+mn-cs"/>
              </a:rPr>
              <a:t>8. </a:t>
            </a:r>
            <a:r>
              <a:rPr lang="sv-SE" sz="1800" b="0" i="0" u="none" strike="noStrike" baseline="0" dirty="0">
                <a:latin typeface="PalatinoLTStd-Roman" panose="02040502050505030304" pitchFamily="18" charset="0"/>
              </a:rPr>
              <a:t>Se till att placera katetern på en plats där du lätt kan nå den när du sitter på toaletten.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36</a:t>
            </a:fld>
            <a:endParaRPr lang="en-US"/>
          </a:p>
        </p:txBody>
      </p:sp>
    </p:spTree>
    <p:extLst>
      <p:ext uri="{BB962C8B-B14F-4D97-AF65-F5344CB8AC3E}">
        <p14:creationId xmlns:p14="http://schemas.microsoft.com/office/powerpoint/2010/main" val="2786546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Rektalkatetern</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konan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hydrofil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yta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underlätta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införandet</a:t>
            </a:r>
            <a:r>
              <a:rPr lang="en-US" sz="1200" b="0" i="0" u="none" strike="noStrike" kern="1200" baseline="0" dirty="0">
                <a:solidFill>
                  <a:schemeClr val="tx1"/>
                </a:solidFill>
                <a:latin typeface="+mn-lt"/>
                <a:ea typeface="+mn-ea"/>
                <a:cs typeface="+mn-cs"/>
              </a:rPr>
              <a:t> och </a:t>
            </a:r>
            <a:r>
              <a:rPr lang="en-US" sz="1200" b="0" i="0" u="none" strike="noStrike" kern="1200" baseline="0" dirty="0" err="1">
                <a:solidFill>
                  <a:schemeClr val="tx1"/>
                </a:solidFill>
                <a:latin typeface="+mn-lt"/>
                <a:ea typeface="+mn-ea"/>
                <a:cs typeface="+mn-cs"/>
              </a:rPr>
              <a:t>aktiveras</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vatten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Navina Smart</a:t>
            </a:r>
          </a:p>
          <a:p>
            <a:pPr algn="l"/>
            <a:r>
              <a:rPr lang="en-US" sz="1200" b="0" i="0" u="none" strike="noStrike" kern="1200" baseline="0" dirty="0">
                <a:solidFill>
                  <a:schemeClr val="tx1"/>
                </a:solidFill>
                <a:latin typeface="+mn-lt"/>
                <a:ea typeface="+mn-ea"/>
                <a:cs typeface="+mn-cs"/>
              </a:rPr>
              <a:t>1. </a:t>
            </a:r>
            <a:r>
              <a:rPr lang="sv-SE" sz="1800" b="0" i="0" u="none" strike="noStrike" baseline="0" dirty="0">
                <a:latin typeface="PalatinoLTStd-Roman" panose="02040502050505030304" pitchFamily="18" charset="0"/>
              </a:rPr>
              <a:t>Slå på Navina Smart kontrollenheten genom att trycka på På/</a:t>
            </a:r>
            <a:r>
              <a:rPr lang="sv-SE" sz="1800" b="0" i="0" u="none" strike="noStrike" baseline="0" dirty="0" err="1">
                <a:latin typeface="PalatinoLTStd-Roman" panose="02040502050505030304" pitchFamily="18" charset="0"/>
              </a:rPr>
              <a:t>av-knappen</a:t>
            </a:r>
            <a:r>
              <a:rPr lang="sv-SE" sz="1800" b="0" i="0" u="none" strike="noStrike" baseline="0" dirty="0">
                <a:latin typeface="PalatinoLTStd-Roman" panose="02040502050505030304" pitchFamily="18" charset="0"/>
              </a:rPr>
              <a:t> . Den blå lampan visar att apparaten är på. Displayen visar startsidan.</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2. </a:t>
            </a:r>
            <a:r>
              <a:rPr lang="sv-SE" sz="1800" b="0" i="0" u="none" strike="noStrike" baseline="0" dirty="0">
                <a:latin typeface="PalatinoLTStd-Roman" panose="02040502050505030304" pitchFamily="18" charset="0"/>
              </a:rPr>
              <a:t>Tryck på knappen ”ballongtömning”  för att gå till aktiveringsläget. Displayen visar vattenbehållaren och katetern som pekar nedåt i sin förpackning mot en blå bakgrund</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3. </a:t>
            </a:r>
            <a:r>
              <a:rPr lang="sv-SE" sz="1800" b="0" i="0" u="none" strike="noStrike" baseline="0" dirty="0">
                <a:latin typeface="PalatinoLTStd-Roman" panose="02040502050505030304" pitchFamily="18" charset="0"/>
              </a:rPr>
              <a:t>Starta vattenflödet genom att trycka på och hålla in knapparna 1 och 2 ”</a:t>
            </a:r>
            <a:r>
              <a:rPr lang="sv-SE" sz="1800" b="0" i="0" u="none" strike="noStrike" baseline="0" dirty="0" err="1">
                <a:latin typeface="PalatinoLTStd-Roman" panose="02040502050505030304" pitchFamily="18" charset="0"/>
              </a:rPr>
              <a:t>instillation</a:t>
            </a:r>
            <a:r>
              <a:rPr lang="sv-SE" sz="1800" b="0" i="0" u="none" strike="noStrike" baseline="0" dirty="0">
                <a:latin typeface="PalatinoLTStd-Roman" panose="02040502050505030304" pitchFamily="18" charset="0"/>
              </a:rPr>
              <a:t> av vatten”. Detta tömmer slangarna på luft och aktiverar kateterns hydrofila yta vilket gör den hal</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4. </a:t>
            </a:r>
            <a:r>
              <a:rPr lang="sv-SE" sz="1800" b="0" i="0" u="none" strike="noStrike" baseline="0" dirty="0">
                <a:latin typeface="PalatinoLTStd-Roman" panose="02040502050505030304" pitchFamily="18" charset="0"/>
              </a:rPr>
              <a:t>Släpp knappen när vattnet har nått upp till </a:t>
            </a:r>
            <a:r>
              <a:rPr lang="sv-SE" sz="1800" b="1" i="0" u="none" strike="noStrike" baseline="0" dirty="0">
                <a:latin typeface="PalatinoLTStd-Bold" panose="02040702050505030304" pitchFamily="18" charset="0"/>
              </a:rPr>
              <a:t>¾ </a:t>
            </a:r>
            <a:r>
              <a:rPr lang="sv-SE" sz="1800" b="0" i="0" u="none" strike="noStrike" baseline="0" dirty="0">
                <a:latin typeface="PalatinoLTStd-Roman" panose="02040502050505030304" pitchFamily="18" charset="0"/>
              </a:rPr>
              <a:t>av katetern eller största delen av konan</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5. </a:t>
            </a:r>
            <a:r>
              <a:rPr lang="sv-SE" sz="1200" b="0" i="0" u="none" strike="noStrike" baseline="0" dirty="0">
                <a:latin typeface="PalatinoLTStd-Roman" panose="02040502050505030304" pitchFamily="18" charset="0"/>
              </a:rPr>
              <a:t>Tryck på knappen ”ballongtömning” </a:t>
            </a:r>
            <a:r>
              <a:rPr lang="en-US" sz="1800" b="0" i="0" u="none" strike="noStrike" baseline="0" dirty="0" err="1">
                <a:latin typeface="PalatinoLTStd-Bold" panose="02040702050505030304" pitchFamily="18" charset="0"/>
              </a:rPr>
              <a:t>för</a:t>
            </a:r>
            <a:r>
              <a:rPr lang="en-US" sz="1800" b="0" i="0" u="none" strike="noStrike" baseline="0" dirty="0">
                <a:latin typeface="PalatinoLTStd-Bold" panose="02040702050505030304" pitchFamily="18" charset="0"/>
              </a:rPr>
              <a:t> </a:t>
            </a:r>
            <a:r>
              <a:rPr lang="en-US" sz="1800" b="0" i="0" u="none" strike="noStrike" baseline="0" dirty="0" err="1">
                <a:latin typeface="PalatinoLTStd-Bold" panose="02040702050505030304" pitchFamily="18" charset="0"/>
              </a:rPr>
              <a:t>att</a:t>
            </a:r>
            <a:r>
              <a:rPr lang="en-US" sz="1800" b="0" i="0" u="none" strike="noStrike" baseline="0" dirty="0">
                <a:latin typeface="PalatinoLTStd-Bold" panose="02040702050505030304" pitchFamily="18" charset="0"/>
              </a:rPr>
              <a:t> </a:t>
            </a:r>
            <a:r>
              <a:rPr lang="en-US" sz="1800" b="0" i="0" u="none" strike="noStrike" baseline="0" dirty="0" err="1">
                <a:latin typeface="PalatinoLTStd-Bold" panose="02040702050505030304" pitchFamily="18" charset="0"/>
              </a:rPr>
              <a:t>fortsätta</a:t>
            </a:r>
            <a:r>
              <a:rPr lang="en-US" sz="1800" b="0" i="0" u="none" strike="noStrike" baseline="0" dirty="0">
                <a:latin typeface="PalatinoLTStd-Bold" panose="02040702050505030304" pitchFamily="18" charset="0"/>
              </a:rPr>
              <a:t> till </a:t>
            </a:r>
            <a:r>
              <a:rPr lang="en-US" sz="1800" b="0" i="0" u="none" strike="noStrike" baseline="0" dirty="0" err="1">
                <a:latin typeface="PalatinoLTStd-Bold" panose="02040702050505030304" pitchFamily="18" charset="0"/>
              </a:rPr>
              <a:t>vattentillförselläget</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37</a:t>
            </a:fld>
            <a:endParaRPr lang="en-US"/>
          </a:p>
        </p:txBody>
      </p:sp>
    </p:spTree>
    <p:extLst>
      <p:ext uri="{BB962C8B-B14F-4D97-AF65-F5344CB8AC3E}">
        <p14:creationId xmlns:p14="http://schemas.microsoft.com/office/powerpoint/2010/main" val="421484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Rektalkatetern</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konan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hydrofil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yta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underlätta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införandet</a:t>
            </a:r>
            <a:r>
              <a:rPr lang="en-US" sz="1200" b="0" i="0" u="none" strike="noStrike" kern="1200" baseline="0" dirty="0">
                <a:solidFill>
                  <a:schemeClr val="tx1"/>
                </a:solidFill>
                <a:latin typeface="+mn-lt"/>
                <a:ea typeface="+mn-ea"/>
                <a:cs typeface="+mn-cs"/>
              </a:rPr>
              <a:t> och </a:t>
            </a:r>
            <a:r>
              <a:rPr lang="en-US" sz="1200" b="0" i="0" u="none" strike="noStrike" kern="1200" baseline="0" dirty="0" err="1">
                <a:solidFill>
                  <a:schemeClr val="tx1"/>
                </a:solidFill>
                <a:latin typeface="+mn-lt"/>
                <a:ea typeface="+mn-ea"/>
                <a:cs typeface="+mn-cs"/>
              </a:rPr>
              <a:t>aktiveras</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vatten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Navina Classic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1. </a:t>
            </a:r>
            <a:r>
              <a:rPr lang="sv-SE" sz="1200" b="0" i="0" u="none" strike="noStrike" baseline="0" dirty="0">
                <a:latin typeface="PalatinoLTStd-Roman" panose="02040502050505030304" pitchFamily="18" charset="0"/>
              </a:rPr>
              <a:t>Kontrollera att vattenflödet är öppet. Vattenflödet är öppet när du ser vattensymbolen ovanför det </a:t>
            </a:r>
            <a:r>
              <a:rPr lang="en-US" sz="1200" b="0" i="0" u="none" strike="noStrike" baseline="0" dirty="0" err="1">
                <a:latin typeface="PalatinoLTStd-Roman" panose="02040502050505030304" pitchFamily="18" charset="0"/>
              </a:rPr>
              <a:t>blå</a:t>
            </a:r>
            <a:r>
              <a:rPr lang="en-US" sz="1200" b="0" i="0" u="none" strike="noStrike" baseline="0" dirty="0">
                <a:latin typeface="PalatinoLTStd-Roman" panose="02040502050505030304" pitchFamily="18" charset="0"/>
              </a:rPr>
              <a:t> </a:t>
            </a:r>
            <a:r>
              <a:rPr lang="en-US" sz="1200" b="0" i="0" u="none" strike="noStrike" baseline="0" dirty="0" err="1">
                <a:latin typeface="PalatinoLTStd-Roman" panose="02040502050505030304" pitchFamily="18" charset="0"/>
              </a:rPr>
              <a:t>reglaget</a:t>
            </a:r>
            <a:r>
              <a:rPr lang="en-US" sz="1200" b="0" i="0" u="none" strike="noStrike" baseline="0" dirty="0">
                <a:latin typeface="PalatinoLTStd-Roman" panose="02040502050505030304" pitchFamily="18" charset="0"/>
              </a:rPr>
              <a:t>.</a:t>
            </a:r>
            <a:endParaRPr lang="en-US" sz="10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.2. </a:t>
            </a:r>
            <a:r>
              <a:rPr lang="sv-SE" sz="1800" b="0" i="0" u="none" strike="noStrike" baseline="0" dirty="0">
                <a:latin typeface="PalatinoLTStd-Roman" panose="02040502050505030304" pitchFamily="18" charset="0"/>
              </a:rPr>
              <a:t>Använd den mörkblå pumpen för att starta vattenflödet. Detta tömmer slangarna på luft och aktiverar kateterns hydrofila yta vilket gör den hal.</a:t>
            </a:r>
          </a:p>
          <a:p>
            <a:r>
              <a:rPr lang="en-US" sz="1200" b="0" i="0" u="none" strike="noStrike" kern="1200" baseline="0" dirty="0">
                <a:solidFill>
                  <a:schemeClr val="tx1"/>
                </a:solidFill>
                <a:latin typeface="+mn-lt"/>
                <a:ea typeface="+mn-ea"/>
                <a:cs typeface="+mn-cs"/>
              </a:rPr>
              <a:t>3. </a:t>
            </a:r>
            <a:r>
              <a:rPr lang="sv-SE" sz="1200" b="0" i="0" u="none" strike="noStrike" baseline="0" dirty="0">
                <a:latin typeface="PalatinoLTStd-Roman" panose="02040502050505030304" pitchFamily="18" charset="0"/>
              </a:rPr>
              <a:t>Stäng vattenflödet när vattnet har nått upp till </a:t>
            </a:r>
            <a:r>
              <a:rPr lang="sv-SE" sz="1200" b="1" i="0" u="none" strike="noStrike" baseline="0" dirty="0">
                <a:latin typeface="PalatinoLTStd-Bold" panose="02040702050505030304" pitchFamily="18" charset="0"/>
              </a:rPr>
              <a:t>¾ </a:t>
            </a:r>
            <a:r>
              <a:rPr lang="sv-SE" sz="1200" b="0" i="0" u="none" strike="noStrike" baseline="0" dirty="0">
                <a:latin typeface="PalatinoLTStd-Roman" panose="02040502050505030304" pitchFamily="18" charset="0"/>
              </a:rPr>
              <a:t>av katetern eller största delen av konan</a:t>
            </a:r>
            <a:r>
              <a:rPr lang="en-US" sz="10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38</a:t>
            </a:fld>
            <a:endParaRPr lang="en-US"/>
          </a:p>
        </p:txBody>
      </p:sp>
    </p:spTree>
    <p:extLst>
      <p:ext uri="{BB962C8B-B14F-4D97-AF65-F5344CB8AC3E}">
        <p14:creationId xmlns:p14="http://schemas.microsoft.com/office/powerpoint/2010/main" val="1875078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Katetern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föras</a:t>
            </a:r>
            <a:r>
              <a:rPr lang="en-US" sz="1200" b="0" i="0" u="none" strike="noStrike" kern="1200" baseline="0" dirty="0">
                <a:solidFill>
                  <a:schemeClr val="tx1"/>
                </a:solidFill>
                <a:latin typeface="+mn-lt"/>
                <a:ea typeface="+mn-ea"/>
                <a:cs typeface="+mn-cs"/>
              </a:rPr>
              <a:t> in vid </a:t>
            </a:r>
            <a:r>
              <a:rPr lang="en-US" sz="1200" b="0" i="0" u="none" strike="noStrike" kern="1200" baseline="0" dirty="0" err="1">
                <a:solidFill>
                  <a:schemeClr val="tx1"/>
                </a:solidFill>
                <a:latin typeface="+mn-lt"/>
                <a:ea typeface="+mn-ea"/>
                <a:cs typeface="+mn-cs"/>
              </a:rPr>
              <a:t>olika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postioner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sittande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huk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stående</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flesta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brukar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sitta</a:t>
            </a:r>
            <a:r>
              <a:rPr lang="en-US" sz="1200" b="0" i="0" u="none" strike="noStrike" kern="1200" baseline="0" dirty="0">
                <a:solidFill>
                  <a:schemeClr val="tx1"/>
                </a:solidFill>
                <a:latin typeface="+mn-lt"/>
                <a:ea typeface="+mn-ea"/>
                <a:cs typeface="+mn-cs"/>
              </a:rPr>
              <a:t>. Barn: </a:t>
            </a:r>
            <a:r>
              <a:rPr lang="en-US" sz="1200" b="0" i="0" u="none" strike="noStrike" kern="1200" baseline="0" dirty="0" err="1">
                <a:solidFill>
                  <a:schemeClr val="tx1"/>
                </a:solidFill>
                <a:latin typeface="+mn-lt"/>
                <a:ea typeface="+mn-ea"/>
                <a:cs typeface="+mn-cs"/>
              </a:rPr>
              <a:t>Hitta</a:t>
            </a:r>
            <a:r>
              <a:rPr lang="en-US" sz="1200" b="0" i="0" u="none" strike="noStrike" kern="1200" baseline="0" dirty="0">
                <a:solidFill>
                  <a:schemeClr val="tx1"/>
                </a:solidFill>
                <a:latin typeface="+mn-lt"/>
                <a:ea typeface="+mn-ea"/>
                <a:cs typeface="+mn-cs"/>
              </a:rPr>
              <a:t> den position </a:t>
            </a:r>
            <a:r>
              <a:rPr lang="en-US" sz="1200" b="0" i="0" u="none" strike="noStrike" kern="1200" baseline="0" dirty="0" err="1">
                <a:solidFill>
                  <a:schemeClr val="tx1"/>
                </a:solidFill>
                <a:latin typeface="+mn-lt"/>
                <a:ea typeface="+mn-ea"/>
                <a:cs typeface="+mn-cs"/>
              </a:rPr>
              <a:t>som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fungerar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bäst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barnet</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barnet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böjer</a:t>
            </a:r>
            <a:r>
              <a:rPr lang="en-US" sz="1200" b="0" i="0" u="none" strike="noStrike" kern="1200" baseline="0" dirty="0">
                <a:solidFill>
                  <a:schemeClr val="tx1"/>
                </a:solidFill>
                <a:latin typeface="+mn-lt"/>
                <a:ea typeface="+mn-ea"/>
                <a:cs typeface="+mn-cs"/>
              </a:rPr>
              <a:t> sig </a:t>
            </a:r>
            <a:r>
              <a:rPr lang="en-US" sz="1200" b="0" i="0" u="none" strike="noStrike" kern="1200" baseline="0" dirty="0" err="1">
                <a:solidFill>
                  <a:schemeClr val="tx1"/>
                </a:solidFill>
                <a:latin typeface="+mn-lt"/>
                <a:ea typeface="+mn-ea"/>
                <a:cs typeface="+mn-cs"/>
              </a:rPr>
              <a:t>framåt</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böjda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knän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sittande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toaletten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huk</a:t>
            </a:r>
            <a:r>
              <a:rPr lang="en-US" sz="1200" b="0" i="0" u="none" strike="noStrike" kern="1200" baseline="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För</a:t>
            </a:r>
            <a:r>
              <a:rPr lang="en-US" sz="1200" b="1" i="0" u="none" strike="noStrike" kern="1200" baseline="0" dirty="0">
                <a:solidFill>
                  <a:schemeClr val="tx1"/>
                </a:solidFill>
                <a:latin typeface="+mn-lt"/>
                <a:ea typeface="+mn-ea"/>
                <a:cs typeface="+mn-cs"/>
              </a:rPr>
              <a:t> in </a:t>
            </a:r>
            <a:r>
              <a:rPr lang="en-US" sz="1200" b="1" i="0" u="none" strike="noStrike" kern="1200" baseline="0" dirty="0" err="1">
                <a:solidFill>
                  <a:schemeClr val="tx1"/>
                </a:solidFill>
                <a:latin typeface="+mn-lt"/>
                <a:ea typeface="+mn-ea"/>
                <a:cs typeface="+mn-cs"/>
              </a:rPr>
              <a:t>katetern</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eller</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konan</a:t>
            </a:r>
            <a:endParaRPr lang="en-US" sz="1200" b="1" i="0" u="none" strike="noStrike" kern="1200" baseline="0" dirty="0">
              <a:solidFill>
                <a:schemeClr val="tx1"/>
              </a:solidFill>
              <a:latin typeface="+mn-lt"/>
              <a:ea typeface="+mn-ea"/>
              <a:cs typeface="+mn-cs"/>
            </a:endParaRPr>
          </a:p>
          <a:p>
            <a:pPr algn="l"/>
            <a:r>
              <a:rPr lang="sv-SE" sz="1800" b="0" i="0" u="none" strike="noStrike" baseline="0" dirty="0">
                <a:latin typeface="PalatinoLTStd-Roman" panose="02040502050505030304" pitchFamily="18" charset="0"/>
              </a:rPr>
              <a:t>1. Se noga till att du inte blockerar flödet i slangarna på något sätt, t.ex. genom att sitta på dem.</a:t>
            </a:r>
          </a:p>
          <a:p>
            <a:pPr algn="l"/>
            <a:r>
              <a:rPr lang="sv-SE" sz="1800" b="0" i="0" u="none" strike="noStrike" baseline="0" dirty="0">
                <a:latin typeface="PalatinoLTStd-Roman" panose="02040502050505030304" pitchFamily="18" charset="0"/>
              </a:rPr>
              <a:t>2. Ta ut katetern eller konan ur förpackningen. Behåll förpackningen </a:t>
            </a:r>
            <a:r>
              <a:rPr lang="en-US" sz="1800" b="0" i="0" u="none" strike="noStrike" baseline="0" dirty="0" err="1">
                <a:latin typeface="PalatinoLTStd-Roman" panose="02040502050505030304" pitchFamily="18" charset="0"/>
              </a:rPr>
              <a:t>för</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kassering</a:t>
            </a:r>
            <a:r>
              <a:rPr lang="en-US" sz="1800" b="0" i="0" u="none" strike="noStrike" baseline="0" dirty="0">
                <a:latin typeface="PalatinoLTStd-Roman" panose="02040502050505030304" pitchFamily="18" charset="0"/>
              </a:rPr>
              <a:t>.</a:t>
            </a:r>
          </a:p>
          <a:p>
            <a:pPr algn="l"/>
            <a:r>
              <a:rPr lang="sv-SE" sz="1800" b="0" i="0" u="none" strike="noStrike" baseline="0" dirty="0">
                <a:latin typeface="PalatinoLTStd-Roman" panose="02040502050505030304" pitchFamily="18" charset="0"/>
              </a:rPr>
              <a:t>3. Håll kateterns eller konans handtag enligt de anvisningar du </a:t>
            </a:r>
            <a:r>
              <a:rPr lang="en-US" sz="1800" b="0" i="0" u="none" strike="noStrike" baseline="0" dirty="0" err="1">
                <a:latin typeface="PalatinoLTStd-Roman" panose="02040502050505030304" pitchFamily="18" charset="0"/>
              </a:rPr>
              <a:t>har</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fått</a:t>
            </a:r>
            <a:r>
              <a:rPr lang="en-US" sz="1800" b="0" i="0" u="none" strike="noStrike" baseline="0" dirty="0">
                <a:latin typeface="PalatinoLTStd-Roman" panose="02040502050505030304" pitchFamily="18" charset="0"/>
              </a:rPr>
              <a:t> av </a:t>
            </a:r>
            <a:r>
              <a:rPr lang="en-US" sz="1800" b="0" i="0" u="none" strike="noStrike" baseline="0" dirty="0" err="1">
                <a:latin typeface="PalatinoLTStd-Roman" panose="02040502050505030304" pitchFamily="18" charset="0"/>
              </a:rPr>
              <a:t>sjukvårdspersonalen</a:t>
            </a:r>
            <a:r>
              <a:rPr lang="en-US" sz="1800" b="0" i="0" u="none" strike="noStrike" baseline="0" dirty="0">
                <a:latin typeface="PalatinoLTStd-Roman" panose="02040502050505030304" pitchFamily="18" charset="0"/>
              </a:rPr>
              <a:t>.</a:t>
            </a:r>
            <a:endParaRPr lang="en-US" sz="12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4. </a:t>
            </a:r>
            <a:r>
              <a:rPr lang="sv-SE" sz="1800" b="0" i="0" u="none" strike="noStrike" baseline="0" dirty="0">
                <a:latin typeface="PalatinoLTStd-Roman" panose="02040502050505030304" pitchFamily="18" charset="0"/>
              </a:rPr>
              <a:t>För försiktigt in katetern i ändtarmen, utan att ta i. För aldrig in katetern eller konan med våld och aldrig längre in än konans bredaste del eller tills handtaget på katetern når ändtarmsöppningen.</a:t>
            </a:r>
          </a:p>
          <a:p>
            <a:pPr algn="l"/>
            <a:r>
              <a:rPr lang="en-US" sz="1800" b="0" i="0" u="none" strike="noStrike" baseline="0" dirty="0">
                <a:latin typeface="PalatinoLTStd-Roman" panose="02040502050505030304" pitchFamily="18" charset="0"/>
              </a:rPr>
              <a:t>.</a:t>
            </a:r>
            <a:endParaRPr lang="en-US" sz="1200" b="0" i="1" u="none" strike="noStrike" kern="1200" baseline="0" dirty="0">
              <a:solidFill>
                <a:schemeClr val="tx1"/>
              </a:solidFill>
              <a:latin typeface="+mn-lt"/>
              <a:ea typeface="+mn-ea"/>
              <a:cs typeface="+mn-cs"/>
            </a:endParaRPr>
          </a:p>
          <a:p>
            <a:pPr algn="l"/>
            <a:r>
              <a:rPr lang="sv-SE" sz="1800" b="0" i="1" u="none" strike="noStrike" baseline="0" dirty="0">
                <a:latin typeface="PalatinoLTStd-Italic" panose="020405020505050A0304" pitchFamily="18" charset="0"/>
              </a:rPr>
              <a:t>VIKTIGT! Om du känner ett motstånd när du för in katetern ska du dra ut den igen och kontrollera att ändtarmen är tömd. Du kan eventuellt behöva tömma tarmen manuellt för att kunna föra in katetern på ett korrekt och säkert sätt. Detta är särskilt viktigt när du börjar använda systemet. När du väl har kommit igång med TAI-behandlingarna kommer ändtarmen i regel att vara tom när du utför en behandling. Om motståndet kvarstår ska du inte ta i för att föra in katetern i tarmen. Sluta använda </a:t>
            </a:r>
            <a:r>
              <a:rPr lang="sv-SE" sz="1800" b="0" i="1" u="none" strike="noStrike" baseline="0" dirty="0" err="1">
                <a:latin typeface="PalatinoLTStd-Italic" panose="020405020505050A0304" pitchFamily="18" charset="0"/>
              </a:rPr>
              <a:t>irrigeringssystemet</a:t>
            </a:r>
            <a:r>
              <a:rPr lang="sv-SE" sz="1800" b="0" i="1" u="none" strike="noStrike" baseline="0" dirty="0">
                <a:latin typeface="PalatinoLTStd-Italic" panose="020405020505050A0304" pitchFamily="18" charset="0"/>
              </a:rPr>
              <a:t>. Be sjukvårdspersonalen om hjälp.</a:t>
            </a:r>
            <a:endParaRPr lang="en-US" sz="1200" b="0" i="1"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800" b="1" i="0" u="none" strike="noStrike" baseline="0" dirty="0" err="1">
                <a:solidFill>
                  <a:srgbClr val="0071FF"/>
                </a:solidFill>
                <a:latin typeface="PalatinoLTStd-Bold" panose="02040702050505030304" pitchFamily="18" charset="0"/>
              </a:rPr>
              <a:t>Blås</a:t>
            </a:r>
            <a:r>
              <a:rPr lang="en-US" sz="1800" b="1" i="0" u="none" strike="noStrike" baseline="0" dirty="0">
                <a:solidFill>
                  <a:srgbClr val="0071FF"/>
                </a:solidFill>
                <a:latin typeface="PalatinoLTStd-Bold" panose="02040702050505030304" pitchFamily="18" charset="0"/>
              </a:rPr>
              <a:t> </a:t>
            </a:r>
            <a:r>
              <a:rPr lang="en-US" sz="1800" b="1" i="0" u="none" strike="noStrike" baseline="0" dirty="0" err="1">
                <a:solidFill>
                  <a:srgbClr val="0071FF"/>
                </a:solidFill>
                <a:latin typeface="PalatinoLTStd-Bold" panose="02040702050505030304" pitchFamily="18" charset="0"/>
              </a:rPr>
              <a:t>upp</a:t>
            </a:r>
            <a:r>
              <a:rPr lang="en-US" sz="1800" b="1" i="0" u="none" strike="noStrike" baseline="0" dirty="0">
                <a:solidFill>
                  <a:srgbClr val="0071FF"/>
                </a:solidFill>
                <a:latin typeface="PalatinoLTStd-Bold" panose="02040702050505030304" pitchFamily="18" charset="0"/>
              </a:rPr>
              <a:t> </a:t>
            </a:r>
            <a:r>
              <a:rPr lang="en-US" sz="1800" b="1" i="0" u="none" strike="noStrike" baseline="0" dirty="0" err="1">
                <a:solidFill>
                  <a:srgbClr val="0071FF"/>
                </a:solidFill>
                <a:latin typeface="PalatinoLTStd-Bold" panose="02040702050505030304" pitchFamily="18" charset="0"/>
              </a:rPr>
              <a:t>ballongen</a:t>
            </a:r>
            <a:endParaRPr lang="en-US" sz="1800" b="1" i="0" u="none" strike="noStrike" baseline="0" dirty="0">
              <a:solidFill>
                <a:srgbClr val="0071FF"/>
              </a:solidFill>
              <a:latin typeface="PalatinoLTStd-Bold" panose="02040702050505030304" pitchFamily="18" charset="0"/>
            </a:endParaRPr>
          </a:p>
          <a:p>
            <a:pPr algn="l"/>
            <a:r>
              <a:rPr lang="sv-SE" sz="1800" b="1" i="0" u="none" strike="noStrike" baseline="0" dirty="0">
                <a:latin typeface="PalatinoLTStd-Bold" panose="02040702050505030304" pitchFamily="18" charset="0"/>
              </a:rPr>
              <a:t>Barn: </a:t>
            </a:r>
            <a:r>
              <a:rPr lang="sv-SE" sz="1800" b="0" i="0" u="none" strike="noStrike" baseline="0" dirty="0">
                <a:latin typeface="PalatinoLTStd-Roman" panose="02040502050505030304" pitchFamily="18" charset="0"/>
              </a:rPr>
              <a:t>Övervaka barnets ansikte under uppblåsningen för att se om tecken på obehag uppstår. Om barnet upplever obehag ska du avbryta eller göra en paus.</a:t>
            </a:r>
          </a:p>
          <a:p>
            <a:pPr algn="l"/>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Navina Smart</a:t>
            </a:r>
          </a:p>
          <a:p>
            <a:pPr algn="l"/>
            <a:r>
              <a:rPr lang="en-US" sz="1200" b="0" i="0" u="none" strike="noStrike" kern="1200" baseline="0" dirty="0">
                <a:solidFill>
                  <a:schemeClr val="tx1"/>
                </a:solidFill>
                <a:latin typeface="+mn-lt"/>
                <a:ea typeface="+mn-ea"/>
                <a:cs typeface="+mn-cs"/>
              </a:rPr>
              <a:t>1. </a:t>
            </a:r>
            <a:r>
              <a:rPr lang="sv-SE" sz="1800" b="0" i="0" u="none" strike="noStrike" baseline="0" dirty="0">
                <a:latin typeface="PalatinoLTStd-Roman" panose="02040502050505030304" pitchFamily="18" charset="0"/>
              </a:rPr>
              <a:t>Blås upp ballongen genom att trycka på </a:t>
            </a:r>
            <a:r>
              <a:rPr lang="sv-SE" sz="1800" b="0" i="0" u="none" strike="noStrike" baseline="0" dirty="0" err="1">
                <a:latin typeface="PalatinoLTStd-Roman" panose="02040502050505030304" pitchFamily="18" charset="0"/>
              </a:rPr>
              <a:t>på</a:t>
            </a:r>
            <a:r>
              <a:rPr lang="sv-SE" sz="1800" b="0" i="0" u="none" strike="noStrike" baseline="0" dirty="0">
                <a:latin typeface="PalatinoLTStd-Roman" panose="02040502050505030304" pitchFamily="18" charset="0"/>
              </a:rPr>
              <a:t> knappen ”blås upp ballong” på Navina Smart kontrollenheten. Du kan när som helst stoppa uppblåsningen genom att släppa knappen</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2. </a:t>
            </a:r>
            <a:r>
              <a:rPr lang="sv-SE" sz="1800" b="0" i="0" u="none" strike="noStrike" baseline="0" dirty="0">
                <a:solidFill>
                  <a:srgbClr val="000000"/>
                </a:solidFill>
                <a:latin typeface="PalatinoLTStd-Italic" panose="020405020505050A0304" pitchFamily="18" charset="0"/>
              </a:rPr>
              <a:t>Blås upp ballongen till den som vårdpersonalen har ställt in i förväg.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Rekommendationen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börja</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a:t>
            </a:r>
            <a:r>
              <a:rPr lang="en-US" sz="1200" b="0" i="0" u="none" strike="noStrike" kern="1200" baseline="0" dirty="0">
                <a:solidFill>
                  <a:schemeClr val="tx1"/>
                </a:solidFill>
                <a:latin typeface="+mn-lt"/>
                <a:ea typeface="+mn-ea"/>
                <a:cs typeface="+mn-cs"/>
              </a:rPr>
              <a:t> och </a:t>
            </a:r>
            <a:r>
              <a:rPr lang="en-US" sz="1200" b="0" i="0" u="none" strike="noStrike" kern="1200" baseline="0" dirty="0" err="1">
                <a:solidFill>
                  <a:schemeClr val="tx1"/>
                </a:solidFill>
                <a:latin typeface="+mn-lt"/>
                <a:ea typeface="+mn-ea"/>
                <a:cs typeface="+mn-cs"/>
              </a:rPr>
              <a:t>öka</a:t>
            </a:r>
            <a:r>
              <a:rPr lang="en-US" sz="1200" b="0" i="0" u="none" strike="noStrike" kern="1200" baseline="0" dirty="0">
                <a:solidFill>
                  <a:schemeClr val="tx1"/>
                </a:solidFill>
                <a:latin typeface="+mn-lt"/>
                <a:ea typeface="+mn-ea"/>
                <a:cs typeface="+mn-cs"/>
              </a:rPr>
              <a:t> vid </a:t>
            </a:r>
            <a:r>
              <a:rPr lang="en-US" sz="1200" b="0" i="0" u="none" strike="noStrike" kern="1200" baseline="0" dirty="0" err="1">
                <a:solidFill>
                  <a:schemeClr val="tx1"/>
                </a:solidFill>
                <a:latin typeface="+mn-lt"/>
                <a:ea typeface="+mn-ea"/>
                <a:cs typeface="+mn-cs"/>
              </a:rPr>
              <a:t>behov</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a:t>
            </a:r>
            <a:r>
              <a:rPr lang="sv-SE" sz="1200" b="0" i="0" u="none" strike="noStrike" baseline="0" dirty="0">
                <a:latin typeface="PalatinoLTStd-Roman" panose="02040502050505030304" pitchFamily="18" charset="0"/>
              </a:rPr>
              <a:t>Dra försiktigt katetern nedåt för att försluta mot </a:t>
            </a:r>
            <a:r>
              <a:rPr lang="en-US" sz="1200" b="0" i="0" u="none" strike="noStrike" baseline="0" dirty="0" err="1">
                <a:latin typeface="PalatinoLTStd-Roman" panose="02040502050505030304" pitchFamily="18" charset="0"/>
              </a:rPr>
              <a:t>ändtarmen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Navina Classic</a:t>
            </a:r>
          </a:p>
          <a:p>
            <a:pPr algn="l"/>
            <a:r>
              <a:rPr lang="en-US" sz="1200" b="0" i="0" u="none" strike="noStrike" kern="1200" baseline="0" dirty="0">
                <a:solidFill>
                  <a:schemeClr val="tx1"/>
                </a:solidFill>
                <a:latin typeface="+mn-lt"/>
                <a:ea typeface="+mn-ea"/>
                <a:cs typeface="+mn-cs"/>
              </a:rPr>
              <a:t>1. </a:t>
            </a:r>
            <a:r>
              <a:rPr lang="sv-SE" sz="1800" b="0" i="0" u="none" strike="noStrike" baseline="0" dirty="0">
                <a:latin typeface="PalatinoLTStd-Roman" panose="02040502050505030304" pitchFamily="18" charset="0"/>
              </a:rPr>
              <a:t>Använd den ljusblå pumpen på Navina Classic kontrollenheten för att fylla ballongen. Du kan när som helst avbryta uppblåsningen genom att släppa pumpen.</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2. </a:t>
            </a:r>
            <a:r>
              <a:rPr lang="sv-SE" sz="1800" b="0" i="0" u="none" strike="noStrike" baseline="0" dirty="0">
                <a:latin typeface="PalatinoLTStd-Roman" panose="02040502050505030304" pitchFamily="18" charset="0"/>
              </a:rPr>
              <a:t>Blås upp ballongen till den storlek som vårdpersonalen </a:t>
            </a:r>
            <a:r>
              <a:rPr lang="en-US" sz="1800" b="0" i="0" u="none" strike="noStrike" baseline="0" dirty="0" err="1">
                <a:latin typeface="PalatinoLTStd-Roman" panose="02040502050505030304" pitchFamily="18" charset="0"/>
              </a:rPr>
              <a:t>har</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rekommenderat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Rekommendationen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börja</a:t>
            </a:r>
            <a:r>
              <a:rPr lang="en-US" sz="1200" b="0" i="0" u="none" strike="noStrike" kern="1200" baseline="0" dirty="0">
                <a:solidFill>
                  <a:schemeClr val="tx1"/>
                </a:solidFill>
                <a:latin typeface="+mn-lt"/>
                <a:ea typeface="+mn-ea"/>
                <a:cs typeface="+mn-cs"/>
              </a:rPr>
              <a:t> med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a:t>
            </a:r>
            <a:r>
              <a:rPr lang="en-US" sz="1200" b="0" i="0" u="none" strike="noStrike" kern="1200" baseline="0" dirty="0">
                <a:solidFill>
                  <a:schemeClr val="tx1"/>
                </a:solidFill>
                <a:latin typeface="+mn-lt"/>
                <a:ea typeface="+mn-ea"/>
                <a:cs typeface="+mn-cs"/>
              </a:rPr>
              <a:t> och </a:t>
            </a:r>
            <a:r>
              <a:rPr lang="en-US" sz="1200" b="0" i="0" u="none" strike="noStrike" kern="1200" baseline="0" dirty="0" err="1">
                <a:solidFill>
                  <a:schemeClr val="tx1"/>
                </a:solidFill>
                <a:latin typeface="+mn-lt"/>
                <a:ea typeface="+mn-ea"/>
                <a:cs typeface="+mn-cs"/>
              </a:rPr>
              <a:t>öka</a:t>
            </a:r>
            <a:r>
              <a:rPr lang="en-US" sz="1200" b="0" i="0" u="none" strike="noStrike" kern="1200" baseline="0" dirty="0">
                <a:solidFill>
                  <a:schemeClr val="tx1"/>
                </a:solidFill>
                <a:latin typeface="+mn-lt"/>
                <a:ea typeface="+mn-ea"/>
                <a:cs typeface="+mn-cs"/>
              </a:rPr>
              <a:t> vid </a:t>
            </a:r>
            <a:r>
              <a:rPr lang="en-US" sz="1200" b="0" i="0" u="none" strike="noStrike" kern="1200" baseline="0" dirty="0" err="1">
                <a:solidFill>
                  <a:schemeClr val="tx1"/>
                </a:solidFill>
                <a:latin typeface="+mn-lt"/>
                <a:ea typeface="+mn-ea"/>
                <a:cs typeface="+mn-cs"/>
              </a:rPr>
              <a:t>behov</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Pumpa</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aldrig</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mer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än</a:t>
            </a:r>
            <a:r>
              <a:rPr lang="en-US" sz="1200" b="0" i="1" u="none" strike="noStrike" kern="1200" baseline="0" dirty="0">
                <a:solidFill>
                  <a:schemeClr val="tx1"/>
                </a:solidFill>
                <a:latin typeface="+mn-lt"/>
                <a:ea typeface="+mn-ea"/>
                <a:cs typeface="+mn-cs"/>
              </a:rPr>
              <a:t> </a:t>
            </a:r>
            <a:r>
              <a:rPr lang="en-US" sz="1200" b="1" i="1" u="none" strike="noStrike" kern="1200" baseline="0" dirty="0">
                <a:solidFill>
                  <a:schemeClr val="tx1"/>
                </a:solidFill>
                <a:latin typeface="+mn-lt"/>
                <a:ea typeface="+mn-ea"/>
                <a:cs typeface="+mn-cs"/>
              </a:rPr>
              <a:t>5 </a:t>
            </a:r>
            <a:r>
              <a:rPr lang="en-US" sz="1200" b="1" i="1" u="none" strike="noStrike" kern="1200" baseline="0" dirty="0" err="1">
                <a:solidFill>
                  <a:schemeClr val="tx1"/>
                </a:solidFill>
                <a:latin typeface="+mn-lt"/>
                <a:ea typeface="+mn-ea"/>
                <a:cs typeface="+mn-cs"/>
              </a:rPr>
              <a:t>gånger</a:t>
            </a:r>
            <a:r>
              <a:rPr lang="en-US" sz="1200" b="1" i="1"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vid </a:t>
            </a:r>
            <a:r>
              <a:rPr lang="en-US" sz="1200" b="0" i="1" u="none" strike="noStrike" kern="1200" baseline="0" dirty="0" err="1">
                <a:solidFill>
                  <a:schemeClr val="tx1"/>
                </a:solidFill>
                <a:latin typeface="+mn-lt"/>
                <a:ea typeface="+mn-ea"/>
                <a:cs typeface="+mn-cs"/>
              </a:rPr>
              <a:t>användning</a:t>
            </a:r>
            <a:r>
              <a:rPr lang="en-US" sz="1200" b="0" i="1" u="none" strike="noStrike" kern="1200" baseline="0" dirty="0">
                <a:solidFill>
                  <a:schemeClr val="tx1"/>
                </a:solidFill>
                <a:latin typeface="+mn-lt"/>
                <a:ea typeface="+mn-ea"/>
                <a:cs typeface="+mn-cs"/>
              </a:rPr>
              <a:t> av regular-</a:t>
            </a:r>
            <a:r>
              <a:rPr lang="en-US" sz="1200" b="0" i="1" u="none" strike="noStrike" kern="1200" baseline="0" dirty="0" err="1">
                <a:solidFill>
                  <a:schemeClr val="tx1"/>
                </a:solidFill>
                <a:latin typeface="+mn-lt"/>
                <a:ea typeface="+mn-ea"/>
                <a:cs typeface="+mn-cs"/>
              </a:rPr>
              <a:t>kateter</a:t>
            </a:r>
            <a:r>
              <a:rPr lang="en-US" sz="1200" b="0" i="1" u="none" strike="noStrike" kern="1200" baseline="0" dirty="0">
                <a:solidFill>
                  <a:schemeClr val="tx1"/>
                </a:solidFill>
                <a:latin typeface="+mn-lt"/>
                <a:ea typeface="+mn-ea"/>
                <a:cs typeface="+mn-cs"/>
              </a:rPr>
              <a:t> och </a:t>
            </a:r>
            <a:r>
              <a:rPr lang="en-US" sz="1200" b="0" i="1" u="none" strike="noStrike" kern="1200" baseline="0" dirty="0" err="1">
                <a:solidFill>
                  <a:schemeClr val="tx1"/>
                </a:solidFill>
                <a:latin typeface="+mn-lt"/>
                <a:ea typeface="+mn-ea"/>
                <a:cs typeface="+mn-cs"/>
              </a:rPr>
              <a:t>aldrig</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mer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än</a:t>
            </a:r>
            <a:r>
              <a:rPr lang="en-US" sz="1200" b="0" i="1" u="none" strike="noStrike" kern="1200" baseline="0" dirty="0">
                <a:solidFill>
                  <a:schemeClr val="tx1"/>
                </a:solidFill>
                <a:latin typeface="+mn-lt"/>
                <a:ea typeface="+mn-ea"/>
                <a:cs typeface="+mn-cs"/>
              </a:rPr>
              <a:t> </a:t>
            </a:r>
            <a:r>
              <a:rPr lang="en-US" sz="1200" b="1" i="1" u="none" strike="noStrike" kern="1200" baseline="0" dirty="0">
                <a:solidFill>
                  <a:schemeClr val="tx1"/>
                </a:solidFill>
                <a:latin typeface="+mn-lt"/>
                <a:ea typeface="+mn-ea"/>
                <a:cs typeface="+mn-cs"/>
              </a:rPr>
              <a:t>2 </a:t>
            </a:r>
            <a:r>
              <a:rPr lang="en-US" sz="1200" b="1" i="1" u="none" strike="noStrike" kern="1200" baseline="0" dirty="0" err="1">
                <a:solidFill>
                  <a:schemeClr val="tx1"/>
                </a:solidFill>
                <a:latin typeface="+mn-lt"/>
                <a:ea typeface="+mn-ea"/>
                <a:cs typeface="+mn-cs"/>
              </a:rPr>
              <a:t>gånger</a:t>
            </a:r>
            <a:r>
              <a:rPr lang="en-US" sz="1200" b="1" i="1"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vid </a:t>
            </a:r>
            <a:r>
              <a:rPr lang="en-US" sz="1200" b="0" i="1" u="none" strike="noStrike" kern="1200" baseline="0" dirty="0" err="1">
                <a:solidFill>
                  <a:schemeClr val="tx1"/>
                </a:solidFill>
                <a:latin typeface="+mn-lt"/>
                <a:ea typeface="+mn-ea"/>
                <a:cs typeface="+mn-cs"/>
              </a:rPr>
              <a:t>användning</a:t>
            </a:r>
            <a:r>
              <a:rPr lang="en-US" sz="1200" b="0" i="1" u="none" strike="noStrike" kern="1200" baseline="0" dirty="0">
                <a:solidFill>
                  <a:schemeClr val="tx1"/>
                </a:solidFill>
                <a:latin typeface="+mn-lt"/>
                <a:ea typeface="+mn-ea"/>
                <a:cs typeface="+mn-cs"/>
              </a:rPr>
              <a:t> av small-</a:t>
            </a:r>
            <a:r>
              <a:rPr lang="en-US" sz="1200" b="0" i="1" u="none" strike="noStrike" kern="1200" baseline="0" dirty="0" err="1">
                <a:solidFill>
                  <a:schemeClr val="tx1"/>
                </a:solidFill>
                <a:latin typeface="+mn-lt"/>
                <a:ea typeface="+mn-ea"/>
                <a:cs typeface="+mn-cs"/>
              </a:rPr>
              <a:t>kateter</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t>
            </a:r>
          </a:p>
          <a:p>
            <a:pPr algn="l"/>
            <a:r>
              <a:rPr lang="en-US" sz="1200" b="0" i="0" u="none" strike="noStrike" kern="1200" baseline="0" dirty="0">
                <a:solidFill>
                  <a:schemeClr val="tx1"/>
                </a:solidFill>
                <a:latin typeface="+mn-lt"/>
                <a:ea typeface="+mn-ea"/>
                <a:cs typeface="+mn-cs"/>
              </a:rPr>
              <a:t>3. </a:t>
            </a:r>
            <a:r>
              <a:rPr lang="sv-SE" sz="1800" b="0" i="0" u="none" strike="noStrike" baseline="0" dirty="0">
                <a:latin typeface="PalatinoLTStd-Roman" panose="02040502050505030304" pitchFamily="18" charset="0"/>
              </a:rPr>
              <a:t>Dra försiktigt katetern nedåt för att försluta mot </a:t>
            </a:r>
            <a:r>
              <a:rPr lang="en-US" sz="1800" b="0" i="0" u="none" strike="noStrike" baseline="0" dirty="0" err="1">
                <a:latin typeface="PalatinoLTStd-Roman" panose="02040502050505030304" pitchFamily="18" charset="0"/>
              </a:rPr>
              <a:t>ändtarmen</a:t>
            </a:r>
            <a:r>
              <a:rPr lang="en-US" sz="1800" b="0" i="0" u="none" strike="noStrike" baseline="0" dirty="0">
                <a:latin typeface="PalatinoLTStd-Roman" panose="02040502050505030304" pitchFamily="18" charset="0"/>
              </a:rPr>
              <a:t>.</a:t>
            </a:r>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a:p>
            <a:pPr algn="l"/>
            <a:r>
              <a:rPr lang="sv-SE" sz="1800" b="0" i="1" u="none" strike="noStrike" baseline="0" dirty="0">
                <a:latin typeface="PalatinoLTStd-Italic" panose="020405020505050A0304" pitchFamily="18" charset="0"/>
              </a:rPr>
              <a:t>Obs! Blås inte upp kateterballongen för mycket eftersom </a:t>
            </a:r>
            <a:r>
              <a:rPr lang="en-US" sz="1800" b="0" i="1" u="none" strike="noStrike" baseline="0" dirty="0">
                <a:latin typeface="PalatinoLTStd-Italic" panose="020405020505050A0304" pitchFamily="18" charset="0"/>
              </a:rPr>
              <a:t>den </a:t>
            </a:r>
            <a:r>
              <a:rPr lang="en-US" sz="1800" b="0" i="1" u="none" strike="noStrike" baseline="0" dirty="0" err="1">
                <a:latin typeface="PalatinoLTStd-Italic" panose="020405020505050A0304" pitchFamily="18" charset="0"/>
              </a:rPr>
              <a:t>då</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kan</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spricka</a:t>
            </a:r>
            <a:r>
              <a:rPr lang="en-US" sz="1800" b="0" i="1" u="none" strike="noStrike" baseline="0" dirty="0">
                <a:latin typeface="PalatinoLTStd-Italic" panose="020405020505050A0304" pitchFamily="18" charset="0"/>
              </a:rPr>
              <a:t>.</a:t>
            </a:r>
          </a:p>
          <a:p>
            <a:pPr algn="l"/>
            <a:endParaRPr lang="en-US" sz="1200" b="0" i="1" u="none" strike="noStrike" kern="1200" baseline="0" dirty="0">
              <a:solidFill>
                <a:schemeClr val="tx1"/>
              </a:solidFill>
              <a:latin typeface="+mn-lt"/>
              <a:ea typeface="+mn-ea"/>
              <a:cs typeface="+mn-cs"/>
            </a:endParaRPr>
          </a:p>
          <a:p>
            <a:pPr algn="l"/>
            <a:r>
              <a:rPr lang="sv-SE" sz="1800" b="0" i="1" u="none" strike="noStrike" baseline="0" dirty="0">
                <a:latin typeface="PalatinoLTStd-Italic" panose="020405020505050A0304" pitchFamily="18" charset="0"/>
              </a:rPr>
              <a:t>Obs! Om du behöver justera kateterns position, släpp ut luften </a:t>
            </a:r>
            <a:r>
              <a:rPr lang="sv-SE" sz="1800" b="1" i="1" u="none" strike="noStrike" baseline="0" dirty="0">
                <a:latin typeface="PalatinoLTStd-Italic" panose="020405020505050A0304" pitchFamily="18" charset="0"/>
              </a:rPr>
              <a:t>helt</a:t>
            </a:r>
            <a:r>
              <a:rPr lang="sv-SE" sz="1800" b="0" i="1" u="none" strike="noStrike" baseline="0" dirty="0">
                <a:latin typeface="PalatinoLTStd-Italic" panose="020405020505050A0304" pitchFamily="18" charset="0"/>
              </a:rPr>
              <a:t> ur ballongen och därefter </a:t>
            </a:r>
            <a:r>
              <a:rPr lang="en-US" sz="1800" b="0" i="1" u="none" strike="noStrike" baseline="0" dirty="0" err="1">
                <a:latin typeface="PalatinoLTStd-Italic" panose="020405020505050A0304" pitchFamily="18" charset="0"/>
              </a:rPr>
              <a:t>flytta</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katetern</a:t>
            </a:r>
            <a:r>
              <a:rPr lang="en-US" sz="1800" b="0" i="1" u="none" strike="noStrike" baseline="0" dirty="0">
                <a:latin typeface="PalatinoLTStd-Italic" panose="020405020505050A0304" pitchFamily="18" charset="0"/>
              </a:rPr>
              <a:t>.</a:t>
            </a:r>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39</a:t>
            </a:fld>
            <a:endParaRPr lang="en-US"/>
          </a:p>
        </p:txBody>
      </p:sp>
    </p:spTree>
    <p:extLst>
      <p:ext uri="{BB962C8B-B14F-4D97-AF65-F5344CB8AC3E}">
        <p14:creationId xmlns:p14="http://schemas.microsoft.com/office/powerpoint/2010/main" val="4208596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err="1">
                <a:solidFill>
                  <a:srgbClr val="0071FF"/>
                </a:solidFill>
                <a:latin typeface="PalatinoLTStd-Bold" panose="02040702050505030304" pitchFamily="18" charset="0"/>
              </a:rPr>
              <a:t>Tillföra</a:t>
            </a:r>
            <a:r>
              <a:rPr lang="en-US" sz="1800" b="1" i="0" u="none" strike="noStrike" baseline="0" dirty="0">
                <a:solidFill>
                  <a:srgbClr val="0071FF"/>
                </a:solidFill>
                <a:latin typeface="PalatinoLTStd-Bold" panose="02040702050505030304" pitchFamily="18" charset="0"/>
              </a:rPr>
              <a:t> </a:t>
            </a:r>
            <a:r>
              <a:rPr lang="en-US" sz="1800" b="1" i="0" u="none" strike="noStrike" baseline="0" dirty="0" err="1">
                <a:solidFill>
                  <a:srgbClr val="0071FF"/>
                </a:solidFill>
                <a:latin typeface="PalatinoLTStd-Bold" panose="02040702050505030304" pitchFamily="18" charset="0"/>
              </a:rPr>
              <a:t>vatten</a:t>
            </a:r>
            <a:endParaRPr lang="en-US" sz="1800" b="1" i="0" u="none" strike="noStrike" baseline="0" dirty="0">
              <a:solidFill>
                <a:srgbClr val="0071FF"/>
              </a:solidFill>
              <a:latin typeface="PalatinoLTStd-Bold" panose="02040702050505030304" pitchFamily="18" charset="0"/>
            </a:endParaRPr>
          </a:p>
          <a:p>
            <a:pPr algn="l"/>
            <a:endParaRPr lang="en-US" sz="1800" b="1" i="0" u="none" strike="noStrike" baseline="0" dirty="0">
              <a:solidFill>
                <a:srgbClr val="0071FF"/>
              </a:solidFill>
              <a:latin typeface="PalatinoLTStd-Bold" panose="02040702050505030304" pitchFamily="18" charset="0"/>
            </a:endParaRPr>
          </a:p>
          <a:p>
            <a:pPr algn="l"/>
            <a:r>
              <a:rPr lang="sv-SE" sz="1800" b="1" i="0" u="none" strike="noStrike" baseline="0" dirty="0">
                <a:solidFill>
                  <a:srgbClr val="000000"/>
                </a:solidFill>
                <a:latin typeface="PalatinoLTStd-Bold" panose="02040702050505030304" pitchFamily="18" charset="0"/>
              </a:rPr>
              <a:t>Barn: </a:t>
            </a:r>
            <a:r>
              <a:rPr lang="sv-SE" sz="1800" b="0" i="0" u="none" strike="noStrike" baseline="0" dirty="0">
                <a:solidFill>
                  <a:srgbClr val="000000"/>
                </a:solidFill>
                <a:latin typeface="PalatinoLTStd-Roman" panose="02040502050505030304" pitchFamily="18" charset="0"/>
              </a:rPr>
              <a:t>Övervaka barnets ansikte under tillförseln för att se om tecken på obehag uppstår. Om barnet upplever obehag ska du avbryta eller göra en paus.</a:t>
            </a:r>
          </a:p>
          <a:p>
            <a:pPr algn="l"/>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Navina Smart</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Tryck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knapparna</a:t>
            </a:r>
            <a:r>
              <a:rPr lang="en-US" sz="1200" b="0" i="0" u="none" strike="noStrike" kern="1200" baseline="0" dirty="0">
                <a:solidFill>
                  <a:schemeClr val="tx1"/>
                </a:solidFill>
                <a:latin typeface="+mn-lt"/>
                <a:ea typeface="+mn-ea"/>
                <a:cs typeface="+mn-cs"/>
              </a:rPr>
              <a:t>  “instillation av </a:t>
            </a:r>
            <a:r>
              <a:rPr lang="en-US" sz="1200" b="0" i="0" u="none" strike="noStrike" kern="1200" baseline="0" dirty="0" err="1">
                <a:solidFill>
                  <a:schemeClr val="tx1"/>
                </a:solidFill>
                <a:latin typeface="+mn-lt"/>
                <a:ea typeface="+mn-ea"/>
                <a:cs typeface="+mn-cs"/>
              </a:rPr>
              <a:t>vatten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tillföra</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inställda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mängden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vatten</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2. </a:t>
            </a:r>
            <a:r>
              <a:rPr lang="sv-SE" sz="1800" b="0" i="0" u="none" strike="noStrike" baseline="0" dirty="0">
                <a:latin typeface="PalatinoLTStd-Roman" panose="02040502050505030304" pitchFamily="18" charset="0"/>
              </a:rPr>
              <a:t>Kontrollera displayen för att se mängden tillfört </a:t>
            </a:r>
            <a:r>
              <a:rPr lang="en-US" sz="1800" b="0" i="0" u="none" strike="noStrike" baseline="0" dirty="0" err="1">
                <a:latin typeface="PalatinoLTStd-Roman" panose="02040502050505030304" pitchFamily="18" charset="0"/>
              </a:rPr>
              <a:t>vatten</a:t>
            </a:r>
            <a:r>
              <a:rPr lang="en-US" sz="1800" b="0" i="0" u="none" strike="noStrike" baseline="0" dirty="0">
                <a:latin typeface="PalatinoLTStd-Roman" panose="02040502050505030304" pitchFamily="18" charset="0"/>
              </a:rPr>
              <a:t> under </a:t>
            </a:r>
            <a:r>
              <a:rPr lang="en-US" sz="1800" b="0" i="0" u="none" strike="noStrike" baseline="0" dirty="0" err="1">
                <a:latin typeface="PalatinoLTStd-Roman" panose="02040502050505030304" pitchFamily="18" charset="0"/>
              </a:rPr>
              <a:t>vattenbehållarsymbolen</a:t>
            </a:r>
            <a:r>
              <a:rPr lang="en-US" sz="1800" b="0" i="0" u="none" strike="noStrike" baseline="0" dirty="0">
                <a:latin typeface="PalatinoLTStd-Roman" panose="02040502050505030304" pitchFamily="18" charset="0"/>
              </a:rPr>
              <a:t> och </a:t>
            </a:r>
            <a:r>
              <a:rPr lang="en-US" sz="1800" b="0" i="0" u="none" strike="noStrike" baseline="0" dirty="0" err="1">
                <a:latin typeface="PalatinoLTStd-Roman" panose="02040502050505030304" pitchFamily="18" charset="0"/>
              </a:rPr>
              <a:t>flödeshastigheten</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ovanför</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katetersymbolen</a:t>
            </a:r>
            <a:r>
              <a:rPr lang="en-US" sz="1800" b="0" i="0" u="none" strike="noStrike" baseline="0" dirty="0">
                <a:latin typeface="PalatinoLTStd-Roman" panose="02040502050505030304" pitchFamily="18" charset="0"/>
              </a:rPr>
              <a:t>.</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3. </a:t>
            </a:r>
            <a:r>
              <a:rPr lang="sv-SE" sz="1800" b="0" i="0" u="none" strike="noStrike" baseline="0" dirty="0">
                <a:latin typeface="PalatinoLTStd-Roman" panose="02040502050505030304" pitchFamily="18" charset="0"/>
              </a:rPr>
              <a:t>Du kan när som helst stoppa eller pausa vattentillförseln genom att släppa knappen.</a:t>
            </a:r>
            <a:endParaRPr lang="en-US" sz="1200" b="0" i="0" u="none" strike="noStrike" kern="1200" baseline="0" dirty="0">
              <a:solidFill>
                <a:schemeClr val="tx1"/>
              </a:solidFill>
              <a:latin typeface="+mn-lt"/>
              <a:ea typeface="+mn-ea"/>
              <a:cs typeface="+mn-cs"/>
            </a:endParaRPr>
          </a:p>
          <a:p>
            <a:pPr algn="l"/>
            <a:endParaRPr lang="en-US" sz="1200" b="0" i="0" u="none" strike="noStrike" kern="1200" baseline="0" dirty="0">
              <a:solidFill>
                <a:schemeClr val="tx1"/>
              </a:solidFill>
              <a:latin typeface="+mn-lt"/>
              <a:ea typeface="+mn-ea"/>
              <a:cs typeface="+mn-cs"/>
            </a:endParaRPr>
          </a:p>
          <a:p>
            <a:pPr algn="l"/>
            <a:r>
              <a:rPr lang="sv-SE" sz="1800" b="0" i="1" u="none" strike="noStrike" baseline="0" dirty="0">
                <a:latin typeface="PalatinoLTStd-Italic" panose="020405020505050A0304" pitchFamily="18" charset="0"/>
              </a:rPr>
              <a:t>VIKTIGT! Stäng aldrig av Navina Smart kontrollenheten under </a:t>
            </a:r>
            <a:r>
              <a:rPr lang="sv-SE" sz="1800" b="0" i="1" u="none" strike="noStrike" baseline="0" dirty="0" err="1">
                <a:latin typeface="PalatinoLTStd-Italic" panose="020405020505050A0304" pitchFamily="18" charset="0"/>
              </a:rPr>
              <a:t>pågånde</a:t>
            </a:r>
            <a:r>
              <a:rPr lang="sv-SE" sz="1800" b="0" i="1" u="none" strike="noStrike" baseline="0" dirty="0">
                <a:latin typeface="PalatinoLTStd-Italic" panose="020405020505050A0304" pitchFamily="18" charset="0"/>
              </a:rPr>
              <a:t> </a:t>
            </a:r>
            <a:r>
              <a:rPr lang="sv-SE" sz="1800" b="0" i="1" u="none" strike="noStrike" baseline="0" dirty="0" err="1">
                <a:latin typeface="PalatinoLTStd-Italic" panose="020405020505050A0304" pitchFamily="18" charset="0"/>
              </a:rPr>
              <a:t>irrigering</a:t>
            </a:r>
            <a:r>
              <a:rPr lang="sv-SE" sz="1800" b="0" i="1" u="none" strike="noStrike" baseline="0" dirty="0">
                <a:latin typeface="PalatinoLTStd-Italic" panose="020405020505050A0304" pitchFamily="18" charset="0"/>
              </a:rPr>
              <a:t>. Navina Smart kontrollenheten får inte stängas av förrän alla slangar är bortkopplade.</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40</a:t>
            </a:fld>
            <a:endParaRPr lang="en-US"/>
          </a:p>
        </p:txBody>
      </p:sp>
    </p:spTree>
    <p:extLst>
      <p:ext uri="{BB962C8B-B14F-4D97-AF65-F5344CB8AC3E}">
        <p14:creationId xmlns:p14="http://schemas.microsoft.com/office/powerpoint/2010/main" val="126385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sv-SE" sz="1200" b="0" i="0" u="none" strike="noStrike" kern="1200" baseline="0" noProof="0" dirty="0">
                <a:solidFill>
                  <a:schemeClr val="tx1"/>
                </a:solidFill>
                <a:latin typeface="+mn-lt"/>
                <a:ea typeface="+mn-ea"/>
                <a:cs typeface="+mn-cs"/>
              </a:rPr>
              <a:t>Transanal </a:t>
            </a:r>
            <a:r>
              <a:rPr lang="sv-SE" sz="1200" b="0" i="0" u="none" strike="noStrike" kern="1200" baseline="0" noProof="0" dirty="0" err="1">
                <a:solidFill>
                  <a:schemeClr val="tx1"/>
                </a:solidFill>
                <a:latin typeface="+mn-lt"/>
                <a:ea typeface="+mn-ea"/>
                <a:cs typeface="+mn-cs"/>
              </a:rPr>
              <a:t>irrigering</a:t>
            </a:r>
            <a:r>
              <a:rPr lang="sv-SE" sz="1200" b="0" i="0" u="none" strike="noStrike" kern="1200" baseline="0" noProof="0" dirty="0">
                <a:solidFill>
                  <a:schemeClr val="tx1"/>
                </a:solidFill>
                <a:latin typeface="+mn-lt"/>
                <a:ea typeface="+mn-ea"/>
                <a:cs typeface="+mn-cs"/>
              </a:rPr>
              <a:t> (TAI) med medicinska hjälpmedel må vara en ny hjälp vid tarmdysfunktion, men vattenlavemang är ett gammalt koncept. En egyptisk papyrus från år 1500 f. Kr visar att man trodde att giftiga substanser orsakade av dålig matsmältning kunde passera genom tarmväggen till blodomloppet och ge upphov till sjukdomar i olika organ. Användningen av vattenlavemang bland de gamla egyptierna tros ha inspirerats av den heliga ibisen som med hjälp av sin långa näbb förde in vatten i anus för att spola ut smuts, enligt den romerske författaren Plinius den äldre (23-79 e.Kr.) Den heliga ibisen förknippades med visdomsguden, </a:t>
            </a:r>
            <a:r>
              <a:rPr lang="sv-SE" sz="1200" b="0" i="0" u="none" strike="noStrike" kern="1200" baseline="0" noProof="0" dirty="0" err="1">
                <a:solidFill>
                  <a:schemeClr val="tx1"/>
                </a:solidFill>
                <a:latin typeface="+mn-lt"/>
                <a:ea typeface="+mn-ea"/>
                <a:cs typeface="+mn-cs"/>
              </a:rPr>
              <a:t>Thoth</a:t>
            </a:r>
            <a:r>
              <a:rPr lang="sv-SE" sz="1200" b="0" i="0" u="none" strike="noStrike" kern="1200" baseline="0" noProof="0" dirty="0">
                <a:solidFill>
                  <a:schemeClr val="tx1"/>
                </a:solidFill>
                <a:latin typeface="+mn-lt"/>
                <a:ea typeface="+mn-ea"/>
                <a:cs typeface="+mn-cs"/>
              </a:rPr>
              <a:t>, som sades ha förespråkat användningen av vattenlavemang för att lindra tarmproblem.</a:t>
            </a:r>
          </a:p>
          <a:p>
            <a:endParaRPr lang="en-US" sz="1200" b="0" i="0" u="none" strike="noStrike" kern="1200" baseline="0" noProof="0" dirty="0">
              <a:solidFill>
                <a:schemeClr val="tx1"/>
              </a:solidFill>
              <a:latin typeface="+mn-lt"/>
              <a:ea typeface="+mn-ea"/>
              <a:cs typeface="+mn-cs"/>
            </a:endParaRPr>
          </a:p>
          <a:p>
            <a:r>
              <a:rPr lang="sv-SE" sz="1200" b="0" i="0" u="none" strike="noStrike" kern="1200" baseline="0" noProof="0" dirty="0">
                <a:solidFill>
                  <a:schemeClr val="tx1"/>
                </a:solidFill>
                <a:latin typeface="+mn-lt"/>
                <a:ea typeface="+mn-ea"/>
                <a:cs typeface="+mn-cs"/>
              </a:rPr>
              <a:t>Under antiken användes lavemang och </a:t>
            </a:r>
            <a:r>
              <a:rPr lang="sv-SE" sz="1200" b="0" i="0" u="none" strike="noStrike" kern="1200" baseline="0" noProof="0" dirty="0" err="1">
                <a:solidFill>
                  <a:schemeClr val="tx1"/>
                </a:solidFill>
                <a:latin typeface="+mn-lt"/>
                <a:ea typeface="+mn-ea"/>
                <a:cs typeface="+mn-cs"/>
              </a:rPr>
              <a:t>rektolys</a:t>
            </a:r>
            <a:r>
              <a:rPr lang="sv-SE" sz="1200" b="0" i="0" u="none" strike="noStrike" kern="1200" baseline="0" noProof="0" dirty="0">
                <a:solidFill>
                  <a:schemeClr val="tx1"/>
                </a:solidFill>
                <a:latin typeface="+mn-lt"/>
                <a:ea typeface="+mn-ea"/>
                <a:cs typeface="+mn-cs"/>
              </a:rPr>
              <a:t> för att "befria" kroppen från de "gifter" som troddes ha sitt ursprung i tarmen och orsaka sjukdomar i många andra organ.</a:t>
            </a:r>
            <a:r>
              <a:rPr lang="en-US" sz="1200" b="0" i="0" u="none" strike="noStrike" kern="1200" baseline="0" noProof="0" dirty="0">
                <a:solidFill>
                  <a:schemeClr val="tx1"/>
                </a:solidFill>
                <a:latin typeface="+mn-lt"/>
                <a:ea typeface="+mn-ea"/>
                <a:cs typeface="+mn-cs"/>
              </a:rPr>
              <a:t> </a:t>
            </a:r>
            <a:r>
              <a:rPr lang="sv-SE" sz="1200" b="0" i="0" u="none" strike="noStrike" kern="1200" baseline="0" noProof="0" dirty="0">
                <a:solidFill>
                  <a:schemeClr val="tx1"/>
                </a:solidFill>
                <a:latin typeface="+mn-lt"/>
                <a:ea typeface="+mn-ea"/>
                <a:cs typeface="+mn-cs"/>
              </a:rPr>
              <a:t>I början av 1900-talet hade en brittisk kirurg, Sir William </a:t>
            </a:r>
            <a:r>
              <a:rPr lang="sv-SE" sz="1200" b="0" i="0" u="none" strike="noStrike" kern="1200" baseline="0" noProof="0" dirty="0" err="1">
                <a:solidFill>
                  <a:schemeClr val="tx1"/>
                </a:solidFill>
                <a:latin typeface="+mn-lt"/>
                <a:ea typeface="+mn-ea"/>
                <a:cs typeface="+mn-cs"/>
              </a:rPr>
              <a:t>Arbuthnot</a:t>
            </a:r>
            <a:r>
              <a:rPr lang="sv-SE" sz="1200" b="0" i="0" u="none" strike="noStrike" kern="1200" baseline="0" noProof="0" dirty="0">
                <a:solidFill>
                  <a:schemeClr val="tx1"/>
                </a:solidFill>
                <a:latin typeface="+mn-lt"/>
                <a:ea typeface="+mn-ea"/>
                <a:cs typeface="+mn-cs"/>
              </a:rPr>
              <a:t> Lane, en teori om att när innehållet i tjocktarmen stagnerar, absorberades "toxiska ämnen" lättare och leder till kroniska sjukdomar. Som ett resultat utförde han omfattande </a:t>
            </a:r>
            <a:r>
              <a:rPr lang="sv-SE" sz="1200" b="0" i="0" u="none" strike="noStrike" kern="1200" baseline="0" noProof="0" dirty="0" err="1">
                <a:solidFill>
                  <a:schemeClr val="tx1"/>
                </a:solidFill>
                <a:latin typeface="+mn-lt"/>
                <a:ea typeface="+mn-ea"/>
                <a:cs typeface="+mn-cs"/>
              </a:rPr>
              <a:t>kolektomier</a:t>
            </a:r>
            <a:r>
              <a:rPr lang="sv-SE" sz="1200" b="0" i="0" u="none" strike="noStrike" kern="1200" baseline="0" noProof="0" dirty="0">
                <a:solidFill>
                  <a:schemeClr val="tx1"/>
                </a:solidFill>
                <a:latin typeface="+mn-lt"/>
                <a:ea typeface="+mn-ea"/>
                <a:cs typeface="+mn-cs"/>
              </a:rPr>
              <a:t> på patienter med ett brett spektrum av sjukdomar: från artrit till högt blodtryck och hudpatologier. Samtidigt publicerade British Medical Journal en artikel som stödde denna teori att fekal </a:t>
            </a:r>
            <a:r>
              <a:rPr lang="sv-SE" sz="1200" b="0" i="0" u="none" strike="noStrike" kern="1200" baseline="0" noProof="0" dirty="0" err="1">
                <a:solidFill>
                  <a:schemeClr val="tx1"/>
                </a:solidFill>
                <a:latin typeface="+mn-lt"/>
                <a:ea typeface="+mn-ea"/>
                <a:cs typeface="+mn-cs"/>
              </a:rPr>
              <a:t>stasis</a:t>
            </a:r>
            <a:r>
              <a:rPr lang="sv-SE" sz="1200" b="0" i="0" u="none" strike="noStrike" kern="1200" baseline="0" noProof="0" dirty="0">
                <a:solidFill>
                  <a:schemeClr val="tx1"/>
                </a:solidFill>
                <a:latin typeface="+mn-lt"/>
                <a:ea typeface="+mn-ea"/>
                <a:cs typeface="+mn-cs"/>
              </a:rPr>
              <a:t> förändrade tjocktarmens bakterieflora, vilket gynnar bakterier som kan producera toxin (antingen anaeroba eller </a:t>
            </a:r>
            <a:r>
              <a:rPr lang="sv-SE" sz="1200" b="0" i="0" u="none" strike="noStrike" kern="1200" baseline="0" noProof="0" dirty="0" err="1">
                <a:solidFill>
                  <a:schemeClr val="tx1"/>
                </a:solidFill>
                <a:latin typeface="+mn-lt"/>
                <a:ea typeface="+mn-ea"/>
                <a:cs typeface="+mn-cs"/>
              </a:rPr>
              <a:t>koliforma</a:t>
            </a:r>
            <a:r>
              <a:rPr lang="sv-SE" sz="1200" b="0" i="0" u="none" strike="noStrike" kern="1200" baseline="0" noProof="0" dirty="0">
                <a:solidFill>
                  <a:schemeClr val="tx1"/>
                </a:solidFill>
                <a:latin typeface="+mn-lt"/>
                <a:ea typeface="+mn-ea"/>
                <a:cs typeface="+mn-cs"/>
              </a:rPr>
              <a:t> bakterier) med systemiska effekter</a:t>
            </a:r>
          </a:p>
          <a:p>
            <a:endParaRPr lang="en-US" sz="1200" b="0" i="0" u="none" strike="noStrike" kern="1200" baseline="0" noProof="0" dirty="0">
              <a:solidFill>
                <a:schemeClr val="tx1"/>
              </a:solidFill>
              <a:latin typeface="+mn-lt"/>
              <a:ea typeface="+mn-ea"/>
              <a:cs typeface="+mn-cs"/>
            </a:endParaRPr>
          </a:p>
          <a:p>
            <a:r>
              <a:rPr lang="en-US" sz="1200" b="0" i="0" u="none" strike="noStrike" kern="1200" baseline="0" noProof="0" dirty="0" err="1">
                <a:solidFill>
                  <a:schemeClr val="tx1"/>
                </a:solidFill>
                <a:latin typeface="+mn-lt"/>
                <a:ea typeface="+mn-ea"/>
                <a:cs typeface="+mn-cs"/>
              </a:rPr>
              <a:t>Genom</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seklerna</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har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vattenlavemang</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använts</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för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att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behandla</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en</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lång</a:t>
            </a:r>
            <a:r>
              <a:rPr lang="en-US" sz="1200" b="0" i="0" u="none" strike="noStrike" kern="1200" baseline="0" noProof="0" dirty="0">
                <a:solidFill>
                  <a:schemeClr val="tx1"/>
                </a:solidFill>
                <a:latin typeface="+mn-lt"/>
                <a:ea typeface="+mn-ea"/>
                <a:cs typeface="+mn-cs"/>
              </a:rPr>
              <a:t> rad </a:t>
            </a:r>
            <a:r>
              <a:rPr lang="en-US" sz="1200" b="0" i="0" u="none" strike="noStrike" kern="1200" baseline="0" noProof="0" dirty="0" err="1">
                <a:solidFill>
                  <a:schemeClr val="tx1"/>
                </a:solidFill>
                <a:latin typeface="+mn-lt"/>
                <a:ea typeface="+mn-ea"/>
                <a:cs typeface="+mn-cs"/>
              </a:rPr>
              <a:t>åkommor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som</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illamående</a:t>
            </a:r>
            <a:r>
              <a:rPr lang="en-US" sz="1200" b="0" i="0" u="none" strike="noStrike" kern="1200" baseline="0" noProof="0" dirty="0">
                <a:solidFill>
                  <a:schemeClr val="tx1"/>
                </a:solidFill>
                <a:latin typeface="+mn-lt"/>
                <a:ea typeface="+mn-ea"/>
                <a:cs typeface="+mn-cs"/>
              </a:rPr>
              <a:t>, fatigue, depression, </a:t>
            </a:r>
            <a:r>
              <a:rPr lang="en-US" sz="1200" b="0" i="0" u="none" strike="noStrike" kern="1200" baseline="0" noProof="0" dirty="0" err="1">
                <a:solidFill>
                  <a:schemeClr val="tx1"/>
                </a:solidFill>
                <a:latin typeface="+mn-lt"/>
                <a:ea typeface="+mn-ea"/>
                <a:cs typeface="+mn-cs"/>
              </a:rPr>
              <a:t>huvudvärk</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ångest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reumatism</a:t>
            </a:r>
            <a:r>
              <a:rPr lang="en-US" sz="1200" b="0" i="0" u="none" strike="noStrike" kern="1200" baseline="0" noProof="0" dirty="0">
                <a:solidFill>
                  <a:schemeClr val="tx1"/>
                </a:solidFill>
                <a:latin typeface="+mn-lt"/>
                <a:ea typeface="+mn-ea"/>
                <a:cs typeface="+mn-cs"/>
              </a:rPr>
              <a:t> och </a:t>
            </a:r>
            <a:r>
              <a:rPr lang="en-US" sz="1200" b="0" i="0" u="none" strike="noStrike" kern="1200" baseline="0" noProof="0" dirty="0" err="1">
                <a:solidFill>
                  <a:schemeClr val="tx1"/>
                </a:solidFill>
                <a:latin typeface="+mn-lt"/>
                <a:ea typeface="+mn-ea"/>
                <a:cs typeface="+mn-cs"/>
              </a:rPr>
              <a:t>förstoppning</a:t>
            </a:r>
            <a:r>
              <a:rPr lang="en-US" sz="1200" b="0" i="0" u="none" strike="noStrike" kern="1200" baseline="0" noProof="0" dirty="0">
                <a:solidFill>
                  <a:schemeClr val="tx1"/>
                </a:solidFill>
                <a:latin typeface="+mn-lt"/>
                <a:ea typeface="+mn-ea"/>
                <a:cs typeface="+mn-cs"/>
              </a:rPr>
              <a:t>. Det </a:t>
            </a:r>
            <a:r>
              <a:rPr lang="en-US" sz="1200" b="0" i="0" u="none" strike="noStrike" kern="1200" baseline="0" noProof="0" dirty="0" err="1">
                <a:solidFill>
                  <a:schemeClr val="tx1"/>
                </a:solidFill>
                <a:latin typeface="+mn-lt"/>
                <a:ea typeface="+mn-ea"/>
                <a:cs typeface="+mn-cs"/>
              </a:rPr>
              <a:t>har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också</a:t>
            </a:r>
            <a:r>
              <a:rPr lang="en-US" sz="1200" b="0" i="0" u="none" strike="noStrike" kern="1200" baseline="0" noProof="0" dirty="0">
                <a:solidFill>
                  <a:schemeClr val="tx1"/>
                </a:solidFill>
                <a:latin typeface="+mn-lt"/>
                <a:ea typeface="+mn-ea"/>
                <a:cs typeface="+mn-cs"/>
              </a:rPr>
              <a:t> blivit </a:t>
            </a:r>
            <a:r>
              <a:rPr lang="en-US" sz="1200" b="0" i="0" u="none" strike="noStrike" kern="1200" baseline="0" noProof="0" dirty="0" err="1">
                <a:solidFill>
                  <a:schemeClr val="tx1"/>
                </a:solidFill>
                <a:latin typeface="+mn-lt"/>
                <a:ea typeface="+mn-ea"/>
                <a:cs typeface="+mn-cs"/>
              </a:rPr>
              <a:t>ett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modernt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socialt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fenomen</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tarmsköljning</a:t>
            </a:r>
            <a:r>
              <a:rPr lang="en-US" sz="1200" b="0" i="0" u="none" strike="noStrike" kern="1200" baseline="0" noProof="0" dirty="0">
                <a:solidFill>
                  <a:schemeClr val="tx1"/>
                </a:solidFill>
                <a:latin typeface="+mn-lt"/>
                <a:ea typeface="+mn-ea"/>
                <a:cs typeface="+mn-cs"/>
              </a:rPr>
              <a:t>.</a:t>
            </a:r>
          </a:p>
          <a:p>
            <a:endParaRPr lang="en-US" sz="1200" b="0" i="0" u="none" strike="noStrike" kern="1200" baseline="0" noProof="0" dirty="0">
              <a:solidFill>
                <a:schemeClr val="tx1"/>
              </a:solidFill>
              <a:latin typeface="+mn-lt"/>
              <a:ea typeface="+mn-ea"/>
              <a:cs typeface="+mn-cs"/>
            </a:endParaRPr>
          </a:p>
          <a:p>
            <a:endParaRPr lang="en-US" sz="1200" b="0" i="0" u="none" strike="noStrike" kern="1200" baseline="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a:solidFill>
                  <a:schemeClr val="tx1"/>
                </a:solidFill>
                <a:latin typeface="+mn-lt"/>
                <a:ea typeface="+mn-ea"/>
                <a:cs typeface="+mn-cs"/>
              </a:rPr>
              <a:t>Under 80-talet </a:t>
            </a:r>
            <a:r>
              <a:rPr lang="en-US" sz="1200" b="0" i="0" u="none" strike="noStrike" kern="1200" baseline="0" noProof="0" dirty="0" err="1">
                <a:solidFill>
                  <a:schemeClr val="tx1"/>
                </a:solidFill>
                <a:latin typeface="+mn-lt"/>
                <a:ea typeface="+mn-ea"/>
                <a:cs typeface="+mn-cs"/>
              </a:rPr>
              <a:t>användes</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en</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speciell</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kateter</a:t>
            </a:r>
            <a:r>
              <a:rPr lang="en-US" sz="1200" b="0" i="0" u="none" strike="noStrike" kern="1200" baseline="0" noProof="0" dirty="0">
                <a:solidFill>
                  <a:schemeClr val="tx1"/>
                </a:solidFill>
                <a:latin typeface="+mn-lt"/>
                <a:ea typeface="+mn-ea"/>
                <a:cs typeface="+mn-cs"/>
              </a:rPr>
              <a:t> med </a:t>
            </a:r>
            <a:r>
              <a:rPr lang="en-US" sz="1200" b="0" i="0" u="none" strike="noStrike" kern="1200" baseline="0" noProof="0" dirty="0" err="1">
                <a:solidFill>
                  <a:schemeClr val="tx1"/>
                </a:solidFill>
                <a:latin typeface="+mn-lt"/>
                <a:ea typeface="+mn-ea"/>
                <a:cs typeface="+mn-cs"/>
              </a:rPr>
              <a:t>uppblåsbar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ballong</a:t>
            </a:r>
            <a:r>
              <a:rPr lang="en-US" sz="1200" b="0" i="0" u="none" strike="noStrike" kern="1200" baseline="0" noProof="0" dirty="0">
                <a:solidFill>
                  <a:schemeClr val="tx1"/>
                </a:solidFill>
                <a:latin typeface="+mn-lt"/>
                <a:ea typeface="+mn-ea"/>
                <a:cs typeface="+mn-cs"/>
              </a:rPr>
              <a:t> vid </a:t>
            </a:r>
            <a:r>
              <a:rPr lang="en-US" sz="1200" b="0" i="0" u="none" strike="noStrike" kern="1200" baseline="0" noProof="0" dirty="0" err="1">
                <a:solidFill>
                  <a:schemeClr val="tx1"/>
                </a:solidFill>
                <a:latin typeface="+mn-lt"/>
                <a:ea typeface="+mn-ea"/>
                <a:cs typeface="+mn-cs"/>
              </a:rPr>
              <a:t>behandling</a:t>
            </a:r>
            <a:r>
              <a:rPr lang="en-US" sz="1200" b="0" i="0" u="none" strike="noStrike" kern="1200" baseline="0" noProof="0" dirty="0">
                <a:solidFill>
                  <a:schemeClr val="tx1"/>
                </a:solidFill>
                <a:latin typeface="+mn-lt"/>
                <a:ea typeface="+mn-ea"/>
                <a:cs typeface="+mn-cs"/>
              </a:rPr>
              <a:t> av barn med </a:t>
            </a:r>
            <a:r>
              <a:rPr lang="en-US" sz="1200" b="0" i="0" u="none" strike="noStrike" kern="1200" baseline="0" noProof="0" dirty="0" err="1">
                <a:solidFill>
                  <a:schemeClr val="tx1"/>
                </a:solidFill>
                <a:latin typeface="+mn-lt"/>
                <a:ea typeface="+mn-ea"/>
                <a:cs typeface="+mn-cs"/>
              </a:rPr>
              <a:t>tarmdysfunktion</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pga</a:t>
            </a:r>
            <a:r>
              <a:rPr lang="en-US" sz="1200" b="0" i="0" u="none" strike="noStrike" kern="1200" baseline="0" noProof="0" dirty="0">
                <a:solidFill>
                  <a:schemeClr val="tx1"/>
                </a:solidFill>
                <a:latin typeface="+mn-lt"/>
                <a:ea typeface="+mn-ea"/>
                <a:cs typeface="+mn-cs"/>
              </a:rPr>
              <a:t> av spina bifida </a:t>
            </a:r>
            <a:r>
              <a:rPr lang="en-US" sz="1200" b="0" i="0" u="none" strike="noStrike" kern="1200" baseline="0" noProof="0" dirty="0" err="1">
                <a:solidFill>
                  <a:schemeClr val="tx1"/>
                </a:solidFill>
                <a:latin typeface="+mn-lt"/>
                <a:ea typeface="+mn-ea"/>
                <a:cs typeface="+mn-cs"/>
              </a:rPr>
              <a:t>för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att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underlätta</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hanteringen</a:t>
            </a:r>
            <a:r>
              <a:rPr lang="en-US" sz="1200" b="0" i="0" u="none" strike="noStrike" kern="1200" baseline="0" noProof="0" dirty="0">
                <a:solidFill>
                  <a:schemeClr val="tx1"/>
                </a:solidFill>
                <a:latin typeface="+mn-lt"/>
                <a:ea typeface="+mn-ea"/>
                <a:cs typeface="+mn-cs"/>
              </a:rPr>
              <a:t> vid </a:t>
            </a:r>
            <a:r>
              <a:rPr lang="en-US" sz="1200" b="0" i="0" u="none" strike="noStrike" kern="1200" baseline="0" noProof="0" dirty="0" err="1">
                <a:solidFill>
                  <a:schemeClr val="tx1"/>
                </a:solidFill>
                <a:latin typeface="+mn-lt"/>
                <a:ea typeface="+mn-ea"/>
                <a:cs typeface="+mn-cs"/>
              </a:rPr>
              <a:t>vattenlavemang</a:t>
            </a:r>
            <a:r>
              <a:rPr lang="en-US" sz="1200" b="0" i="0" u="none" strike="noStrike" kern="1200" baseline="0" noProof="0" dirty="0">
                <a:solidFill>
                  <a:schemeClr val="tx1"/>
                </a:solidFill>
                <a:latin typeface="+mn-lt"/>
                <a:ea typeface="+mn-ea"/>
                <a:cs typeface="+mn-cs"/>
              </a:rPr>
              <a:t>. Sedan </a:t>
            </a:r>
            <a:r>
              <a:rPr lang="en-US" sz="1200" b="0" i="0" u="none" strike="noStrike" kern="1200" baseline="0" noProof="0" dirty="0" err="1">
                <a:solidFill>
                  <a:schemeClr val="tx1"/>
                </a:solidFill>
                <a:latin typeface="+mn-lt"/>
                <a:ea typeface="+mn-ea"/>
                <a:cs typeface="+mn-cs"/>
              </a:rPr>
              <a:t>dess</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har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flera</a:t>
            </a:r>
            <a:r>
              <a:rPr lang="en-US" sz="1200" b="0" i="0" u="none" strike="noStrike" kern="1200" baseline="0" noProof="0" dirty="0">
                <a:solidFill>
                  <a:schemeClr val="tx1"/>
                </a:solidFill>
                <a:latin typeface="+mn-lt"/>
                <a:ea typeface="+mn-ea"/>
                <a:cs typeface="+mn-cs"/>
              </a:rPr>
              <a:t> studier </a:t>
            </a:r>
            <a:r>
              <a:rPr lang="en-US" sz="1200" b="0" i="0" u="none" strike="noStrike" kern="1200" baseline="0" noProof="0" dirty="0" err="1">
                <a:solidFill>
                  <a:schemeClr val="tx1"/>
                </a:solidFill>
                <a:latin typeface="+mn-lt"/>
                <a:ea typeface="+mn-ea"/>
                <a:cs typeface="+mn-cs"/>
              </a:rPr>
              <a:t>dokumenterat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att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behandlingen</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är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effektiv</a:t>
            </a:r>
            <a:r>
              <a:rPr lang="en-US" sz="1200" b="0" i="0" u="none" strike="noStrike" kern="1200" baseline="0" noProof="0" dirty="0">
                <a:solidFill>
                  <a:schemeClr val="tx1"/>
                </a:solidFill>
                <a:latin typeface="+mn-lt"/>
                <a:ea typeface="+mn-ea"/>
                <a:cs typeface="+mn-cs"/>
              </a:rPr>
              <a:t> och </a:t>
            </a:r>
            <a:r>
              <a:rPr lang="en-US" sz="1200" b="0" i="0" u="none" strike="noStrike" kern="1200" baseline="0" noProof="0" dirty="0" err="1">
                <a:solidFill>
                  <a:schemeClr val="tx1"/>
                </a:solidFill>
                <a:latin typeface="+mn-lt"/>
                <a:ea typeface="+mn-ea"/>
                <a:cs typeface="+mn-cs"/>
              </a:rPr>
              <a:t>säker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för</a:t>
            </a:r>
            <a:r>
              <a:rPr lang="en-US" sz="1200" b="0" i="0" u="none" strike="noStrike" kern="1200" baseline="0" noProof="0" dirty="0">
                <a:solidFill>
                  <a:schemeClr val="tx1"/>
                </a:solidFill>
                <a:latin typeface="+mn-lt"/>
                <a:ea typeface="+mn-ea"/>
                <a:cs typeface="+mn-cs"/>
              </a:rPr>
              <a:t> barn. TAI </a:t>
            </a:r>
            <a:r>
              <a:rPr lang="en-US" sz="1200" b="0" i="0" u="none" strike="noStrike" kern="1200" baseline="0" noProof="0" dirty="0" err="1">
                <a:solidFill>
                  <a:schemeClr val="tx1"/>
                </a:solidFill>
                <a:latin typeface="+mn-lt"/>
                <a:ea typeface="+mn-ea"/>
                <a:cs typeface="+mn-cs"/>
              </a:rPr>
              <a:t>användes</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också</a:t>
            </a:r>
            <a:r>
              <a:rPr lang="en-US" sz="1200" b="0" i="0" u="none" strike="noStrike" kern="1200" baseline="0" noProof="0" dirty="0">
                <a:solidFill>
                  <a:schemeClr val="tx1"/>
                </a:solidFill>
                <a:latin typeface="+mn-lt"/>
                <a:ea typeface="+mn-ea"/>
                <a:cs typeface="+mn-cs"/>
              </a:rPr>
              <a:t> bland </a:t>
            </a:r>
            <a:r>
              <a:rPr lang="en-US" sz="1200" b="0" i="0" u="none" strike="noStrike" kern="1200" baseline="0" noProof="0" dirty="0" err="1">
                <a:solidFill>
                  <a:schemeClr val="tx1"/>
                </a:solidFill>
                <a:latin typeface="+mn-lt"/>
                <a:ea typeface="+mn-ea"/>
                <a:cs typeface="+mn-cs"/>
              </a:rPr>
              <a:t>en</a:t>
            </a:r>
            <a:r>
              <a:rPr lang="en-US" sz="1200" b="0" i="0" u="none" strike="noStrike" kern="1200" baseline="0" noProof="0" dirty="0">
                <a:solidFill>
                  <a:schemeClr val="tx1"/>
                </a:solidFill>
                <a:latin typeface="+mn-lt"/>
                <a:ea typeface="+mn-ea"/>
                <a:cs typeface="+mn-cs"/>
              </a:rPr>
              <a:t> del </a:t>
            </a:r>
            <a:r>
              <a:rPr lang="en-US" sz="1200" b="0" i="0" u="none" strike="noStrike" kern="1200" baseline="0" noProof="0" dirty="0" err="1">
                <a:solidFill>
                  <a:schemeClr val="tx1"/>
                </a:solidFill>
                <a:latin typeface="+mn-lt"/>
                <a:ea typeface="+mn-ea"/>
                <a:cs typeface="+mn-cs"/>
              </a:rPr>
              <a:t>vuxna</a:t>
            </a:r>
            <a:r>
              <a:rPr lang="en-US" sz="1200" b="0" i="0" u="none" strike="noStrike" kern="1200" baseline="0" noProof="0" dirty="0">
                <a:solidFill>
                  <a:schemeClr val="tx1"/>
                </a:solidFill>
                <a:latin typeface="+mn-lt"/>
                <a:ea typeface="+mn-ea"/>
                <a:cs typeface="+mn-cs"/>
              </a:rPr>
              <a:t> med </a:t>
            </a:r>
            <a:r>
              <a:rPr lang="en-US" sz="1200" b="0" i="0" u="none" strike="noStrike" kern="1200" baseline="0" noProof="0" dirty="0" err="1">
                <a:solidFill>
                  <a:schemeClr val="tx1"/>
                </a:solidFill>
                <a:latin typeface="+mn-lt"/>
                <a:ea typeface="+mn-ea"/>
                <a:cs typeface="+mn-cs"/>
              </a:rPr>
              <a:t>förstoppning</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eller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avföringsinkontinens</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Patienter</a:t>
            </a:r>
            <a:r>
              <a:rPr lang="en-US" sz="1200" b="0" i="0" u="none" strike="noStrike" kern="1200" baseline="0" noProof="0" dirty="0">
                <a:solidFill>
                  <a:schemeClr val="tx1"/>
                </a:solidFill>
                <a:latin typeface="+mn-lt"/>
                <a:ea typeface="+mn-ea"/>
                <a:cs typeface="+mn-cs"/>
              </a:rPr>
              <a:t> med </a:t>
            </a:r>
            <a:r>
              <a:rPr lang="en-US" sz="1200" b="0" i="0" u="none" strike="noStrike" kern="1200" baseline="0" noProof="0" dirty="0" err="1">
                <a:solidFill>
                  <a:schemeClr val="tx1"/>
                </a:solidFill>
                <a:latin typeface="+mn-lt"/>
                <a:ea typeface="+mn-ea"/>
                <a:cs typeface="+mn-cs"/>
              </a:rPr>
              <a:t>ryggmärgsskada</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kan</a:t>
            </a:r>
            <a:r>
              <a:rPr lang="en-US" sz="1200" b="0" i="0" u="none" strike="noStrike" kern="1200" baseline="0" noProof="0" dirty="0">
                <a:solidFill>
                  <a:schemeClr val="tx1"/>
                </a:solidFill>
                <a:latin typeface="+mn-lt"/>
                <a:ea typeface="+mn-ea"/>
                <a:cs typeface="+mn-cs"/>
              </a:rPr>
              <a:t> ha </a:t>
            </a:r>
            <a:r>
              <a:rPr lang="en-US" sz="1200" b="0" i="0" u="none" strike="noStrike" kern="1200" baseline="0" noProof="0" dirty="0" err="1">
                <a:solidFill>
                  <a:schemeClr val="tx1"/>
                </a:solidFill>
                <a:latin typeface="+mn-lt"/>
                <a:ea typeface="+mn-ea"/>
                <a:cs typeface="+mn-cs"/>
              </a:rPr>
              <a:t>nytta</a:t>
            </a:r>
            <a:r>
              <a:rPr lang="en-US" sz="1200" b="0" i="0" u="none" strike="noStrike" kern="1200" baseline="0" noProof="0" dirty="0">
                <a:solidFill>
                  <a:schemeClr val="tx1"/>
                </a:solidFill>
                <a:latin typeface="+mn-lt"/>
                <a:ea typeface="+mn-ea"/>
                <a:cs typeface="+mn-cs"/>
              </a:rPr>
              <a:t> av </a:t>
            </a:r>
            <a:r>
              <a:rPr lang="en-US" sz="1200" b="0" i="0" u="none" strike="noStrike" kern="1200" baseline="0" noProof="0" dirty="0" err="1">
                <a:solidFill>
                  <a:schemeClr val="tx1"/>
                </a:solidFill>
                <a:latin typeface="+mn-lt"/>
                <a:ea typeface="+mn-ea"/>
                <a:cs typeface="+mn-cs"/>
              </a:rPr>
              <a:t>behandlingen</a:t>
            </a:r>
            <a:r>
              <a:rPr lang="en-US" sz="1200" b="0" i="0" u="none" strike="noStrike" kern="1200" baseline="0" noProof="0" dirty="0">
                <a:solidFill>
                  <a:schemeClr val="tx1"/>
                </a:solidFill>
                <a:latin typeface="+mn-lt"/>
                <a:ea typeface="+mn-ea"/>
                <a:cs typeface="+mn-cs"/>
              </a:rPr>
              <a:t> men TAI </a:t>
            </a:r>
            <a:r>
              <a:rPr lang="en-US" sz="1200" b="0" i="0" u="none" strike="noStrike" kern="1200" baseline="0" noProof="0" dirty="0" err="1">
                <a:solidFill>
                  <a:schemeClr val="tx1"/>
                </a:solidFill>
                <a:latin typeface="+mn-lt"/>
                <a:ea typeface="+mn-ea"/>
                <a:cs typeface="+mn-cs"/>
              </a:rPr>
              <a:t>kunde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vara</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svårt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att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hantera</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för</a:t>
            </a:r>
            <a:r>
              <a:rPr lang="en-US" sz="1200" b="0" i="0" u="none" strike="noStrike" kern="1200" baseline="0" noProof="0" dirty="0">
                <a:solidFill>
                  <a:schemeClr val="tx1"/>
                </a:solidFill>
                <a:latin typeface="+mn-lt"/>
                <a:ea typeface="+mn-ea"/>
                <a:cs typeface="+mn-cs"/>
              </a:rPr>
              <a:t> visa </a:t>
            </a:r>
            <a:r>
              <a:rPr lang="en-US" sz="1200" b="0" i="0" u="none" strike="noStrike" kern="1200" baseline="0" noProof="0" dirty="0" err="1">
                <a:solidFill>
                  <a:schemeClr val="tx1"/>
                </a:solidFill>
                <a:latin typeface="+mn-lt"/>
                <a:ea typeface="+mn-ea"/>
                <a:cs typeface="+mn-cs"/>
              </a:rPr>
              <a:t>pga</a:t>
            </a:r>
            <a:r>
              <a:rPr lang="en-US" sz="1200" b="0" i="0" u="none" strike="noStrike" kern="1200" baseline="0" noProof="0" dirty="0">
                <a:solidFill>
                  <a:schemeClr val="tx1"/>
                </a:solidFill>
                <a:latin typeface="+mn-lt"/>
                <a:ea typeface="+mn-ea"/>
                <a:cs typeface="+mn-cs"/>
              </a:rPr>
              <a:t> av </a:t>
            </a:r>
            <a:r>
              <a:rPr lang="en-US" sz="1200" b="0" i="0" u="none" strike="noStrike" kern="1200" baseline="0" noProof="0" dirty="0" err="1">
                <a:solidFill>
                  <a:schemeClr val="tx1"/>
                </a:solidFill>
                <a:latin typeface="+mn-lt"/>
                <a:ea typeface="+mn-ea"/>
                <a:cs typeface="+mn-cs"/>
              </a:rPr>
              <a:t>nedsatt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handfunktion</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eller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svårigheter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att</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röra</a:t>
            </a:r>
            <a:r>
              <a:rPr lang="en-US" sz="1200" b="0" i="0" u="none" strike="noStrike" kern="1200" baseline="0" noProof="0" dirty="0">
                <a:solidFill>
                  <a:schemeClr val="tx1"/>
                </a:solidFill>
                <a:latin typeface="+mn-lt"/>
                <a:ea typeface="+mn-ea"/>
                <a:cs typeface="+mn-cs"/>
              </a:rPr>
              <a:t> sig. (Christensen et al 2006). </a:t>
            </a:r>
          </a:p>
          <a:p>
            <a:endParaRPr lang="en-US" sz="1200" b="0" i="0" u="none" strike="noStrike" kern="1200" baseline="0" noProof="0" dirty="0">
              <a:solidFill>
                <a:schemeClr val="tx1"/>
              </a:solidFill>
              <a:latin typeface="+mn-lt"/>
              <a:ea typeface="+mn-ea"/>
              <a:cs typeface="+mn-cs"/>
            </a:endParaRPr>
          </a:p>
          <a:p>
            <a:endParaRPr lang="en-US" sz="1200" b="0" i="0" u="none" strike="noStrike" kern="1200" baseline="0" noProof="0" dirty="0">
              <a:solidFill>
                <a:schemeClr val="tx1"/>
              </a:solidFill>
              <a:latin typeface="+mn-lt"/>
              <a:ea typeface="+mn-ea"/>
              <a:cs typeface="+mn-cs"/>
            </a:endParaRPr>
          </a:p>
          <a:p>
            <a:r>
              <a:rPr lang="sv-SE" sz="1200" b="0" i="0" u="none" strike="noStrike" kern="1200" baseline="0" noProof="0" dirty="0">
                <a:solidFill>
                  <a:schemeClr val="tx1"/>
                </a:solidFill>
                <a:latin typeface="+mn-lt"/>
                <a:ea typeface="+mn-ea"/>
                <a:cs typeface="+mn-cs"/>
              </a:rPr>
              <a:t>2016 lanserades det första elektroniska systemet för TAI, Navina Smart, på marknaden. Med Navina Smart utförs TAI genom att trycka på en knapp istället för att pumpa manuellt.</a:t>
            </a:r>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228157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err="1">
                <a:solidFill>
                  <a:srgbClr val="0071FF"/>
                </a:solidFill>
                <a:latin typeface="PalatinoLTStd-Bold" panose="02040702050505030304" pitchFamily="18" charset="0"/>
              </a:rPr>
              <a:t>Tillföra</a:t>
            </a:r>
            <a:r>
              <a:rPr lang="en-US" sz="1800" b="1" i="0" u="none" strike="noStrike" baseline="0" dirty="0">
                <a:solidFill>
                  <a:srgbClr val="0071FF"/>
                </a:solidFill>
                <a:latin typeface="PalatinoLTStd-Bold" panose="02040702050505030304" pitchFamily="18" charset="0"/>
              </a:rPr>
              <a:t> </a:t>
            </a:r>
            <a:r>
              <a:rPr lang="en-US" sz="1800" b="1" i="0" u="none" strike="noStrike" baseline="0" dirty="0" err="1">
                <a:solidFill>
                  <a:srgbClr val="0071FF"/>
                </a:solidFill>
                <a:latin typeface="PalatinoLTStd-Bold" panose="02040702050505030304" pitchFamily="18" charset="0"/>
              </a:rPr>
              <a:t>vatten</a:t>
            </a:r>
            <a:endParaRPr lang="en-US" sz="1800" b="1" i="0" u="none" strike="noStrike" baseline="0" dirty="0">
              <a:solidFill>
                <a:srgbClr val="0071FF"/>
              </a:solidFill>
              <a:latin typeface="PalatinoLTStd-Bold" panose="02040702050505030304" pitchFamily="18" charset="0"/>
            </a:endParaRPr>
          </a:p>
          <a:p>
            <a:pPr algn="l"/>
            <a:r>
              <a:rPr lang="sv-SE" sz="1800" b="1" i="0" u="none" strike="noStrike" baseline="0" dirty="0">
                <a:solidFill>
                  <a:srgbClr val="000000"/>
                </a:solidFill>
                <a:latin typeface="PalatinoLTStd-Bold" panose="02040702050505030304" pitchFamily="18" charset="0"/>
              </a:rPr>
              <a:t>Barn: </a:t>
            </a:r>
            <a:r>
              <a:rPr lang="sv-SE" sz="1800" b="0" i="0" u="none" strike="noStrike" baseline="0" dirty="0">
                <a:solidFill>
                  <a:srgbClr val="000000"/>
                </a:solidFill>
                <a:latin typeface="PalatinoLTStd-Roman" panose="02040502050505030304" pitchFamily="18" charset="0"/>
              </a:rPr>
              <a:t>Övervaka barnets ansikte under uppblåsningen för att se om tecken på obehag uppstår. Om barnet upplever obehag ska du avbryta eller göra en paus.</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Navina Classic</a:t>
            </a:r>
          </a:p>
          <a:p>
            <a:pPr algn="l"/>
            <a:r>
              <a:rPr lang="en-US" sz="1200" b="0" i="0" u="none" strike="noStrike" kern="1200" baseline="0" dirty="0">
                <a:solidFill>
                  <a:schemeClr val="tx1"/>
                </a:solidFill>
                <a:latin typeface="+mn-lt"/>
                <a:ea typeface="+mn-ea"/>
                <a:cs typeface="+mn-cs"/>
              </a:rPr>
              <a:t>1. </a:t>
            </a:r>
            <a:r>
              <a:rPr lang="sv-SE" sz="1800" b="0" i="0" u="none" strike="noStrike" baseline="0" dirty="0">
                <a:latin typeface="PalatinoLTStd-Roman" panose="02040502050505030304" pitchFamily="18" charset="0"/>
              </a:rPr>
              <a:t>Öppna vattenflödet. Vattenflödet är öppet när du ser vattensymbolen ovanför det blå reglaget.</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2. </a:t>
            </a:r>
            <a:r>
              <a:rPr lang="sv-SE" sz="1800" b="0" i="0" u="none" strike="noStrike" baseline="0" dirty="0">
                <a:latin typeface="PalatinoLTStd-Roman" panose="02040502050505030304" pitchFamily="18" charset="0"/>
              </a:rPr>
              <a:t>Pumpa in den mängd vatten som sjukvårdspersonalen har angivit med hjälp av den mörkblå pumpen.</a:t>
            </a:r>
          </a:p>
          <a:p>
            <a:pPr algn="l"/>
            <a:r>
              <a:rPr lang="en-US" sz="1200" b="0" i="0" u="none" strike="noStrike" kern="1200" baseline="0" dirty="0">
                <a:solidFill>
                  <a:schemeClr val="tx1"/>
                </a:solidFill>
                <a:latin typeface="+mn-lt"/>
                <a:ea typeface="+mn-ea"/>
                <a:cs typeface="+mn-cs"/>
              </a:rPr>
              <a:t>3. </a:t>
            </a:r>
            <a:r>
              <a:rPr lang="sv-SE" sz="1800" b="0" i="0" u="none" strike="noStrike" baseline="0" dirty="0">
                <a:latin typeface="PalatinoLTStd-Roman" panose="02040502050505030304" pitchFamily="18" charset="0"/>
              </a:rPr>
              <a:t>Du kan när som helst avbryta eller pausa vattentillförseln genom att släppa pumpen.</a:t>
            </a:r>
          </a:p>
          <a:p>
            <a:pPr algn="l"/>
            <a:endParaRPr lang="sv-SE" sz="1800" b="0" i="0" u="none" strike="noStrike" kern="1200" baseline="0" dirty="0">
              <a:solidFill>
                <a:schemeClr val="tx1"/>
              </a:solidFill>
              <a:latin typeface="PalatinoLTStd-Roman" panose="02040502050505030304" pitchFamily="18" charset="0"/>
              <a:ea typeface="+mn-ea"/>
              <a:cs typeface="+mn-cs"/>
            </a:endParaRPr>
          </a:p>
          <a:p>
            <a:pPr algn="l"/>
            <a:r>
              <a:rPr lang="sv-SE" sz="1800" b="0" i="1" u="none" strike="noStrike" baseline="0" dirty="0">
                <a:latin typeface="PalatinoLTStd-Italic" panose="020405020505050A0304" pitchFamily="18" charset="0"/>
              </a:rPr>
              <a:t>Obs! Hastigheten på vattentillförseln beror på hur snabbt  du pumpar. Om du pumpar med full pumpkapacitet med 5 till 10 sekunders mellanrum får du en flödeshastighet på cirka 300– </a:t>
            </a:r>
            <a:r>
              <a:rPr lang="en-US" sz="1800" b="0" i="1" u="none" strike="noStrike" baseline="0" dirty="0">
                <a:latin typeface="PalatinoLTStd-Italic" panose="020405020505050A0304" pitchFamily="18" charset="0"/>
              </a:rPr>
              <a:t>500 ml/min.</a:t>
            </a:r>
            <a:r>
              <a:rPr lang="en-US" sz="1200" b="0" i="1" u="none" strike="noStrike" kern="1200" baseline="0" dirty="0">
                <a:solidFill>
                  <a:schemeClr val="tx1"/>
                </a:solidFill>
                <a:latin typeface="+mn-lt"/>
                <a:ea typeface="+mn-ea"/>
                <a:cs typeface="+mn-cs"/>
              </a:rPr>
              <a:t>. </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41</a:t>
            </a:fld>
            <a:endParaRPr lang="en-US"/>
          </a:p>
        </p:txBody>
      </p:sp>
    </p:spTree>
    <p:extLst>
      <p:ext uri="{BB962C8B-B14F-4D97-AF65-F5344CB8AC3E}">
        <p14:creationId xmlns:p14="http://schemas.microsoft.com/office/powerpoint/2010/main" val="1199459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När</a:t>
            </a:r>
            <a:r>
              <a:rPr lang="en-US" sz="1200" b="0" i="0" u="none" strike="noStrike" kern="1200" baseline="0" dirty="0">
                <a:solidFill>
                  <a:schemeClr val="tx1"/>
                </a:solidFill>
                <a:latin typeface="+mn-lt"/>
                <a:ea typeface="+mn-ea"/>
                <a:cs typeface="+mn-cs"/>
              </a:rPr>
              <a:t> du sitter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toaletten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töm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helt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innan</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försiktigt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för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starta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tömningen</a:t>
            </a:r>
            <a:r>
              <a:rPr lang="en-US" sz="1200" b="0" i="0" u="none" strike="noStrike" kern="1200" baseline="0" dirty="0">
                <a:solidFill>
                  <a:schemeClr val="tx1"/>
                </a:solidFill>
                <a:latin typeface="+mn-lt"/>
                <a:ea typeface="+mn-ea"/>
                <a:cs typeface="+mn-cs"/>
              </a:rPr>
              <a:t>. </a:t>
            </a:r>
          </a:p>
          <a:p>
            <a:pPr algn="l"/>
            <a:r>
              <a:rPr lang="sv-SE" sz="1800" b="0" i="0" u="none" strike="noStrike" baseline="0" dirty="0">
                <a:latin typeface="PalatinoLTStd-Roman" panose="02040502050505030304" pitchFamily="18" charset="0"/>
              </a:rPr>
              <a:t>Om tarmen inte börjar tömmas automatiskt kan du pröva att slappna av i 10–15 minuter och därefter luta dig framåt, hosta, massera magen eller röra på överkroppen för att få igång tömningen. Hur lång tid det tar att tömma tarmen är individuellt och kan variera från dag till dag. Se till att du sitter i en bekväm ställning på toaletten (med en fotpall om fötterna inte når ner till golvet) så att bäckenbotten kan slappna av.</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Ta bort </a:t>
            </a:r>
            <a:r>
              <a:rPr lang="en-US" sz="1200" b="1" i="0" u="none" strike="noStrike" kern="1200" baseline="0" dirty="0" err="1">
                <a:solidFill>
                  <a:schemeClr val="tx1"/>
                </a:solidFill>
                <a:latin typeface="+mn-lt"/>
                <a:ea typeface="+mn-ea"/>
                <a:cs typeface="+mn-cs"/>
              </a:rPr>
              <a:t>kateter</a:t>
            </a:r>
            <a:r>
              <a:rPr lang="en-US" sz="1200" b="1" i="0" u="none" strike="noStrike" kern="1200" baseline="0" dirty="0">
                <a:solidFill>
                  <a:schemeClr val="tx1"/>
                </a:solidFill>
                <a:latin typeface="+mn-lt"/>
                <a:ea typeface="+mn-ea"/>
                <a:cs typeface="+mn-cs"/>
              </a:rPr>
              <a:t> Navina Smart</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Tryck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töm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tills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helt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tömd</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Dra </a:t>
            </a:r>
            <a:r>
              <a:rPr lang="en-US" sz="1200" b="0" i="0" u="none" strike="noStrike" kern="1200" baseline="0" dirty="0" err="1">
                <a:solidFill>
                  <a:schemeClr val="tx1"/>
                </a:solidFill>
                <a:latin typeface="+mn-lt"/>
                <a:ea typeface="+mn-ea"/>
                <a:cs typeface="+mn-cs"/>
              </a:rPr>
              <a:t>försiktigt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katetern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Låt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katetern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vila</a:t>
            </a:r>
            <a:r>
              <a:rPr lang="en-US" sz="1200" b="0" i="0" u="none" strike="noStrike" kern="1200" baseline="0" dirty="0">
                <a:solidFill>
                  <a:schemeClr val="tx1"/>
                </a:solidFill>
                <a:latin typeface="+mn-lt"/>
                <a:ea typeface="+mn-ea"/>
                <a:cs typeface="+mn-cs"/>
              </a:rPr>
              <a:t> mot </a:t>
            </a:r>
            <a:r>
              <a:rPr lang="en-US" sz="1200" b="0" i="0" u="none" strike="noStrike" kern="1200" baseline="0" dirty="0" err="1">
                <a:solidFill>
                  <a:schemeClr val="tx1"/>
                </a:solidFill>
                <a:latin typeface="+mn-lt"/>
                <a:ea typeface="+mn-ea"/>
                <a:cs typeface="+mn-cs"/>
              </a:rPr>
              <a:t>insidan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toaletten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lägg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tillbaka</a:t>
            </a:r>
            <a:r>
              <a:rPr lang="en-US" sz="1200" b="0" i="0" u="none" strike="noStrike" kern="1200" baseline="0" dirty="0">
                <a:solidFill>
                  <a:schemeClr val="tx1"/>
                </a:solidFill>
                <a:latin typeface="+mn-lt"/>
                <a:ea typeface="+mn-ea"/>
                <a:cs typeface="+mn-cs"/>
              </a:rPr>
              <a:t> den I </a:t>
            </a:r>
            <a:r>
              <a:rPr lang="en-US" sz="1200" b="0" i="0" u="none" strike="noStrike" kern="1200" baseline="0" dirty="0" err="1">
                <a:solidFill>
                  <a:schemeClr val="tx1"/>
                </a:solidFill>
                <a:latin typeface="+mn-lt"/>
                <a:ea typeface="+mn-ea"/>
                <a:cs typeface="+mn-cs"/>
              </a:rPr>
              <a:t>förpackningen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OBS! Om </a:t>
            </a:r>
            <a:r>
              <a:rPr lang="en-US" sz="1200" b="0" i="1" u="none" strike="noStrike" kern="1200" baseline="0" dirty="0" err="1">
                <a:solidFill>
                  <a:schemeClr val="tx1"/>
                </a:solidFill>
                <a:latin typeface="+mn-lt"/>
                <a:ea typeface="+mn-ea"/>
                <a:cs typeface="+mn-cs"/>
              </a:rPr>
              <a:t>ballongen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inte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kan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tömmas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koppla</a:t>
            </a:r>
            <a:r>
              <a:rPr lang="en-US" sz="1200" b="0" i="1" u="none" strike="noStrike" kern="1200" baseline="0" dirty="0">
                <a:solidFill>
                  <a:schemeClr val="tx1"/>
                </a:solidFill>
                <a:latin typeface="+mn-lt"/>
                <a:ea typeface="+mn-ea"/>
                <a:cs typeface="+mn-cs"/>
              </a:rPr>
              <a:t> loss </a:t>
            </a:r>
            <a:r>
              <a:rPr lang="en-US" sz="1200" b="0" i="1" u="none" strike="noStrike" kern="1200" baseline="0" dirty="0" err="1">
                <a:solidFill>
                  <a:schemeClr val="tx1"/>
                </a:solidFill>
                <a:latin typeface="+mn-lt"/>
                <a:ea typeface="+mn-ea"/>
                <a:cs typeface="+mn-cs"/>
              </a:rPr>
              <a:t>slangen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antingen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från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katetern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eller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kontrollenheten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Då</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töms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ballongen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omedelbart</a:t>
            </a:r>
            <a:r>
              <a:rPr lang="en-US" sz="1200" b="0" i="1" u="none" strike="noStrike" kern="1200" baseline="0" dirty="0">
                <a:solidFill>
                  <a:schemeClr val="tx1"/>
                </a:solidFill>
                <a:latin typeface="+mn-lt"/>
                <a:ea typeface="+mn-ea"/>
                <a:cs typeface="+mn-cs"/>
              </a:rPr>
              <a:t>.</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Ta bort </a:t>
            </a:r>
            <a:r>
              <a:rPr lang="en-US" sz="1200" b="1" i="0" u="none" strike="noStrike" kern="1200" baseline="0" dirty="0" err="1">
                <a:solidFill>
                  <a:schemeClr val="tx1"/>
                </a:solidFill>
                <a:latin typeface="+mn-lt"/>
                <a:ea typeface="+mn-ea"/>
                <a:cs typeface="+mn-cs"/>
              </a:rPr>
              <a:t>kona</a:t>
            </a:r>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Dra </a:t>
            </a:r>
            <a:r>
              <a:rPr lang="en-US" sz="1200" b="0" i="0" u="none" strike="noStrike" kern="1200" baseline="0" dirty="0" err="1">
                <a:solidFill>
                  <a:schemeClr val="tx1"/>
                </a:solidFill>
                <a:latin typeface="+mn-lt"/>
                <a:ea typeface="+mn-ea"/>
                <a:cs typeface="+mn-cs"/>
              </a:rPr>
              <a:t>försiktigt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konan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Låt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vila</a:t>
            </a:r>
            <a:r>
              <a:rPr lang="en-US" sz="1200" b="0" i="0" u="none" strike="noStrike" kern="1200" baseline="0" dirty="0">
                <a:solidFill>
                  <a:schemeClr val="tx1"/>
                </a:solidFill>
                <a:latin typeface="+mn-lt"/>
                <a:ea typeface="+mn-ea"/>
                <a:cs typeface="+mn-cs"/>
              </a:rPr>
              <a:t> mot </a:t>
            </a:r>
            <a:r>
              <a:rPr lang="en-US" sz="1200" b="0" i="0" u="none" strike="noStrike" kern="1200" baseline="0" dirty="0" err="1">
                <a:solidFill>
                  <a:schemeClr val="tx1"/>
                </a:solidFill>
                <a:latin typeface="+mn-lt"/>
                <a:ea typeface="+mn-ea"/>
                <a:cs typeface="+mn-cs"/>
              </a:rPr>
              <a:t>insidan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toaletten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lägg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tillbaka</a:t>
            </a:r>
            <a:r>
              <a:rPr lang="en-US" sz="1200" b="0" i="0" u="none" strike="noStrike" kern="1200" baseline="0" dirty="0">
                <a:solidFill>
                  <a:schemeClr val="tx1"/>
                </a:solidFill>
                <a:latin typeface="+mn-lt"/>
                <a:ea typeface="+mn-ea"/>
                <a:cs typeface="+mn-cs"/>
              </a:rPr>
              <a:t> den I </a:t>
            </a:r>
            <a:r>
              <a:rPr lang="en-US" sz="1200" b="0" i="0" u="none" strike="noStrike" kern="1200" baseline="0" dirty="0" err="1">
                <a:solidFill>
                  <a:schemeClr val="tx1"/>
                </a:solidFill>
                <a:latin typeface="+mn-lt"/>
                <a:ea typeface="+mn-ea"/>
                <a:cs typeface="+mn-cs"/>
              </a:rPr>
              <a:t>förpackningen</a:t>
            </a:r>
            <a:r>
              <a:rPr lang="en-US" sz="1200" b="0" i="0" u="none" strike="noStrike" kern="1200" baseline="0" dirty="0">
                <a:solidFill>
                  <a:schemeClr val="tx1"/>
                </a:solidFill>
                <a:latin typeface="+mn-lt"/>
                <a:ea typeface="+mn-ea"/>
                <a:cs typeface="+mn-cs"/>
              </a:rPr>
              <a:t>.</a:t>
            </a:r>
          </a:p>
          <a:p>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42</a:t>
            </a:fld>
            <a:endParaRPr lang="en-US"/>
          </a:p>
        </p:txBody>
      </p:sp>
    </p:spTree>
    <p:extLst>
      <p:ext uri="{BB962C8B-B14F-4D97-AF65-F5344CB8AC3E}">
        <p14:creationId xmlns:p14="http://schemas.microsoft.com/office/powerpoint/2010/main" val="499298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När</a:t>
            </a:r>
            <a:r>
              <a:rPr lang="en-US" sz="1200" b="0" i="0" u="none" strike="noStrike" kern="1200" baseline="0" dirty="0">
                <a:solidFill>
                  <a:schemeClr val="tx1"/>
                </a:solidFill>
                <a:latin typeface="+mn-lt"/>
                <a:ea typeface="+mn-ea"/>
                <a:cs typeface="+mn-cs"/>
              </a:rPr>
              <a:t> du sitter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toaletten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töm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helt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innan</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försiktigt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den </a:t>
            </a:r>
            <a:r>
              <a:rPr lang="en-US" sz="1200" b="0" i="0" u="none" strike="noStrike" kern="1200" baseline="0" dirty="0" err="1">
                <a:solidFill>
                  <a:schemeClr val="tx1"/>
                </a:solidFill>
                <a:latin typeface="+mn-lt"/>
                <a:ea typeface="+mn-ea"/>
                <a:cs typeface="+mn-cs"/>
              </a:rPr>
              <a:t>för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starta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tömningen</a:t>
            </a:r>
            <a:r>
              <a:rPr lang="en-US" sz="1200" b="0" i="0" u="none" strike="noStrike" kern="1200" baseline="0" dirty="0">
                <a:solidFill>
                  <a:schemeClr val="tx1"/>
                </a:solidFill>
                <a:latin typeface="+mn-lt"/>
                <a:ea typeface="+mn-ea"/>
                <a:cs typeface="+mn-cs"/>
              </a:rPr>
              <a:t>. </a:t>
            </a:r>
          </a:p>
          <a:p>
            <a:pPr algn="l"/>
            <a:r>
              <a:rPr lang="sv-SE" sz="1800" b="0" i="0" u="none" strike="noStrike" baseline="0" dirty="0">
                <a:latin typeface="PalatinoLTStd-Roman" panose="02040502050505030304" pitchFamily="18" charset="0"/>
              </a:rPr>
              <a:t>Om tarmen inte börjar tömmas automatiskt kan du pröva att slappna av i 10–15 minuter och därefter luta dig framåt, hosta, massera magen eller röra på överkroppen för att få igång tömningen. Hur lång tid det tar att tömma tarmen är individuellt och kan variera från dag till dag. Se till att du sitter i en bekväm ställning på toaletten (med en fotpall om fötterna inte når ner till golvet) så att bäckenbotten kan slappna av.</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Ta bort </a:t>
            </a:r>
            <a:r>
              <a:rPr lang="en-US" sz="1200" b="1" i="0" u="none" strike="noStrike" kern="1200" baseline="0" dirty="0" err="1">
                <a:solidFill>
                  <a:schemeClr val="tx1"/>
                </a:solidFill>
                <a:latin typeface="+mn-lt"/>
                <a:ea typeface="+mn-ea"/>
                <a:cs typeface="+mn-cs"/>
              </a:rPr>
              <a:t>kateter</a:t>
            </a:r>
            <a:r>
              <a:rPr lang="en-US" sz="1200" b="1" i="0" u="none" strike="noStrike" kern="1200" baseline="0" dirty="0">
                <a:solidFill>
                  <a:schemeClr val="tx1"/>
                </a:solidFill>
                <a:latin typeface="+mn-lt"/>
                <a:ea typeface="+mn-ea"/>
                <a:cs typeface="+mn-cs"/>
              </a:rPr>
              <a:t> Navina Classic</a:t>
            </a:r>
          </a:p>
          <a:p>
            <a:r>
              <a:rPr lang="en-US" sz="1200" b="0" i="0" u="none" strike="noStrike" kern="1200" baseline="0" dirty="0">
                <a:solidFill>
                  <a:schemeClr val="tx1"/>
                </a:solidFill>
                <a:latin typeface="+mn-lt"/>
                <a:ea typeface="+mn-ea"/>
                <a:cs typeface="+mn-cs"/>
              </a:rPr>
              <a:t>1. </a:t>
            </a:r>
            <a:r>
              <a:rPr lang="en-US" sz="1200" b="0" i="0" u="none" strike="noStrike" kern="1200" baseline="0" dirty="0" err="1">
                <a:solidFill>
                  <a:schemeClr val="tx1"/>
                </a:solidFill>
                <a:latin typeface="+mn-lt"/>
                <a:ea typeface="+mn-ea"/>
                <a:cs typeface="+mn-cs"/>
              </a:rPr>
              <a:t>Tryck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knappen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töm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och hall  tills </a:t>
            </a:r>
            <a:r>
              <a:rPr lang="en-US" sz="1200" b="0" i="0" u="none" strike="noStrike" kern="1200" baseline="0" dirty="0" err="1">
                <a:solidFill>
                  <a:schemeClr val="tx1"/>
                </a:solidFill>
                <a:latin typeface="+mn-lt"/>
                <a:ea typeface="+mn-ea"/>
                <a:cs typeface="+mn-cs"/>
              </a:rPr>
              <a:t>ballongen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helt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tömd</a:t>
            </a:r>
            <a:r>
              <a:rPr lang="en-US" sz="1200" b="0" i="0" u="none" strike="noStrike" kern="1200" baseline="0" dirty="0">
                <a:solidFill>
                  <a:schemeClr val="tx1"/>
                </a:solidFill>
                <a:latin typeface="+mn-lt"/>
                <a:ea typeface="+mn-ea"/>
                <a:cs typeface="+mn-cs"/>
              </a:rPr>
              <a:t>. (det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ta 10 </a:t>
            </a:r>
            <a:r>
              <a:rPr lang="en-US" sz="1200" b="0" i="0" u="none" strike="noStrike" kern="1200" baseline="0" dirty="0" err="1">
                <a:solidFill>
                  <a:schemeClr val="tx1"/>
                </a:solidFill>
                <a:latin typeface="+mn-lt"/>
                <a:ea typeface="+mn-ea"/>
                <a:cs typeface="+mn-cs"/>
              </a:rPr>
              <a:t>sek</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Katetern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ibland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glida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själv</a:t>
            </a:r>
            <a:r>
              <a:rPr lang="en-US" sz="1200" b="0" i="0" u="none" strike="noStrike" kern="1200" baseline="0" dirty="0">
                <a:solidFill>
                  <a:schemeClr val="tx1"/>
                </a:solidFill>
                <a:latin typeface="+mn-lt"/>
                <a:ea typeface="+mn-ea"/>
                <a:cs typeface="+mn-cs"/>
              </a:rPr>
              <a:t>, om </a:t>
            </a:r>
            <a:r>
              <a:rPr lang="en-US" sz="1200" b="0" i="0" u="none" strike="noStrike" kern="1200" baseline="0" dirty="0" err="1">
                <a:solidFill>
                  <a:schemeClr val="tx1"/>
                </a:solidFill>
                <a:latin typeface="+mn-lt"/>
                <a:ea typeface="+mn-ea"/>
                <a:cs typeface="+mn-cs"/>
              </a:rPr>
              <a:t>inte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försiktigt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katetern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Låt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katetern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vila</a:t>
            </a:r>
            <a:r>
              <a:rPr lang="en-US" sz="1200" b="0" i="0" u="none" strike="noStrike" kern="1200" baseline="0" dirty="0">
                <a:solidFill>
                  <a:schemeClr val="tx1"/>
                </a:solidFill>
                <a:latin typeface="+mn-lt"/>
                <a:ea typeface="+mn-ea"/>
                <a:cs typeface="+mn-cs"/>
              </a:rPr>
              <a:t> mot </a:t>
            </a:r>
            <a:r>
              <a:rPr lang="en-US" sz="1200" b="0" i="0" u="none" strike="noStrike" kern="1200" baseline="0" dirty="0" err="1">
                <a:solidFill>
                  <a:schemeClr val="tx1"/>
                </a:solidFill>
                <a:latin typeface="+mn-lt"/>
                <a:ea typeface="+mn-ea"/>
                <a:cs typeface="+mn-cs"/>
              </a:rPr>
              <a:t>insidan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toaletten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lägg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tillbaka</a:t>
            </a:r>
            <a:r>
              <a:rPr lang="en-US" sz="1200" b="0" i="0" u="none" strike="noStrike" kern="1200" baseline="0" dirty="0">
                <a:solidFill>
                  <a:schemeClr val="tx1"/>
                </a:solidFill>
                <a:latin typeface="+mn-lt"/>
                <a:ea typeface="+mn-ea"/>
                <a:cs typeface="+mn-cs"/>
              </a:rPr>
              <a:t> den I </a:t>
            </a:r>
            <a:r>
              <a:rPr lang="en-US" sz="1200" b="0" i="0" u="none" strike="noStrike" kern="1200" baseline="0" dirty="0" err="1">
                <a:solidFill>
                  <a:schemeClr val="tx1"/>
                </a:solidFill>
                <a:latin typeface="+mn-lt"/>
                <a:ea typeface="+mn-ea"/>
                <a:cs typeface="+mn-cs"/>
              </a:rPr>
              <a:t>förpackningen</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OBS! Om </a:t>
            </a:r>
            <a:r>
              <a:rPr lang="en-US" sz="1200" b="0" i="1" u="none" strike="noStrike" kern="1200" baseline="0" dirty="0" err="1">
                <a:solidFill>
                  <a:schemeClr val="tx1"/>
                </a:solidFill>
                <a:latin typeface="+mn-lt"/>
                <a:ea typeface="+mn-ea"/>
                <a:cs typeface="+mn-cs"/>
              </a:rPr>
              <a:t>ballongen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inte</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kan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tömmas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koppla</a:t>
            </a:r>
            <a:r>
              <a:rPr lang="en-US" sz="1200" b="0" i="1" u="none" strike="noStrike" kern="1200" baseline="0" dirty="0">
                <a:solidFill>
                  <a:schemeClr val="tx1"/>
                </a:solidFill>
                <a:latin typeface="+mn-lt"/>
                <a:ea typeface="+mn-ea"/>
                <a:cs typeface="+mn-cs"/>
              </a:rPr>
              <a:t> loss </a:t>
            </a:r>
            <a:r>
              <a:rPr lang="en-US" sz="1200" b="0" i="1" u="none" strike="noStrike" kern="1200" baseline="0" dirty="0" err="1">
                <a:solidFill>
                  <a:schemeClr val="tx1"/>
                </a:solidFill>
                <a:latin typeface="+mn-lt"/>
                <a:ea typeface="+mn-ea"/>
                <a:cs typeface="+mn-cs"/>
              </a:rPr>
              <a:t>slangen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antingen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från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katetern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eller</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kontrollenheten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Då</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töms</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ballongen</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omedelbart</a:t>
            </a:r>
            <a:r>
              <a:rPr lang="en-US" sz="1200" b="0" i="1" u="none" strike="noStrike" kern="1200" baseline="0" dirty="0">
                <a:solidFill>
                  <a:schemeClr val="tx1"/>
                </a:solidFill>
                <a:latin typeface="+mn-lt"/>
                <a:ea typeface="+mn-ea"/>
                <a:cs typeface="+mn-cs"/>
              </a:rPr>
              <a:t>.</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Ta bort </a:t>
            </a:r>
            <a:r>
              <a:rPr lang="en-US" sz="1200" b="1" i="0" u="none" strike="noStrike" kern="1200" baseline="0" dirty="0" err="1">
                <a:solidFill>
                  <a:schemeClr val="tx1"/>
                </a:solidFill>
                <a:latin typeface="+mn-lt"/>
                <a:ea typeface="+mn-ea"/>
                <a:cs typeface="+mn-cs"/>
              </a:rPr>
              <a:t>kona</a:t>
            </a:r>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Dra </a:t>
            </a:r>
            <a:r>
              <a:rPr lang="en-US" sz="1200" b="0" i="0" u="none" strike="noStrike" kern="1200" baseline="0" dirty="0" err="1">
                <a:solidFill>
                  <a:schemeClr val="tx1"/>
                </a:solidFill>
                <a:latin typeface="+mn-lt"/>
                <a:ea typeface="+mn-ea"/>
                <a:cs typeface="+mn-cs"/>
              </a:rPr>
              <a:t>försiktigt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konan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2. </a:t>
            </a:r>
            <a:r>
              <a:rPr lang="en-US" sz="1200" b="0" i="0" u="none" strike="noStrike" kern="1200" baseline="0" dirty="0" err="1">
                <a:solidFill>
                  <a:schemeClr val="tx1"/>
                </a:solidFill>
                <a:latin typeface="+mn-lt"/>
                <a:ea typeface="+mn-ea"/>
                <a:cs typeface="+mn-cs"/>
              </a:rPr>
              <a:t>Låt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vila</a:t>
            </a:r>
            <a:r>
              <a:rPr lang="en-US" sz="1200" b="0" i="0" u="none" strike="noStrike" kern="1200" baseline="0" dirty="0">
                <a:solidFill>
                  <a:schemeClr val="tx1"/>
                </a:solidFill>
                <a:latin typeface="+mn-lt"/>
                <a:ea typeface="+mn-ea"/>
                <a:cs typeface="+mn-cs"/>
              </a:rPr>
              <a:t> mot </a:t>
            </a:r>
            <a:r>
              <a:rPr lang="en-US" sz="1200" b="0" i="0" u="none" strike="noStrike" kern="1200" baseline="0" dirty="0" err="1">
                <a:solidFill>
                  <a:schemeClr val="tx1"/>
                </a:solidFill>
                <a:latin typeface="+mn-lt"/>
                <a:ea typeface="+mn-ea"/>
                <a:cs typeface="+mn-cs"/>
              </a:rPr>
              <a:t>insidan</a:t>
            </a:r>
            <a:r>
              <a:rPr lang="en-US" sz="1200" b="0" i="0" u="none" strike="noStrike" kern="1200" baseline="0" dirty="0">
                <a:solidFill>
                  <a:schemeClr val="tx1"/>
                </a:solidFill>
                <a:latin typeface="+mn-lt"/>
                <a:ea typeface="+mn-ea"/>
                <a:cs typeface="+mn-cs"/>
              </a:rPr>
              <a:t> av </a:t>
            </a:r>
            <a:r>
              <a:rPr lang="en-US" sz="1200" b="0" i="0" u="none" strike="noStrike" kern="1200" baseline="0" dirty="0" err="1">
                <a:solidFill>
                  <a:schemeClr val="tx1"/>
                </a:solidFill>
                <a:latin typeface="+mn-lt"/>
                <a:ea typeface="+mn-ea"/>
                <a:cs typeface="+mn-cs"/>
              </a:rPr>
              <a:t>toaletten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eller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lägg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tillbaka</a:t>
            </a:r>
            <a:r>
              <a:rPr lang="en-US" sz="1200" b="0" i="0" u="none" strike="noStrike" kern="1200" baseline="0" dirty="0">
                <a:solidFill>
                  <a:schemeClr val="tx1"/>
                </a:solidFill>
                <a:latin typeface="+mn-lt"/>
                <a:ea typeface="+mn-ea"/>
                <a:cs typeface="+mn-cs"/>
              </a:rPr>
              <a:t> den I </a:t>
            </a:r>
            <a:r>
              <a:rPr lang="en-US" sz="1200" b="0" i="0" u="none" strike="noStrike" kern="1200" baseline="0" dirty="0" err="1">
                <a:solidFill>
                  <a:schemeClr val="tx1"/>
                </a:solidFill>
                <a:latin typeface="+mn-lt"/>
                <a:ea typeface="+mn-ea"/>
                <a:cs typeface="+mn-cs"/>
              </a:rPr>
              <a:t>förpackningen</a:t>
            </a:r>
            <a:r>
              <a:rPr lang="en-US" sz="1200" b="0" i="0" u="none" strike="noStrike" kern="1200" baseline="0" dirty="0">
                <a:solidFill>
                  <a:schemeClr val="tx1"/>
                </a:solidFill>
                <a:latin typeface="+mn-lt"/>
                <a:ea typeface="+mn-ea"/>
                <a:cs typeface="+mn-cs"/>
              </a:rPr>
              <a:t>.</a:t>
            </a:r>
          </a:p>
          <a:p>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43</a:t>
            </a:fld>
            <a:endParaRPr lang="en-US"/>
          </a:p>
        </p:txBody>
      </p:sp>
    </p:spTree>
    <p:extLst>
      <p:ext uri="{BB962C8B-B14F-4D97-AF65-F5344CB8AC3E}">
        <p14:creationId xmlns:p14="http://schemas.microsoft.com/office/powerpoint/2010/main" val="1171771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Det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viktigt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rengöra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enheten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efter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varje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användning</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a:t>
            </a:r>
            <a:r>
              <a:rPr lang="sv-SE" sz="1200" b="0" i="0" u="none" strike="noStrike" kern="1200" baseline="0" dirty="0">
                <a:solidFill>
                  <a:schemeClr val="tx1"/>
                </a:solidFill>
                <a:latin typeface="+mn-lt"/>
                <a:ea typeface="+mn-ea"/>
                <a:cs typeface="+mn-cs"/>
              </a:rPr>
              <a:t>Öppna locket på vattenbehållaren för att minska trycket i systemet.</a:t>
            </a:r>
            <a:endParaRPr lang="en-US" sz="12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2. </a:t>
            </a:r>
            <a:r>
              <a:rPr lang="sv-SE" sz="1800" b="0" i="0" u="none" strike="noStrike" baseline="0" dirty="0">
                <a:latin typeface="PalatinoLTStd-Roman" panose="02040502050505030304" pitchFamily="18" charset="0"/>
              </a:rPr>
              <a:t>Koppla bort den </a:t>
            </a:r>
            <a:r>
              <a:rPr lang="sv-SE" sz="1800" b="1" i="0" u="none" strike="noStrike" baseline="0" dirty="0">
                <a:latin typeface="PalatinoLTStd-Bold" panose="02040702050505030304" pitchFamily="18" charset="0"/>
              </a:rPr>
              <a:t>ljusblå </a:t>
            </a:r>
            <a:r>
              <a:rPr lang="sv-SE" sz="1800" b="0" i="0" u="none" strike="noStrike" baseline="0" dirty="0">
                <a:latin typeface="PalatinoLTStd-Roman" panose="02040502050505030304" pitchFamily="18" charset="0"/>
              </a:rPr>
              <a:t>konnektorn </a:t>
            </a:r>
            <a:r>
              <a:rPr lang="en-US" sz="1800" b="0" i="0" u="none" strike="noStrike" baseline="0" dirty="0" err="1">
                <a:latin typeface="PalatinoLTStd-Roman" panose="02040502050505030304" pitchFamily="18" charset="0"/>
              </a:rPr>
              <a:t>från</a:t>
            </a:r>
            <a:r>
              <a:rPr lang="en-US" sz="1800" b="0" i="0" u="none" strike="noStrike" baseline="0" dirty="0">
                <a:latin typeface="PalatinoLTStd-Roman" panose="02040502050505030304" pitchFamily="18" charset="0"/>
              </a:rPr>
              <a:t> Navina Smart </a:t>
            </a:r>
            <a:r>
              <a:rPr lang="en-US" sz="1800" b="0" i="0" u="none" strike="noStrike" baseline="0" dirty="0" err="1">
                <a:latin typeface="PalatinoLTStd-Roman" panose="02040502050505030304" pitchFamily="18" charset="0"/>
              </a:rPr>
              <a:t>kontrollenheten</a:t>
            </a:r>
            <a:r>
              <a:rPr lang="en-US" sz="1800" b="0" i="0" u="none" strike="noStrike" baseline="0" dirty="0">
                <a:latin typeface="PalatinoLTStd-Roman" panose="02040502050505030304" pitchFamily="18" charset="0"/>
              </a:rPr>
              <a: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3. </a:t>
            </a:r>
            <a:r>
              <a:rPr lang="sv-SE" sz="1800" b="0" i="0" u="none" strike="noStrike" baseline="0" dirty="0">
                <a:latin typeface="PalatinoLTStd-Roman" panose="02040502050505030304" pitchFamily="18" charset="0"/>
              </a:rPr>
              <a:t>Töm ut vattnet ur slangen.</a:t>
            </a:r>
            <a:r>
              <a:rPr lang="en-US" sz="1200" b="0" i="0" u="none" strike="noStrike" kern="1200" baseline="0" dirty="0">
                <a:solidFill>
                  <a:schemeClr val="tx1"/>
                </a:solidFill>
                <a:latin typeface="+mn-lt"/>
                <a:ea typeface="+mn-ea"/>
                <a:cs typeface="+mn-cs"/>
              </a:rPr>
              <a:t>.</a:t>
            </a:r>
          </a:p>
          <a:p>
            <a:pPr algn="l"/>
            <a:r>
              <a:rPr lang="sv-SE" sz="1800" b="0" i="0" u="none" strike="noStrike" baseline="0" dirty="0">
                <a:latin typeface="PalatinoLTStd-Roman" panose="02040502050505030304" pitchFamily="18" charset="0"/>
              </a:rPr>
              <a:t>• Om katetern fortfarande hänger ned i toaletten lyfter du bara slangen för att tömma ut vattnet.</a:t>
            </a:r>
          </a:p>
          <a:p>
            <a:pPr algn="l"/>
            <a:r>
              <a:rPr lang="sv-SE" sz="1800" b="0" i="0" u="none" strike="noStrike" baseline="0" dirty="0">
                <a:latin typeface="PalatinoLTStd-Roman" panose="02040502050505030304" pitchFamily="18" charset="0"/>
              </a:rPr>
              <a:t>• Om katetern ligger i förpackningen tömmer du ut vattnet genom den </a:t>
            </a:r>
            <a:r>
              <a:rPr lang="sv-SE" sz="1800" b="1" i="0" u="none" strike="noStrike" baseline="0" dirty="0">
                <a:latin typeface="PalatinoLTStd-Bold" panose="02040702050505030304" pitchFamily="18" charset="0"/>
              </a:rPr>
              <a:t>ljusblå </a:t>
            </a:r>
            <a:r>
              <a:rPr lang="sv-SE" sz="1800" b="0" i="0" u="none" strike="noStrike" baseline="0" dirty="0">
                <a:latin typeface="PalatinoLTStd-Roman" panose="02040502050505030304" pitchFamily="18" charset="0"/>
              </a:rPr>
              <a:t>konnektorn.</a:t>
            </a:r>
          </a:p>
          <a:p>
            <a:pPr algn="l"/>
            <a:r>
              <a:rPr lang="en-US" sz="1200" b="0" i="0" u="none" strike="noStrike" kern="1200" baseline="0" dirty="0">
                <a:solidFill>
                  <a:schemeClr val="tx1"/>
                </a:solidFill>
                <a:latin typeface="+mn-lt"/>
                <a:ea typeface="+mn-ea"/>
                <a:cs typeface="+mn-cs"/>
              </a:rPr>
              <a:t>4. </a:t>
            </a:r>
            <a:r>
              <a:rPr lang="en-US" sz="1800" b="0" i="0" u="none" strike="noStrike" baseline="0" dirty="0">
                <a:latin typeface="PalatinoLTStd-Roman" panose="02040502050505030304" pitchFamily="18" charset="0"/>
              </a:rPr>
              <a:t>Ta bort </a:t>
            </a:r>
            <a:r>
              <a:rPr lang="en-US" sz="1800" b="0" i="0" u="none" strike="noStrike" baseline="0" dirty="0" err="1">
                <a:latin typeface="PalatinoLTStd-Roman" panose="02040502050505030304" pitchFamily="18" charset="0"/>
              </a:rPr>
              <a:t>slangen</a:t>
            </a:r>
            <a:r>
              <a:rPr lang="en-US" sz="1800" b="0" i="0" u="none" strike="noStrike" baseline="0" dirty="0">
                <a:latin typeface="PalatinoLTStd-Roman" panose="02040502050505030304" pitchFamily="18" charset="0"/>
              </a:rPr>
              <a:t> med den </a:t>
            </a:r>
            <a:r>
              <a:rPr lang="en-US" sz="1800" b="1" i="0" u="none" strike="noStrike" baseline="0" dirty="0" err="1">
                <a:latin typeface="PalatinoLTStd-Bold" panose="02040702050505030304" pitchFamily="18" charset="0"/>
              </a:rPr>
              <a:t>mörkblå</a:t>
            </a:r>
            <a:r>
              <a:rPr lang="en-US" sz="1800" b="1" i="0" u="none" strike="noStrike" baseline="0" dirty="0">
                <a:latin typeface="PalatinoLTStd-Bold" panose="02040702050505030304" pitchFamily="18" charset="0"/>
              </a:rPr>
              <a:t> </a:t>
            </a:r>
            <a:r>
              <a:rPr lang="en-US" sz="1800" b="0" i="0" u="none" strike="noStrike" baseline="0" dirty="0" err="1">
                <a:latin typeface="PalatinoLTStd-Roman" panose="02040502050505030304" pitchFamily="18" charset="0"/>
              </a:rPr>
              <a:t>konnektorn</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från</a:t>
            </a:r>
            <a:r>
              <a:rPr lang="en-US" sz="1800" b="0" i="0" u="none" strike="noStrike" baseline="0" dirty="0">
                <a:latin typeface="PalatinoLTStd-Roman" panose="02040502050505030304" pitchFamily="18" charset="0"/>
              </a:rPr>
              <a:t> Navina Smart </a:t>
            </a:r>
            <a:r>
              <a:rPr lang="en-US" sz="1800" b="0" i="0" u="none" strike="noStrike" baseline="0" dirty="0" err="1">
                <a:latin typeface="PalatinoLTStd-Roman" panose="02040502050505030304" pitchFamily="18" charset="0"/>
              </a:rPr>
              <a:t>kontrollenheten</a:t>
            </a:r>
            <a:r>
              <a:rPr lang="en-US" sz="1800" b="0" i="0" u="none" strike="noStrike" baseline="0" dirty="0">
                <a:latin typeface="PalatinoLTStd-Roman" panose="02040502050505030304" pitchFamily="18" charset="0"/>
              </a:rPr>
              <a:t>.</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5. </a:t>
            </a:r>
            <a:r>
              <a:rPr lang="sv-SE" sz="1800" b="0" i="0" u="none" strike="noStrike" baseline="0" dirty="0">
                <a:latin typeface="PalatinoLTStd-Roman" panose="02040502050505030304" pitchFamily="18" charset="0"/>
              </a:rPr>
              <a:t>Lyft upp slangen så att vattnet som är kvar rinner tillbaka in i vattenbehållaren.</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6. </a:t>
            </a:r>
            <a:r>
              <a:rPr lang="sv-SE" sz="1800" b="0" i="0" u="none" strike="noStrike" baseline="0" dirty="0">
                <a:latin typeface="PalatinoLTStd-Roman" panose="02040502050505030304" pitchFamily="18" charset="0"/>
              </a:rPr>
              <a:t>Tryck på och håll in på/</a:t>
            </a:r>
            <a:r>
              <a:rPr lang="sv-SE" sz="1800" b="0" i="0" u="none" strike="noStrike" baseline="0" dirty="0" err="1">
                <a:latin typeface="PalatinoLTStd-Roman" panose="02040502050505030304" pitchFamily="18" charset="0"/>
              </a:rPr>
              <a:t>av-knappen</a:t>
            </a:r>
            <a:r>
              <a:rPr lang="sv-SE"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några</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sekunder</a:t>
            </a:r>
            <a:r>
              <a:rPr lang="en-US" sz="1800" b="0" i="0" u="none" strike="noStrike" baseline="0" dirty="0">
                <a:latin typeface="PalatinoLTStd-Roman" panose="02040502050505030304" pitchFamily="18" charset="0"/>
              </a:rPr>
              <a:t> </a:t>
            </a:r>
            <a:r>
              <a:rPr lang="sv-SE" sz="1800" b="0" i="0" u="none" strike="noStrike" baseline="0" dirty="0">
                <a:latin typeface="PalatinoLTStd-Roman" panose="02040502050505030304" pitchFamily="18" charset="0"/>
              </a:rPr>
              <a:t>för att starta Navina Smart kontrollenheten</a:t>
            </a:r>
            <a:r>
              <a:rPr lang="en-US" sz="1200" b="0" i="0" u="none" strike="noStrike" kern="1200" baseline="0" dirty="0">
                <a:solidFill>
                  <a:schemeClr val="tx1"/>
                </a:solidFill>
                <a:latin typeface="+mn-lt"/>
                <a:ea typeface="+mn-ea"/>
                <a:cs typeface="+mn-cs"/>
              </a:rPr>
              <a:t>.</a:t>
            </a:r>
          </a:p>
          <a:p>
            <a:pPr algn="l"/>
            <a:endParaRPr lang="en-US" sz="1200" b="0" i="0" u="none" strike="noStrike" kern="1200" baseline="0" dirty="0">
              <a:solidFill>
                <a:schemeClr val="tx1"/>
              </a:solidFill>
              <a:latin typeface="+mn-lt"/>
              <a:ea typeface="+mn-ea"/>
              <a:cs typeface="+mn-cs"/>
            </a:endParaRPr>
          </a:p>
          <a:p>
            <a:pPr algn="l"/>
            <a:r>
              <a:rPr lang="sv-SE" sz="1800" b="0" i="1" u="none" strike="noStrike" baseline="0" dirty="0">
                <a:latin typeface="PalatinoLTStd-Italic" panose="020405020505050A0304" pitchFamily="18" charset="0"/>
              </a:rPr>
              <a:t>Obs! Om displayen är i </a:t>
            </a:r>
            <a:r>
              <a:rPr lang="sv-SE" sz="1800" b="0" i="1" u="none" strike="noStrike" baseline="0" dirty="0" err="1">
                <a:latin typeface="PalatinoLTStd-Italic" panose="020405020505050A0304" pitchFamily="18" charset="0"/>
              </a:rPr>
              <a:t>strömsparlage</a:t>
            </a:r>
            <a:r>
              <a:rPr lang="sv-SE" sz="1800" b="0" i="1" u="none" strike="noStrike" baseline="0" dirty="0">
                <a:latin typeface="PalatinoLTStd-Italic" panose="020405020505050A0304" pitchFamily="18" charset="0"/>
              </a:rPr>
              <a:t> ska du trycka på knappen for att återaktivera displayen och därefter stänga av Navina Smart kontrollenheten genom att trycka på knappen en gång till och hålla in den i några sekunder.</a:t>
            </a:r>
          </a:p>
          <a:p>
            <a:pPr algn="l"/>
            <a:endParaRPr lang="sv-SE" sz="1800" b="0" i="1" u="none" strike="noStrike" baseline="0" dirty="0">
              <a:latin typeface="PalatinoLTStd-Italic" panose="020405020505050A0304" pitchFamily="18" charset="0"/>
            </a:endParaRPr>
          </a:p>
          <a:p>
            <a:pPr algn="l"/>
            <a:r>
              <a:rPr lang="en-US" sz="1200" b="0" i="0" u="none" strike="noStrike" kern="1200" baseline="0" dirty="0">
                <a:solidFill>
                  <a:schemeClr val="tx1"/>
                </a:solidFill>
                <a:latin typeface="+mn-lt"/>
                <a:ea typeface="+mn-ea"/>
                <a:cs typeface="+mn-cs"/>
              </a:rPr>
              <a:t>7. </a:t>
            </a:r>
            <a:r>
              <a:rPr lang="sv-SE" sz="1800" b="0" i="0" u="none" strike="noStrike" baseline="0" dirty="0">
                <a:latin typeface="PalatinoLTStd-Roman" panose="02040502050505030304" pitchFamily="18" charset="0"/>
              </a:rPr>
              <a:t>Vänd kontrollenheten upp och ned över toaletten eller handfatet så att det kvarstående vattnet töms ut.</a:t>
            </a:r>
            <a:endParaRPr lang="en-US" sz="12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8. </a:t>
            </a:r>
            <a:r>
              <a:rPr lang="sv-SE" sz="1800" b="0" i="0" u="none" strike="noStrike" baseline="0" dirty="0">
                <a:latin typeface="PalatinoLTStd-Roman" panose="02040502050505030304" pitchFamily="18" charset="0"/>
              </a:rPr>
              <a:t>Ta bort den </a:t>
            </a:r>
            <a:r>
              <a:rPr lang="sv-SE" sz="1800" b="1" i="0" u="none" strike="noStrike" baseline="0" dirty="0">
                <a:latin typeface="PalatinoLTStd-Bold" panose="02040702050505030304" pitchFamily="18" charset="0"/>
              </a:rPr>
              <a:t>mörkblå </a:t>
            </a:r>
            <a:r>
              <a:rPr lang="sv-SE" sz="1800" b="0" i="0" u="none" strike="noStrike" baseline="0" dirty="0">
                <a:latin typeface="PalatinoLTStd-Roman" panose="02040502050505030304" pitchFamily="18" charset="0"/>
              </a:rPr>
              <a:t>konnektorn från vattenbehållaren och töm ut resten av vattnet ur behållaren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9. </a:t>
            </a:r>
            <a:r>
              <a:rPr lang="sv-SE" sz="1200" b="0" i="0" u="none" strike="noStrike" baseline="0" dirty="0">
                <a:latin typeface="PalatinoLTStd-Roman" panose="02040502050505030304" pitchFamily="18" charset="0"/>
              </a:rPr>
              <a:t>Håll i slangen med den </a:t>
            </a:r>
            <a:r>
              <a:rPr lang="sv-SE" sz="1200" b="1" i="0" u="none" strike="noStrike" baseline="0" dirty="0">
                <a:latin typeface="PalatinoLTStd-Bold" panose="02040702050505030304" pitchFamily="18" charset="0"/>
              </a:rPr>
              <a:t>vita </a:t>
            </a:r>
            <a:r>
              <a:rPr lang="sv-SE" sz="1200" b="0" i="0" u="none" strike="noStrike" baseline="0" dirty="0">
                <a:latin typeface="PalatinoLTStd-Roman" panose="02040502050505030304" pitchFamily="18" charset="0"/>
              </a:rPr>
              <a:t>konnektorn och lägg tillbaka katetern i förpackningen, om du inte redan har gjort det, och koppla loss den från slangen.</a:t>
            </a:r>
          </a:p>
          <a:p>
            <a:pPr algn="l"/>
            <a:r>
              <a:rPr lang="en-US" sz="1200" b="0" i="0" u="none" strike="noStrike" kern="1200" baseline="0" dirty="0">
                <a:solidFill>
                  <a:schemeClr val="tx1"/>
                </a:solidFill>
                <a:latin typeface="+mn-lt"/>
                <a:ea typeface="+mn-ea"/>
                <a:cs typeface="+mn-cs"/>
              </a:rPr>
              <a:t>10. </a:t>
            </a:r>
            <a:r>
              <a:rPr lang="sv-SE" sz="1200" b="0" i="0" u="none" strike="noStrike" baseline="0" dirty="0">
                <a:latin typeface="PalatinoLTStd-Roman" panose="02040502050505030304" pitchFamily="18" charset="0"/>
              </a:rPr>
              <a:t>Kassera engångskatetern och förpackningen som </a:t>
            </a:r>
            <a:r>
              <a:rPr lang="en-US" sz="1200" b="0" i="0" u="none" strike="noStrike" baseline="0" dirty="0" err="1">
                <a:latin typeface="PalatinoLTStd-Roman" panose="02040502050505030304" pitchFamily="18" charset="0"/>
              </a:rPr>
              <a:t>vanligt</a:t>
            </a:r>
            <a:r>
              <a:rPr lang="en-US" sz="1200" b="0" i="0" u="none" strike="noStrike" baseline="0" dirty="0">
                <a:latin typeface="PalatinoLTStd-Roman" panose="02040502050505030304" pitchFamily="18" charset="0"/>
              </a:rPr>
              <a:t> </a:t>
            </a:r>
            <a:r>
              <a:rPr lang="en-US" sz="1200" b="0" i="0" u="none" strike="noStrike" baseline="0" dirty="0" err="1">
                <a:latin typeface="PalatinoLTStd-Roman" panose="02040502050505030304" pitchFamily="18" charset="0"/>
              </a:rPr>
              <a:t>hushållsavfall</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11. </a:t>
            </a:r>
            <a:r>
              <a:rPr lang="sv-SE" sz="1800" b="0" i="0" u="none" strike="noStrike" baseline="0" dirty="0">
                <a:latin typeface="PalatinoLTStd-Roman" panose="02040502050505030304" pitchFamily="18" charset="0"/>
              </a:rPr>
              <a:t>Rengör och torka de övriga delarna i systemet med en duk, vatten och mild tvål.</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44</a:t>
            </a:fld>
            <a:endParaRPr lang="en-US"/>
          </a:p>
        </p:txBody>
      </p:sp>
    </p:spTree>
    <p:extLst>
      <p:ext uri="{BB962C8B-B14F-4D97-AF65-F5344CB8AC3E}">
        <p14:creationId xmlns:p14="http://schemas.microsoft.com/office/powerpoint/2010/main" val="1645242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Det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viktigt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rengöra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enheten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efter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varje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användning</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a:t>
            </a:r>
            <a:r>
              <a:rPr lang="sv-SE" sz="1200" b="0" i="0" u="none" strike="noStrike" kern="1200" baseline="0" dirty="0">
                <a:solidFill>
                  <a:schemeClr val="tx1"/>
                </a:solidFill>
                <a:latin typeface="+mn-lt"/>
                <a:ea typeface="+mn-ea"/>
                <a:cs typeface="+mn-cs"/>
              </a:rPr>
              <a:t>Öppna locket på vattenbehållaren för att minska trycket i systemet.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a:t>
            </a:r>
            <a:r>
              <a:rPr lang="sv-SE" sz="1200" b="0" i="0" u="none" strike="noStrike" baseline="0" dirty="0">
                <a:latin typeface="PalatinoLTStd-Roman" panose="02040502050505030304" pitchFamily="18" charset="0"/>
              </a:rPr>
              <a:t>Koppla bort den </a:t>
            </a:r>
            <a:r>
              <a:rPr lang="sv-SE" sz="1200" b="1" i="0" u="none" strike="noStrike" baseline="0" dirty="0">
                <a:latin typeface="PalatinoLTStd-Bold" panose="02040702050505030304" pitchFamily="18" charset="0"/>
              </a:rPr>
              <a:t>ljusblå </a:t>
            </a:r>
            <a:r>
              <a:rPr lang="sv-SE" sz="1200" b="0" i="0" u="none" strike="noStrike" baseline="0" dirty="0">
                <a:latin typeface="PalatinoLTStd-Roman" panose="02040502050505030304" pitchFamily="18" charset="0"/>
              </a:rPr>
              <a:t>konnektorn </a:t>
            </a:r>
            <a:r>
              <a:rPr lang="en-US" sz="1200" b="0" i="0" u="none" strike="noStrike" baseline="0" dirty="0" err="1">
                <a:latin typeface="PalatinoLTStd-Roman" panose="02040502050505030304" pitchFamily="18" charset="0"/>
              </a:rPr>
              <a:t>från</a:t>
            </a:r>
            <a:r>
              <a:rPr lang="en-US" sz="1200" b="0" i="0" u="none" strike="noStrike" baseline="0" dirty="0">
                <a:latin typeface="PalatinoLTStd-Roman" panose="02040502050505030304" pitchFamily="18" charset="0"/>
              </a:rPr>
              <a:t> </a:t>
            </a:r>
            <a:r>
              <a:rPr lang="en-US" sz="1200" b="0" i="0" u="none" strike="noStrike" kern="1200" baseline="0" dirty="0">
                <a:solidFill>
                  <a:schemeClr val="tx1"/>
                </a:solidFill>
                <a:latin typeface="+mn-lt"/>
                <a:ea typeface="+mn-ea"/>
                <a:cs typeface="+mn-cs"/>
              </a:rPr>
              <a:t>Navina Classic </a:t>
            </a:r>
            <a:r>
              <a:rPr lang="en-US" sz="1200" b="0" i="0" u="none" strike="noStrike" kern="1200" baseline="0" dirty="0" err="1">
                <a:solidFill>
                  <a:schemeClr val="tx1"/>
                </a:solidFill>
                <a:latin typeface="+mn-lt"/>
                <a:ea typeface="+mn-ea"/>
                <a:cs typeface="+mn-cs"/>
              </a:rPr>
              <a:t>kontrollenheten</a:t>
            </a:r>
            <a:r>
              <a:rPr lang="en-US" sz="1200" b="0" i="0" u="none" strike="noStrike" kern="1200" baseline="0" dirty="0">
                <a:solidFill>
                  <a:schemeClr val="tx1"/>
                </a:solidFill>
                <a:latin typeface="+mn-lt"/>
                <a:ea typeface="+mn-ea"/>
                <a:cs typeface="+mn-cs"/>
              </a:rPr>
              <a:t>.</a:t>
            </a:r>
          </a:p>
          <a:p>
            <a:r>
              <a:rPr lang="en-US" sz="1000" b="0" i="0" u="none" strike="noStrike" kern="1200" baseline="0" dirty="0">
                <a:solidFill>
                  <a:schemeClr val="tx1"/>
                </a:solidFill>
                <a:latin typeface="+mn-lt"/>
                <a:ea typeface="+mn-ea"/>
                <a:cs typeface="+mn-cs"/>
              </a:rPr>
              <a:t>3. </a:t>
            </a:r>
            <a:r>
              <a:rPr lang="sv-SE" sz="1200" b="0" i="0" u="none" strike="noStrike" baseline="0" dirty="0">
                <a:latin typeface="PalatinoLTStd-Roman" panose="02040502050505030304" pitchFamily="18" charset="0"/>
              </a:rPr>
              <a:t>Töm ut vattnet ur slangen.</a:t>
            </a:r>
            <a:r>
              <a:rPr lang="en-US" sz="1000" b="0" i="0" u="none" strike="noStrike" kern="1200" baseline="0" dirty="0">
                <a:solidFill>
                  <a:schemeClr val="tx1"/>
                </a:solidFill>
                <a:latin typeface="+mn-lt"/>
                <a:ea typeface="+mn-ea"/>
                <a:cs typeface="+mn-cs"/>
              </a:rPr>
              <a:t>.</a:t>
            </a:r>
          </a:p>
          <a:p>
            <a:pPr algn="l"/>
            <a:r>
              <a:rPr lang="sv-SE" sz="1200" b="0" i="0" u="none" strike="noStrike" baseline="0" dirty="0">
                <a:latin typeface="PalatinoLTStd-Roman" panose="02040502050505030304" pitchFamily="18" charset="0"/>
              </a:rPr>
              <a:t>• Om katetern fortfarande hänger ned i toaletten lyfter du bara slangen för att tömma ut vattnet.</a:t>
            </a:r>
          </a:p>
          <a:p>
            <a:pPr algn="l"/>
            <a:r>
              <a:rPr lang="sv-SE" sz="1200" b="0" i="0" u="none" strike="noStrike" baseline="0" dirty="0">
                <a:latin typeface="PalatinoLTStd-Roman" panose="02040502050505030304" pitchFamily="18" charset="0"/>
              </a:rPr>
              <a:t>• Om katetern ligger i förpackningen tömmer du ut vattnet genom den </a:t>
            </a:r>
            <a:r>
              <a:rPr lang="sv-SE" sz="1200" b="1" i="0" u="none" strike="noStrike" baseline="0" dirty="0">
                <a:latin typeface="PalatinoLTStd-Bold" panose="02040702050505030304" pitchFamily="18" charset="0"/>
              </a:rPr>
              <a:t>ljusblå </a:t>
            </a:r>
            <a:r>
              <a:rPr lang="sv-SE" sz="1200" b="0" i="0" u="none" strike="noStrike" baseline="0" dirty="0">
                <a:latin typeface="PalatinoLTStd-Roman" panose="02040502050505030304" pitchFamily="18" charset="0"/>
              </a:rPr>
              <a:t>konnektorn.</a:t>
            </a:r>
          </a:p>
          <a:p>
            <a:r>
              <a:rPr lang="en-US" sz="1200" b="0" i="0" u="none" strike="noStrike" kern="1200" baseline="0" dirty="0">
                <a:solidFill>
                  <a:schemeClr val="tx1"/>
                </a:solidFill>
                <a:latin typeface="+mn-lt"/>
                <a:ea typeface="+mn-ea"/>
                <a:cs typeface="+mn-cs"/>
              </a:rPr>
              <a:t>4. </a:t>
            </a:r>
            <a:r>
              <a:rPr lang="en-US" sz="1200" b="0" i="0" u="none" strike="noStrike" baseline="0" dirty="0">
                <a:latin typeface="PalatinoLTStd-Roman" panose="02040502050505030304" pitchFamily="18" charset="0"/>
              </a:rPr>
              <a:t>Ta bort </a:t>
            </a:r>
            <a:r>
              <a:rPr lang="en-US" sz="1200" b="0" i="0" u="none" strike="noStrike" baseline="0" dirty="0" err="1">
                <a:latin typeface="PalatinoLTStd-Roman" panose="02040502050505030304" pitchFamily="18" charset="0"/>
              </a:rPr>
              <a:t>slangen</a:t>
            </a:r>
            <a:r>
              <a:rPr lang="en-US" sz="1200" b="0" i="0" u="none" strike="noStrike" baseline="0" dirty="0">
                <a:latin typeface="PalatinoLTStd-Roman" panose="02040502050505030304" pitchFamily="18" charset="0"/>
              </a:rPr>
              <a:t> med den </a:t>
            </a:r>
            <a:r>
              <a:rPr lang="en-US" sz="1200" b="1" i="0" u="none" strike="noStrike" baseline="0" dirty="0" err="1">
                <a:latin typeface="PalatinoLTStd-Bold" panose="02040702050505030304" pitchFamily="18" charset="0"/>
              </a:rPr>
              <a:t>mörkblå</a:t>
            </a:r>
            <a:r>
              <a:rPr lang="en-US" sz="1200" b="1" i="0" u="none" strike="noStrike" baseline="0" dirty="0">
                <a:latin typeface="PalatinoLTStd-Bold" panose="02040702050505030304" pitchFamily="18" charset="0"/>
              </a:rPr>
              <a:t> </a:t>
            </a:r>
            <a:r>
              <a:rPr lang="en-US" sz="1200" b="0" i="0" u="none" strike="noStrike" baseline="0" dirty="0" err="1">
                <a:latin typeface="PalatinoLTStd-Roman" panose="02040502050505030304" pitchFamily="18" charset="0"/>
              </a:rPr>
              <a:t>konnektorn</a:t>
            </a:r>
            <a:r>
              <a:rPr lang="en-US" sz="1200" b="0" i="0" u="none" strike="noStrike" baseline="0" dirty="0">
                <a:latin typeface="PalatinoLTStd-Roman" panose="02040502050505030304" pitchFamily="18" charset="0"/>
              </a:rPr>
              <a:t> </a:t>
            </a:r>
            <a:r>
              <a:rPr lang="en-US" sz="1200" b="0" i="0" u="none" strike="noStrike" baseline="0" dirty="0" err="1">
                <a:latin typeface="PalatinoLTStd-Roman" panose="02040502050505030304" pitchFamily="18" charset="0"/>
              </a:rPr>
              <a:t>från</a:t>
            </a:r>
            <a:r>
              <a:rPr lang="en-US" sz="1200" b="0" i="0" u="none" strike="noStrike" baseline="0" dirty="0">
                <a:latin typeface="PalatinoLTStd-Roman" panose="02040502050505030304" pitchFamily="18" charset="0"/>
              </a:rPr>
              <a:t> </a:t>
            </a:r>
            <a:r>
              <a:rPr lang="en-US" sz="1200" b="0" i="0" u="none" strike="noStrike" kern="1200" baseline="0" dirty="0">
                <a:solidFill>
                  <a:schemeClr val="tx1"/>
                </a:solidFill>
                <a:latin typeface="+mn-lt"/>
                <a:ea typeface="+mn-ea"/>
                <a:cs typeface="+mn-cs"/>
              </a:rPr>
              <a:t>Navina Classic </a:t>
            </a:r>
            <a:r>
              <a:rPr lang="en-US" sz="1200" b="0" i="0" u="none" strike="noStrike" kern="1200" baseline="0" dirty="0" err="1">
                <a:solidFill>
                  <a:schemeClr val="tx1"/>
                </a:solidFill>
                <a:latin typeface="+mn-lt"/>
                <a:ea typeface="+mn-ea"/>
                <a:cs typeface="+mn-cs"/>
              </a:rPr>
              <a:t>kontrollenheten</a:t>
            </a:r>
            <a:endParaRPr lang="en-US" sz="12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5. </a:t>
            </a:r>
            <a:r>
              <a:rPr lang="sv-SE" sz="1200" b="0" i="0" u="none" strike="noStrike" baseline="0" dirty="0">
                <a:latin typeface="PalatinoLTStd-Roman" panose="02040502050505030304" pitchFamily="18" charset="0"/>
              </a:rPr>
              <a:t>Lyft upp slangen så att vattnet som är kvar rinner tillbaka in i vattenbehållaren.</a:t>
            </a:r>
            <a:endParaRPr lang="en-US" sz="10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6. </a:t>
            </a:r>
            <a:r>
              <a:rPr lang="en-US" sz="1800" b="0" i="0" u="none" strike="noStrike" baseline="0" dirty="0" err="1">
                <a:latin typeface="PalatinoLTStd-Roman" panose="02040502050505030304" pitchFamily="18" charset="0"/>
              </a:rPr>
              <a:t>Öppna</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vattenflödet</a:t>
            </a:r>
            <a:endParaRPr lang="en-US" sz="1800" b="0" i="0" u="none" strike="noStrike" baseline="0" dirty="0">
              <a:latin typeface="PalatinoLTStd-Roman" panose="02040502050505030304" pitchFamily="18" charset="0"/>
            </a:endParaRPr>
          </a:p>
          <a:p>
            <a:r>
              <a:rPr lang="en-US" sz="1200" b="0" i="0" u="none" strike="noStrike" kern="1200" baseline="0" dirty="0">
                <a:solidFill>
                  <a:schemeClr val="tx1"/>
                </a:solidFill>
                <a:latin typeface="+mn-lt"/>
                <a:ea typeface="+mn-ea"/>
                <a:cs typeface="+mn-cs"/>
              </a:rPr>
              <a:t>7. </a:t>
            </a:r>
            <a:r>
              <a:rPr lang="sv-SE" sz="1200" b="0" i="0" u="none" strike="noStrike" baseline="0" dirty="0">
                <a:latin typeface="PalatinoLTStd-Roman" panose="02040502050505030304" pitchFamily="18" charset="0"/>
              </a:rPr>
              <a:t>Vänd kontrollenheten upp och ned över toaletten eller handfatet så att det kvarstående vattnet töms ut.</a:t>
            </a:r>
          </a:p>
          <a:p>
            <a:endParaRPr lang="en-US" sz="1000" b="0" i="0" u="none" strike="noStrike" kern="1200" baseline="0" dirty="0">
              <a:solidFill>
                <a:schemeClr val="tx1"/>
              </a:solidFill>
              <a:latin typeface="+mn-lt"/>
              <a:ea typeface="+mn-ea"/>
              <a:cs typeface="+mn-cs"/>
            </a:endParaRPr>
          </a:p>
          <a:p>
            <a:pPr algn="l"/>
            <a:r>
              <a:rPr lang="sv-SE" sz="1800" b="0" i="1" u="none" strike="noStrike" baseline="0" dirty="0">
                <a:latin typeface="PalatinoLTStd-Italic" panose="020405020505050A0304" pitchFamily="18" charset="0"/>
              </a:rPr>
              <a:t>Obs! Du kan trycka på pumparna för att få ut de sista vattendropparna ur kontrollenheten.</a:t>
            </a:r>
            <a:endParaRPr lang="en-US" sz="1200" b="0" i="1" u="none" strike="noStrike" kern="1200" baseline="0" dirty="0">
              <a:solidFill>
                <a:schemeClr val="tx1"/>
              </a:solidFill>
              <a:latin typeface="+mn-lt"/>
              <a:ea typeface="+mn-ea"/>
              <a:cs typeface="+mn-cs"/>
            </a:endParaRPr>
          </a:p>
          <a:p>
            <a:pPr algn="l"/>
            <a:endParaRPr lang="en-US" sz="1200" b="0" i="1"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8. </a:t>
            </a:r>
            <a:r>
              <a:rPr lang="sv-SE" sz="1800" b="0" i="0" u="none" strike="noStrike" baseline="0" dirty="0">
                <a:latin typeface="PalatinoLTStd-Roman" panose="02040502050505030304" pitchFamily="18" charset="0"/>
              </a:rPr>
              <a:t>Ta bort den </a:t>
            </a:r>
            <a:r>
              <a:rPr lang="sv-SE" sz="1800" b="1" i="0" u="none" strike="noStrike" baseline="0" dirty="0">
                <a:latin typeface="PalatinoLTStd-Bold" panose="02040702050505030304" pitchFamily="18" charset="0"/>
              </a:rPr>
              <a:t>mörkblå </a:t>
            </a:r>
            <a:r>
              <a:rPr lang="sv-SE" sz="1800" b="0" i="0" u="none" strike="noStrike" baseline="0" dirty="0">
                <a:latin typeface="PalatinoLTStd-Roman" panose="02040502050505030304" pitchFamily="18" charset="0"/>
              </a:rPr>
              <a:t>konnektorn från vattenbehållaren och töm ut resten av vattnet ur behållaren.</a:t>
            </a:r>
            <a:endParaRPr lang="en-US" sz="1200" b="0" i="0" u="none" strike="noStrike" kern="1200" baseline="0" dirty="0">
              <a:solidFill>
                <a:schemeClr val="tx1"/>
              </a:solidFill>
              <a:latin typeface="+mn-lt"/>
              <a:ea typeface="+mn-ea"/>
              <a:cs typeface="+mn-cs"/>
            </a:endParaRPr>
          </a:p>
          <a:p>
            <a:pPr algn="l"/>
            <a:r>
              <a:rPr lang="en-US" sz="1200" b="0" i="0" u="none" strike="noStrike" kern="1200" baseline="0" dirty="0">
                <a:solidFill>
                  <a:schemeClr val="tx1"/>
                </a:solidFill>
                <a:latin typeface="+mn-lt"/>
                <a:ea typeface="+mn-ea"/>
                <a:cs typeface="+mn-cs"/>
              </a:rPr>
              <a:t>9. </a:t>
            </a:r>
            <a:r>
              <a:rPr lang="sv-SE" sz="1800" b="0" i="0" u="none" strike="noStrike" baseline="0" dirty="0">
                <a:latin typeface="PalatinoLTStd-Roman" panose="02040502050505030304" pitchFamily="18" charset="0"/>
              </a:rPr>
              <a:t>Håll i slangen med den </a:t>
            </a:r>
            <a:r>
              <a:rPr lang="sv-SE" sz="1800" b="1" i="0" u="none" strike="noStrike" baseline="0" dirty="0">
                <a:latin typeface="PalatinoLTStd-Bold" panose="02040702050505030304" pitchFamily="18" charset="0"/>
              </a:rPr>
              <a:t>vita </a:t>
            </a:r>
            <a:r>
              <a:rPr lang="sv-SE" sz="1800" b="0" i="0" u="none" strike="noStrike" baseline="0" dirty="0">
                <a:latin typeface="PalatinoLTStd-Roman" panose="02040502050505030304" pitchFamily="18" charset="0"/>
              </a:rPr>
              <a:t>konnektorn och lägg tillbaka katetern i förpackningen, om du inte redan har gjort det och koppla loss den från slangen.</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10. </a:t>
            </a:r>
            <a:r>
              <a:rPr lang="sv-SE" sz="1800" b="0" i="0" u="none" strike="noStrike" baseline="0" dirty="0">
                <a:latin typeface="PalatinoLTStd-Roman" panose="02040502050505030304" pitchFamily="18" charset="0"/>
              </a:rPr>
              <a:t>Kassera engångskatetern och förpackningen som </a:t>
            </a:r>
            <a:r>
              <a:rPr lang="en-US" sz="1800" b="0" i="0" u="none" strike="noStrike" baseline="0" dirty="0" err="1">
                <a:latin typeface="PalatinoLTStd-Roman" panose="02040502050505030304" pitchFamily="18" charset="0"/>
              </a:rPr>
              <a:t>vanligt</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hushållsavfall</a:t>
            </a:r>
            <a:r>
              <a:rPr lang="en-US" sz="1800" b="0" i="0" u="none" strike="noStrike" baseline="0" dirty="0">
                <a:latin typeface="PalatinoLTStd-Roman" panose="02040502050505030304" pitchFamily="18" charset="0"/>
              </a:rPr>
              <a: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11. </a:t>
            </a:r>
            <a:r>
              <a:rPr lang="sv-SE" sz="1200" b="0" i="0" u="none" strike="noStrike" baseline="0" dirty="0">
                <a:latin typeface="PalatinoLTStd-Roman" panose="02040502050505030304" pitchFamily="18" charset="0"/>
              </a:rPr>
              <a:t>Rengör och torka de övriga delarna i systemet med en duk, vatten och mild tvål.</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45</a:t>
            </a:fld>
            <a:endParaRPr lang="en-US"/>
          </a:p>
        </p:txBody>
      </p:sp>
    </p:spTree>
    <p:extLst>
      <p:ext uri="{BB962C8B-B14F-4D97-AF65-F5344CB8AC3E}">
        <p14:creationId xmlns:p14="http://schemas.microsoft.com/office/powerpoint/2010/main" val="242419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sv-SE" sz="1800" b="0" i="0" u="none" strike="noStrike" baseline="0" dirty="0">
                <a:latin typeface="PalatinoLTStd-Roman" panose="02040502050505030304" pitchFamily="18" charset="0"/>
              </a:rPr>
              <a:t>1. Tryck på knappen på/</a:t>
            </a:r>
            <a:r>
              <a:rPr lang="sv-SE" sz="1800" b="0" i="0" u="none" strike="noStrike" baseline="0" dirty="0" err="1">
                <a:latin typeface="PalatinoLTStd-Roman" panose="02040502050505030304" pitchFamily="18" charset="0"/>
              </a:rPr>
              <a:t>av-knappen</a:t>
            </a:r>
            <a:r>
              <a:rPr lang="sv-SE" sz="1800" b="0" i="0" u="none" strike="noStrike" baseline="0" dirty="0">
                <a:latin typeface="PalatinoLTStd-Roman" panose="02040502050505030304" pitchFamily="18" charset="0"/>
              </a:rPr>
              <a:t> för att starta </a:t>
            </a:r>
            <a:r>
              <a:rPr lang="en-US" sz="1800" b="0" i="0" u="none" strike="noStrike" baseline="0" dirty="0">
                <a:latin typeface="PalatinoLTStd-Roman" panose="02040502050505030304" pitchFamily="18" charset="0"/>
              </a:rPr>
              <a:t>om Navina Smart </a:t>
            </a:r>
            <a:r>
              <a:rPr lang="en-US" sz="1800" b="0" i="0" u="none" strike="noStrike" baseline="0" dirty="0" err="1">
                <a:latin typeface="PalatinoLTStd-Roman" panose="02040502050505030304" pitchFamily="18" charset="0"/>
              </a:rPr>
              <a:t>kontrollenheten</a:t>
            </a:r>
            <a:r>
              <a:rPr lang="en-US" sz="1800" b="0" i="0" u="none" strike="noStrike" baseline="0" dirty="0">
                <a:latin typeface="PalatinoLTStd-Roman" panose="02040502050505030304" pitchFamily="18" charset="0"/>
              </a:rPr>
              <a:t>.</a:t>
            </a:r>
          </a:p>
          <a:p>
            <a:pPr algn="l"/>
            <a:r>
              <a:rPr lang="en-US" sz="1800" b="0" i="0" u="none" strike="noStrike" baseline="0" dirty="0">
                <a:latin typeface="PalatinoLTStd-Roman" panose="02040502050505030304" pitchFamily="18" charset="0"/>
              </a:rPr>
              <a:t>2. </a:t>
            </a:r>
            <a:r>
              <a:rPr lang="en-US" sz="1800" b="0" i="0" u="none" strike="noStrike" baseline="0" dirty="0" err="1">
                <a:latin typeface="PalatinoLTStd-Roman" panose="02040502050505030304" pitchFamily="18" charset="0"/>
              </a:rPr>
              <a:t>Aktivera</a:t>
            </a:r>
            <a:r>
              <a:rPr lang="en-US" sz="1800" b="0" i="0" u="none" strike="noStrike" baseline="0" dirty="0">
                <a:latin typeface="PalatinoLTStd-Roman" panose="02040502050505030304" pitchFamily="18" charset="0"/>
              </a:rPr>
              <a:t> </a:t>
            </a:r>
            <a:r>
              <a:rPr lang="en-US" sz="1800" b="0" i="1" u="none" strike="noStrike" baseline="0" dirty="0">
                <a:latin typeface="PalatinoLTStd-Italic" panose="020405020505050A0304" pitchFamily="18" charset="0"/>
              </a:rPr>
              <a:t>Bluetooth </a:t>
            </a:r>
            <a:r>
              <a:rPr lang="en-US" sz="1800" b="0" i="0" u="none" strike="noStrike" baseline="0" dirty="0" err="1">
                <a:latin typeface="PalatinoLTStd-Roman" panose="02040502050505030304" pitchFamily="18" charset="0"/>
              </a:rPr>
              <a:t>på</a:t>
            </a:r>
            <a:r>
              <a:rPr lang="en-US" sz="1800" b="0" i="0" u="none" strike="noStrike" baseline="0" dirty="0">
                <a:latin typeface="PalatinoLTStd-Roman" panose="02040502050505030304" pitchFamily="18" charset="0"/>
              </a:rPr>
              <a:t> din </a:t>
            </a:r>
            <a:r>
              <a:rPr lang="en-US" sz="1800" b="0" i="0" u="none" strike="noStrike" baseline="0" dirty="0" err="1">
                <a:latin typeface="PalatinoLTStd-Roman" panose="02040502050505030304" pitchFamily="18" charset="0"/>
              </a:rPr>
              <a:t>mobil</a:t>
            </a:r>
            <a:r>
              <a:rPr lang="en-US" sz="1800" b="0" i="0" u="none" strike="noStrike" baseline="0" dirty="0">
                <a:latin typeface="PalatinoLTStd-Roman" panose="02040502050505030304" pitchFamily="18" charset="0"/>
              </a:rPr>
              <a:t>.</a:t>
            </a:r>
          </a:p>
          <a:p>
            <a:pPr algn="l"/>
            <a:r>
              <a:rPr lang="sv-SE" sz="1800" b="0" i="0" u="none" strike="noStrike" baseline="0" dirty="0">
                <a:latin typeface="PalatinoLTStd-Roman" panose="02040502050505030304" pitchFamily="18" charset="0"/>
              </a:rPr>
              <a:t>3. Öppna Navina™ Smart </a:t>
            </a:r>
            <a:r>
              <a:rPr lang="sv-SE" sz="1800" b="0" i="0" u="none" strike="noStrike" baseline="0" dirty="0" err="1">
                <a:latin typeface="PalatinoLTStd-Roman" panose="02040502050505030304" pitchFamily="18" charset="0"/>
              </a:rPr>
              <a:t>appen</a:t>
            </a:r>
            <a:r>
              <a:rPr lang="sv-SE" sz="1800" b="0" i="0" u="none" strike="noStrike" baseline="0" dirty="0">
                <a:latin typeface="PalatinoLTStd-Roman" panose="02040502050505030304" pitchFamily="18" charset="0"/>
              </a:rPr>
              <a:t>.</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4. </a:t>
            </a:r>
            <a:r>
              <a:rPr lang="en-US" sz="1800" b="0" i="0" u="none" strike="noStrike" baseline="0" dirty="0">
                <a:latin typeface="PalatinoLTStd-Roman" panose="02040502050505030304" pitchFamily="18" charset="0"/>
              </a:rPr>
              <a:t>Ange din </a:t>
            </a:r>
            <a:r>
              <a:rPr lang="en-US" sz="1800" b="0" i="0" u="none" strike="noStrike" baseline="0" dirty="0" err="1">
                <a:latin typeface="PalatinoLTStd-Roman" panose="02040502050505030304" pitchFamily="18" charset="0"/>
              </a:rPr>
              <a:t>pinkod</a:t>
            </a:r>
            <a:r>
              <a:rPr lang="en-US" sz="1800" b="0" i="0" u="none" strike="noStrike" baseline="0" dirty="0">
                <a:latin typeface="PalatinoLTStd-Roman" panose="02040502050505030304" pitchFamily="18" charset="0"/>
              </a:rPr>
              <a:t>.</a:t>
            </a:r>
          </a:p>
          <a:p>
            <a:pPr algn="l"/>
            <a:r>
              <a:rPr lang="sv-SE" sz="1800" b="0" i="0" u="none" strike="noStrike" baseline="0" dirty="0">
                <a:latin typeface="PalatinoLTStd-Roman" panose="02040502050505030304" pitchFamily="18" charset="0"/>
              </a:rPr>
              <a:t>Obs! Om du har svårt att komma ihåg PIN-koden kan du använda de fyra sista siffrorna i serienumret som finns på skärmen på din Navina Smart kontrollenhet.</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VIKTIGT: Av </a:t>
            </a:r>
            <a:r>
              <a:rPr lang="en-US" sz="1200" b="0" i="0" u="none" strike="noStrike" kern="1200" baseline="0" dirty="0" err="1">
                <a:solidFill>
                  <a:schemeClr val="tx1"/>
                </a:solidFill>
                <a:latin typeface="+mn-lt"/>
                <a:ea typeface="+mn-ea"/>
                <a:cs typeface="+mn-cs"/>
              </a:rPr>
              <a:t>datasäkerhetsskäl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rekommenderar</a:t>
            </a:r>
            <a:r>
              <a:rPr lang="en-US" sz="1200" b="0" i="0" u="none" strike="noStrike" kern="1200" baseline="0" dirty="0">
                <a:solidFill>
                  <a:schemeClr val="tx1"/>
                </a:solidFill>
                <a:latin typeface="+mn-lt"/>
                <a:ea typeface="+mn-ea"/>
                <a:cs typeface="+mn-cs"/>
              </a:rPr>
              <a:t> vi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pinkoden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på</a:t>
            </a:r>
            <a:r>
              <a:rPr lang="en-US" sz="1200" b="0" i="0" u="none" strike="noStrike" kern="1200" baseline="0" dirty="0">
                <a:solidFill>
                  <a:schemeClr val="tx1"/>
                </a:solidFill>
                <a:latin typeface="+mn-lt"/>
                <a:ea typeface="+mn-ea"/>
                <a:cs typeface="+mn-cs"/>
              </a:rPr>
              <a:t> Navina Smart Mobile App </a:t>
            </a:r>
            <a:r>
              <a:rPr lang="en-US" sz="1200" b="0" i="0" u="none" strike="noStrike" kern="1200" baseline="0" dirty="0" err="1">
                <a:solidFill>
                  <a:schemeClr val="tx1"/>
                </a:solidFill>
                <a:latin typeface="+mn-lt"/>
                <a:ea typeface="+mn-ea"/>
                <a:cs typeface="+mn-cs"/>
              </a:rPr>
              <a:t>aktiveras</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5. </a:t>
            </a:r>
            <a:r>
              <a:rPr lang="sv-SE" sz="1800" b="0" i="0" u="none" strike="noStrike" baseline="0" dirty="0">
                <a:latin typeface="PalatinoLTStd-Roman" panose="02040502050505030304" pitchFamily="18" charset="0"/>
              </a:rPr>
              <a:t>Bekräfta identiteten för din kontrollenhet för att </a:t>
            </a:r>
            <a:r>
              <a:rPr lang="sv-SE" sz="1800" b="0" i="0" u="none" strike="noStrike" baseline="0" dirty="0" err="1">
                <a:latin typeface="PalatinoLTStd-Roman" panose="02040502050505030304" pitchFamily="18" charset="0"/>
              </a:rPr>
              <a:t>parkoppla</a:t>
            </a:r>
            <a:r>
              <a:rPr lang="sv-SE" sz="1800" b="0" i="0" u="none" strike="noStrike" baseline="0" dirty="0">
                <a:latin typeface="PalatinoLTStd-Roman" panose="02040502050505030304" pitchFamily="18" charset="0"/>
              </a:rPr>
              <a:t> den till </a:t>
            </a:r>
            <a:r>
              <a:rPr lang="sv-SE" sz="1800" b="0" i="0" u="none" strike="noStrike" baseline="0" dirty="0" err="1">
                <a:latin typeface="PalatinoLTStd-Roman" panose="02040502050505030304" pitchFamily="18" charset="0"/>
              </a:rPr>
              <a:t>appen</a:t>
            </a:r>
            <a:r>
              <a:rPr lang="sv-SE" sz="1800" b="0" i="0" u="none" strike="noStrike" baseline="0" dirty="0">
                <a:latin typeface="PalatinoLTStd-Roman" panose="02040502050505030304" pitchFamily="18" charset="0"/>
              </a:rPr>
              <a:t> (endast första gången).</a:t>
            </a:r>
          </a:p>
          <a:p>
            <a:pPr algn="l"/>
            <a:r>
              <a:rPr lang="sv-SE" sz="1800" b="0" i="0" u="none" strike="noStrike" baseline="0" dirty="0">
                <a:latin typeface="PalatinoLTStd-Roman" panose="02040502050505030304" pitchFamily="18" charset="0"/>
              </a:rPr>
              <a:t>6. Välj Synkronisera i </a:t>
            </a:r>
            <a:r>
              <a:rPr lang="sv-SE" sz="1800" b="0" i="0" u="none" strike="noStrike" baseline="0" dirty="0" err="1">
                <a:latin typeface="PalatinoLTStd-Roman" panose="02040502050505030304" pitchFamily="18" charset="0"/>
              </a:rPr>
              <a:t>appens</a:t>
            </a:r>
            <a:r>
              <a:rPr lang="sv-SE" sz="1800" b="0" i="0" u="none" strike="noStrike" baseline="0" dirty="0">
                <a:latin typeface="PalatinoLTStd-Roman" panose="02040502050505030304" pitchFamily="18" charset="0"/>
              </a:rPr>
              <a:t> huvudmeny.</a:t>
            </a:r>
            <a:r>
              <a:rPr lang="en-US" sz="1200" b="0" i="0" u="none" strike="noStrike" kern="1200" baseline="0" dirty="0">
                <a:solidFill>
                  <a:schemeClr val="tx1"/>
                </a:solidFill>
                <a:latin typeface="+mn-lt"/>
                <a:ea typeface="+mn-ea"/>
                <a:cs typeface="+mn-cs"/>
              </a:rPr>
              <a:t>.</a:t>
            </a:r>
          </a:p>
          <a:p>
            <a:pPr algn="l"/>
            <a:r>
              <a:rPr lang="en-US" sz="1200" b="0" i="0" u="none" strike="noStrike" kern="1200" baseline="0" dirty="0">
                <a:solidFill>
                  <a:schemeClr val="tx1"/>
                </a:solidFill>
                <a:latin typeface="+mn-lt"/>
                <a:ea typeface="+mn-ea"/>
                <a:cs typeface="+mn-cs"/>
              </a:rPr>
              <a:t>7. </a:t>
            </a:r>
            <a:r>
              <a:rPr lang="en-US" sz="1800" b="0" i="0" u="none" strike="noStrike" baseline="0" dirty="0" err="1">
                <a:latin typeface="PalatinoLTStd-Roman" panose="02040502050505030304" pitchFamily="18" charset="0"/>
              </a:rPr>
              <a:t>Betygsätt</a:t>
            </a:r>
            <a:r>
              <a:rPr lang="en-US" sz="1800" b="0" i="0" u="none" strike="noStrike" baseline="0" dirty="0">
                <a:latin typeface="PalatinoLTStd-Roman" panose="02040502050505030304" pitchFamily="18" charset="0"/>
              </a:rPr>
              <a:t> den </a:t>
            </a:r>
            <a:r>
              <a:rPr lang="en-US" sz="1800" b="0" i="0" u="none" strike="noStrike" baseline="0" dirty="0" err="1">
                <a:latin typeface="PalatinoLTStd-Roman" panose="02040502050505030304" pitchFamily="18" charset="0"/>
              </a:rPr>
              <a:t>senaste</a:t>
            </a:r>
            <a:r>
              <a:rPr lang="en-US" sz="1800" b="0" i="0" u="none" strike="noStrike" baseline="0" dirty="0">
                <a:latin typeface="PalatinoLTStd-Roman" panose="02040502050505030304" pitchFamily="18" charset="0"/>
              </a:rPr>
              <a:t> </a:t>
            </a:r>
            <a:r>
              <a:rPr lang="en-US" sz="1800" b="0" i="0" u="none" strike="noStrike" baseline="0" dirty="0" err="1">
                <a:latin typeface="PalatinoLTStd-Roman" panose="02040502050505030304" pitchFamily="18" charset="0"/>
              </a:rPr>
              <a:t>irrigeringen</a:t>
            </a:r>
            <a:r>
              <a:rPr lang="en-US" sz="1800" b="0" i="0" u="none" strike="noStrike" baseline="0" dirty="0">
                <a:latin typeface="PalatinoLTStd-Roman" panose="02040502050505030304" pitchFamily="18" charset="0"/>
              </a:rPr>
              <a:t> </a:t>
            </a:r>
            <a:r>
              <a:rPr lang="sv-SE" sz="1800" b="0" i="0" u="none" strike="noStrike" baseline="0" dirty="0">
                <a:latin typeface="PalatinoLTStd-Roman" panose="02040502050505030304" pitchFamily="18" charset="0"/>
              </a:rPr>
              <a:t>som har laddats upp i </a:t>
            </a:r>
            <a:r>
              <a:rPr lang="sv-SE" sz="1800" b="0" i="0" u="none" strike="noStrike" baseline="0" dirty="0" err="1">
                <a:latin typeface="PalatinoLTStd-Roman" panose="02040502050505030304" pitchFamily="18" charset="0"/>
              </a:rPr>
              <a:t>appen</a:t>
            </a:r>
            <a:r>
              <a:rPr lang="sv-SE" sz="1800" b="0" i="0" u="none" strike="noStrike" baseline="0" dirty="0">
                <a:latin typeface="PalatinoLTStd-Roman" panose="02040502050505030304" pitchFamily="18" charset="0"/>
              </a:rPr>
              <a:t>.</a:t>
            </a:r>
            <a:r>
              <a:rPr lang="en-US" sz="1200" b="0" i="0" u="none" strike="noStrike" kern="1200" baseline="0" dirty="0">
                <a:solidFill>
                  <a:schemeClr val="tx1"/>
                </a:solidFill>
                <a:latin typeface="+mn-lt"/>
                <a:ea typeface="+mn-ea"/>
                <a:cs typeface="+mn-cs"/>
              </a:rPr>
              <a:t>.</a:t>
            </a:r>
          </a:p>
          <a:p>
            <a:pPr algn="l"/>
            <a:endParaRPr lang="sv-SE" sz="1800" b="0" i="1" u="none" strike="noStrike" baseline="0" dirty="0">
              <a:latin typeface="PalatinoLTStd-Italic" panose="020405020505050A0304" pitchFamily="18" charset="0"/>
            </a:endParaRPr>
          </a:p>
          <a:p>
            <a:pPr algn="l"/>
            <a:r>
              <a:rPr lang="sv-SE" sz="1800" b="0" i="1" u="none" strike="noStrike" baseline="0" dirty="0">
                <a:latin typeface="PalatinoLTStd-Italic" panose="020405020505050A0304" pitchFamily="18" charset="0"/>
              </a:rPr>
              <a:t>Obs! När du befinner dig på startsidan i Navina Smart </a:t>
            </a:r>
            <a:r>
              <a:rPr lang="en-US" sz="1800" b="0" i="1" u="none" strike="noStrike" baseline="0" dirty="0" err="1">
                <a:latin typeface="PalatinoLTStd-Italic" panose="020405020505050A0304" pitchFamily="18" charset="0"/>
              </a:rPr>
              <a:t>kontrollenheten</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är</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BluetoothR</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aktiverat</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så</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att</a:t>
            </a:r>
            <a:r>
              <a:rPr lang="en-US" sz="1800" b="0" i="1" u="none" strike="noStrike" baseline="0" dirty="0">
                <a:latin typeface="PalatinoLTStd-Italic" panose="020405020505050A0304" pitchFamily="18" charset="0"/>
              </a:rPr>
              <a:t> du </a:t>
            </a:r>
            <a:r>
              <a:rPr lang="en-US" sz="1800" b="0" i="1" u="none" strike="noStrike" baseline="0" dirty="0" err="1">
                <a:latin typeface="PalatinoLTStd-Italic" panose="020405020505050A0304" pitchFamily="18" charset="0"/>
              </a:rPr>
              <a:t>kan</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överföra</a:t>
            </a:r>
            <a:r>
              <a:rPr lang="en-US" sz="1800" b="0" i="1" u="none" strike="noStrike" baseline="0" dirty="0">
                <a:latin typeface="PalatinoLTStd-Italic" panose="020405020505050A0304" pitchFamily="18" charset="0"/>
              </a:rPr>
              <a:t> </a:t>
            </a:r>
            <a:r>
              <a:rPr lang="sv-SE" sz="1800" b="0" i="1" u="none" strike="noStrike" baseline="0" dirty="0">
                <a:latin typeface="PalatinoLTStd-Italic" panose="020405020505050A0304" pitchFamily="18" charset="0"/>
              </a:rPr>
              <a:t>dina data till Navina Smart </a:t>
            </a:r>
            <a:r>
              <a:rPr lang="sv-SE" sz="1800" b="0" i="1" u="none" strike="noStrike" baseline="0" dirty="0" err="1">
                <a:latin typeface="PalatinoLTStd-Italic" panose="020405020505050A0304" pitchFamily="18" charset="0"/>
              </a:rPr>
              <a:t>appen</a:t>
            </a:r>
            <a:r>
              <a:rPr lang="sv-SE" sz="1800" b="0" i="1" u="none" strike="noStrike" baseline="0" dirty="0">
                <a:latin typeface="PalatinoLTStd-Italic" panose="020405020505050A0304" pitchFamily="18" charset="0"/>
              </a:rPr>
              <a:t>. Bluetooth är bara aktiverat när du befinner dig på startsidan. Det går inte </a:t>
            </a:r>
            <a:r>
              <a:rPr lang="en-US" sz="1800" b="0" i="1" u="none" strike="noStrike" baseline="0" dirty="0" err="1">
                <a:latin typeface="PalatinoLTStd-Italic" panose="020405020505050A0304" pitchFamily="18" charset="0"/>
              </a:rPr>
              <a:t>att</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överföra</a:t>
            </a:r>
            <a:r>
              <a:rPr lang="en-US" sz="1800" b="0" i="1" u="none" strike="noStrike" baseline="0" dirty="0">
                <a:latin typeface="PalatinoLTStd-Italic" panose="020405020505050A0304" pitchFamily="18" charset="0"/>
              </a:rPr>
              <a:t> </a:t>
            </a:r>
            <a:r>
              <a:rPr lang="en-US" sz="1800" b="0" i="1" u="none" strike="noStrike" baseline="0" dirty="0" err="1">
                <a:latin typeface="PalatinoLTStd-Italic" panose="020405020505050A0304" pitchFamily="18" charset="0"/>
              </a:rPr>
              <a:t>några</a:t>
            </a:r>
            <a:r>
              <a:rPr lang="en-US" sz="1800" b="0" i="1" u="none" strike="noStrike" baseline="0" dirty="0">
                <a:latin typeface="PalatinoLTStd-Italic" panose="020405020505050A0304" pitchFamily="18" charset="0"/>
              </a:rPr>
              <a:t> data </a:t>
            </a:r>
            <a:r>
              <a:rPr lang="en-US" sz="1800" b="0" i="1" u="none" strike="noStrike" baseline="0" dirty="0" err="1">
                <a:latin typeface="PalatinoLTStd-Italic" panose="020405020505050A0304" pitchFamily="18" charset="0"/>
              </a:rPr>
              <a:t>medan</a:t>
            </a:r>
            <a:r>
              <a:rPr lang="en-US" sz="1800" b="0" i="1" u="none" strike="noStrike" baseline="0" dirty="0">
                <a:latin typeface="PalatinoLTStd-Italic" panose="020405020505050A0304" pitchFamily="18" charset="0"/>
              </a:rPr>
              <a:t> du </a:t>
            </a:r>
            <a:r>
              <a:rPr lang="en-US" sz="1800" b="0" i="1" u="none" strike="noStrike" baseline="0" dirty="0" err="1">
                <a:latin typeface="PalatinoLTStd-Italic" panose="020405020505050A0304" pitchFamily="18" charset="0"/>
              </a:rPr>
              <a:t>irrigerar</a:t>
            </a:r>
            <a:r>
              <a:rPr lang="en-US" sz="1200" b="0" i="1"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p:txBody>
      </p:sp>
      <p:sp>
        <p:nvSpPr>
          <p:cNvPr id="330" name="Google Shape;3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Rekommendationen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är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a:t>
            </a:r>
            <a:r>
              <a:rPr lang="en-US" sz="1200" b="0" i="0" u="none" strike="noStrike" kern="1200" baseline="0" dirty="0">
                <a:solidFill>
                  <a:schemeClr val="tx1"/>
                </a:solidFill>
                <a:latin typeface="+mn-lt"/>
                <a:ea typeface="+mn-ea"/>
                <a:cs typeface="+mn-cs"/>
              </a:rPr>
              <a:t> TAI </a:t>
            </a:r>
            <a:r>
              <a:rPr lang="en-US" sz="1200" b="0" i="0" u="none" strike="noStrike" kern="1200" baseline="0" dirty="0" err="1">
                <a:solidFill>
                  <a:schemeClr val="tx1"/>
                </a:solidFill>
                <a:latin typeface="+mn-lt"/>
                <a:ea typeface="+mn-ea"/>
                <a:cs typeface="+mn-cs"/>
              </a:rPr>
              <a:t>bör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utföras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a:t>
            </a:r>
            <a:r>
              <a:rPr lang="en-US" sz="1200" dirty="0" err="1"/>
              <a:t>n</a:t>
            </a:r>
            <a:r>
              <a:rPr lang="en-US" sz="1200" dirty="0"/>
              <a:t> </a:t>
            </a:r>
            <a:r>
              <a:rPr lang="en-US" sz="1200" dirty="0" err="1"/>
              <a:t>gång</a:t>
            </a:r>
            <a:r>
              <a:rPr lang="en-US" sz="1200" dirty="0"/>
              <a:t> per </a:t>
            </a:r>
            <a:r>
              <a:rPr lang="en-US" sz="1200" dirty="0" err="1"/>
              <a:t>dag</a:t>
            </a:r>
            <a:r>
              <a:rPr lang="en-US" sz="1200" dirty="0"/>
              <a:t> under </a:t>
            </a:r>
            <a:r>
              <a:rPr lang="en-US" sz="1200" dirty="0" err="1"/>
              <a:t>uppstart</a:t>
            </a:r>
            <a:r>
              <a:rPr lang="en-US" sz="1200" dirty="0"/>
              <a:t> </a:t>
            </a:r>
            <a:r>
              <a:rPr lang="en-US" sz="1200" dirty="0" err="1"/>
              <a:t>för</a:t>
            </a:r>
            <a:r>
              <a:rPr lang="en-US" sz="1200" dirty="0"/>
              <a:t> </a:t>
            </a:r>
            <a:r>
              <a:rPr lang="en-US" sz="1200" dirty="0" err="1"/>
              <a:t>att</a:t>
            </a:r>
            <a:r>
              <a:rPr lang="en-US" sz="1200" dirty="0"/>
              <a:t> sedan om </a:t>
            </a:r>
            <a:r>
              <a:rPr lang="en-US" sz="1200" dirty="0" err="1"/>
              <a:t>möjligt</a:t>
            </a:r>
            <a:r>
              <a:rPr lang="en-US" sz="1200" dirty="0"/>
              <a:t> </a:t>
            </a:r>
            <a:r>
              <a:rPr lang="en-US" sz="1200" dirty="0" err="1"/>
              <a:t>minskas</a:t>
            </a:r>
            <a:r>
              <a:rPr lang="en-US" sz="1200" dirty="0"/>
              <a:t> </a:t>
            </a:r>
            <a:r>
              <a:rPr lang="en-US" sz="1200" dirty="0" err="1"/>
              <a:t>när</a:t>
            </a:r>
            <a:r>
              <a:rPr lang="en-US" sz="1200" dirty="0"/>
              <a:t> </a:t>
            </a:r>
            <a:r>
              <a:rPr lang="en-US" sz="1200" dirty="0" err="1"/>
              <a:t>terapin</a:t>
            </a:r>
            <a:r>
              <a:rPr lang="en-US" sz="1200" dirty="0"/>
              <a:t> </a:t>
            </a:r>
            <a:r>
              <a:rPr lang="en-US" sz="1200" dirty="0" err="1"/>
              <a:t>etablerats</a:t>
            </a:r>
            <a:r>
              <a:rPr lang="en-US" sz="1200" dirty="0"/>
              <a:t> </a:t>
            </a:r>
            <a:r>
              <a:rPr lang="en-US" sz="1200" dirty="0" err="1"/>
              <a:t>efter</a:t>
            </a:r>
            <a:r>
              <a:rPr lang="en-US" sz="1200" dirty="0"/>
              <a:t> </a:t>
            </a:r>
            <a:r>
              <a:rPr lang="en-US" sz="1200" dirty="0" err="1"/>
              <a:t>ungefär</a:t>
            </a:r>
            <a:r>
              <a:rPr lang="en-US" sz="1200" dirty="0"/>
              <a:t> 10-14 </a:t>
            </a:r>
            <a:r>
              <a:rPr lang="en-US" sz="1200" dirty="0" err="1"/>
              <a:t>dagar</a:t>
            </a:r>
            <a:r>
              <a:rPr lang="en-US" sz="1200" dirty="0"/>
              <a:t>. Det </a:t>
            </a:r>
            <a:r>
              <a:rPr lang="en-US" sz="1200" dirty="0" err="1"/>
              <a:t>är</a:t>
            </a:r>
            <a:r>
              <a:rPr lang="en-US" sz="1200" dirty="0"/>
              <a:t> </a:t>
            </a:r>
            <a:r>
              <a:rPr lang="en-US" sz="1200" dirty="0" err="1"/>
              <a:t>fördelaktigt</a:t>
            </a:r>
            <a:r>
              <a:rPr lang="en-US" sz="1200" dirty="0"/>
              <a:t> </a:t>
            </a:r>
            <a:r>
              <a:rPr lang="en-US" sz="1200" dirty="0" err="1"/>
              <a:t>att</a:t>
            </a:r>
            <a:r>
              <a:rPr lang="en-US" sz="1200" dirty="0"/>
              <a:t> </a:t>
            </a:r>
            <a:r>
              <a:rPr lang="en-US" sz="1200" dirty="0" err="1"/>
              <a:t>hitta</a:t>
            </a:r>
            <a:r>
              <a:rPr lang="en-US" sz="1200" dirty="0"/>
              <a:t> </a:t>
            </a:r>
            <a:r>
              <a:rPr lang="en-US" sz="1200" dirty="0" err="1"/>
              <a:t>en</a:t>
            </a:r>
            <a:r>
              <a:rPr lang="en-US" sz="1200" dirty="0"/>
              <a:t> </a:t>
            </a:r>
            <a:r>
              <a:rPr lang="en-US" sz="1200" dirty="0" err="1"/>
              <a:t>regelbunden</a:t>
            </a:r>
            <a:r>
              <a:rPr lang="en-US" sz="1200" dirty="0"/>
              <a:t> </a:t>
            </a:r>
            <a:r>
              <a:rPr lang="en-US" sz="1200" dirty="0" err="1"/>
              <a:t>rutin</a:t>
            </a:r>
            <a:r>
              <a:rPr lang="en-US" sz="1200" dirty="0"/>
              <a:t>, och det </a:t>
            </a:r>
            <a:r>
              <a:rPr lang="en-US" sz="1200" dirty="0" err="1"/>
              <a:t>är</a:t>
            </a:r>
            <a:r>
              <a:rPr lang="en-US" sz="1200" dirty="0"/>
              <a:t> </a:t>
            </a:r>
            <a:r>
              <a:rPr lang="en-US" sz="1200" dirty="0" err="1"/>
              <a:t>ofta</a:t>
            </a:r>
            <a:r>
              <a:rPr lang="en-US" sz="1200" dirty="0"/>
              <a:t> bra </a:t>
            </a:r>
            <a:r>
              <a:rPr lang="en-US" sz="1200" dirty="0" err="1"/>
              <a:t>att</a:t>
            </a:r>
            <a:r>
              <a:rPr lang="en-US" sz="1200" dirty="0"/>
              <a:t> </a:t>
            </a:r>
            <a:r>
              <a:rPr lang="en-US" sz="1200" dirty="0" err="1"/>
              <a:t>irrigera</a:t>
            </a:r>
            <a:r>
              <a:rPr lang="en-US" sz="1200" dirty="0"/>
              <a:t> 20-30 </a:t>
            </a:r>
            <a:r>
              <a:rPr lang="en-US" sz="1200" dirty="0" err="1"/>
              <a:t>minuter</a:t>
            </a:r>
            <a:r>
              <a:rPr lang="en-US" sz="1200" dirty="0"/>
              <a:t> </a:t>
            </a:r>
            <a:r>
              <a:rPr lang="en-US" sz="1200" dirty="0" err="1"/>
              <a:t>efter</a:t>
            </a:r>
            <a:r>
              <a:rPr lang="en-US" sz="1200" dirty="0"/>
              <a:t> </a:t>
            </a:r>
            <a:r>
              <a:rPr lang="en-US" sz="1200" dirty="0" err="1"/>
              <a:t>en</a:t>
            </a:r>
            <a:r>
              <a:rPr lang="en-US" sz="1200" dirty="0"/>
              <a:t> </a:t>
            </a:r>
            <a:r>
              <a:rPr lang="en-US" sz="1200" dirty="0" err="1"/>
              <a:t>måltid</a:t>
            </a:r>
            <a:r>
              <a:rPr lang="en-US" sz="1200" dirty="0"/>
              <a:t> </a:t>
            </a:r>
            <a:r>
              <a:rPr lang="en-US" sz="1200" dirty="0" err="1"/>
              <a:t>för</a:t>
            </a:r>
            <a:r>
              <a:rPr lang="en-US" sz="1200" dirty="0"/>
              <a:t> </a:t>
            </a:r>
            <a:r>
              <a:rPr lang="en-US" sz="1200" dirty="0" err="1"/>
              <a:t>att</a:t>
            </a:r>
            <a:r>
              <a:rPr lang="en-US" sz="1200" dirty="0"/>
              <a:t> </a:t>
            </a:r>
            <a:r>
              <a:rPr lang="en-US" sz="1200" dirty="0" err="1"/>
              <a:t>dra</a:t>
            </a:r>
            <a:r>
              <a:rPr lang="en-US" sz="1200" dirty="0"/>
              <a:t> </a:t>
            </a:r>
            <a:r>
              <a:rPr lang="en-US" sz="1200" dirty="0" err="1"/>
              <a:t>fördel</a:t>
            </a:r>
            <a:r>
              <a:rPr lang="en-US" sz="1200" dirty="0"/>
              <a:t> av </a:t>
            </a:r>
            <a:r>
              <a:rPr lang="en-US" sz="1200" b="0" i="0" u="none" strike="noStrike" kern="1200" baseline="0" dirty="0">
                <a:solidFill>
                  <a:schemeClr val="tx1"/>
                </a:solidFill>
                <a:latin typeface="+mn-lt"/>
                <a:ea typeface="+mn-ea"/>
                <a:cs typeface="+mn-cs"/>
              </a:rPr>
              <a:t>den </a:t>
            </a:r>
            <a:r>
              <a:rPr lang="en-US" b="0" i="0" dirty="0" err="1">
                <a:solidFill>
                  <a:srgbClr val="242424"/>
                </a:solidFill>
                <a:effectLst/>
                <a:latin typeface="Segoe UI" panose="020B0502040204020203" pitchFamily="34" charset="0"/>
              </a:rPr>
              <a:t>gastrokoliska</a:t>
            </a:r>
            <a:r>
              <a:rPr lang="en-US" b="0" i="0" dirty="0">
                <a:solidFill>
                  <a:srgbClr val="242424"/>
                </a:solidFill>
                <a:effectLst/>
                <a:latin typeface="Segoe UI" panose="020B0502040204020203" pitchFamily="34" charset="0"/>
              </a:rPr>
              <a:t> </a:t>
            </a:r>
            <a:r>
              <a:rPr lang="en-US" b="0" i="0" dirty="0" err="1">
                <a:solidFill>
                  <a:srgbClr val="242424"/>
                </a:solidFill>
                <a:effectLst/>
                <a:latin typeface="Segoe UI" panose="020B0502040204020203" pitchFamily="34" charset="0"/>
              </a:rPr>
              <a:t>reflexen</a:t>
            </a:r>
            <a:r>
              <a:rPr lang="en-US" sz="1200" dirty="0"/>
              <a:t>. </a:t>
            </a:r>
            <a:r>
              <a:rPr lang="en-US" sz="1200" dirty="0" err="1"/>
              <a:t>Anpassa</a:t>
            </a:r>
            <a:r>
              <a:rPr lang="en-US" sz="1200" dirty="0"/>
              <a:t> </a:t>
            </a:r>
            <a:r>
              <a:rPr lang="en-US" sz="1200" dirty="0" err="1"/>
              <a:t>tidpunkt</a:t>
            </a:r>
            <a:r>
              <a:rPr lang="en-US" sz="1200" dirty="0"/>
              <a:t> </a:t>
            </a:r>
            <a:r>
              <a:rPr lang="en-US" sz="1200" dirty="0" err="1"/>
              <a:t>på</a:t>
            </a:r>
            <a:r>
              <a:rPr lang="en-US" sz="1200" dirty="0"/>
              <a:t> </a:t>
            </a:r>
            <a:r>
              <a:rPr lang="en-US" sz="1200" dirty="0" err="1"/>
              <a:t>dagen</a:t>
            </a:r>
            <a:r>
              <a:rPr lang="en-US" sz="1200" dirty="0"/>
              <a:t> </a:t>
            </a:r>
            <a:r>
              <a:rPr lang="en-US" sz="1200" dirty="0" err="1"/>
              <a:t>efter</a:t>
            </a:r>
            <a:r>
              <a:rPr lang="en-US" sz="1200" dirty="0"/>
              <a:t> </a:t>
            </a:r>
            <a:r>
              <a:rPr lang="en-US" sz="1200" dirty="0" err="1"/>
              <a:t>patientens</a:t>
            </a:r>
            <a:r>
              <a:rPr lang="en-US" sz="1200" dirty="0"/>
              <a:t> </a:t>
            </a:r>
            <a:r>
              <a:rPr lang="en-US" sz="1200" dirty="0" err="1"/>
              <a:t>önskemål</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330" name="Google Shape;3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2575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48</a:t>
            </a:fld>
            <a:endParaRPr lang="en-US"/>
          </a:p>
        </p:txBody>
      </p:sp>
    </p:spTree>
    <p:extLst>
      <p:ext uri="{BB962C8B-B14F-4D97-AF65-F5344CB8AC3E}">
        <p14:creationId xmlns:p14="http://schemas.microsoft.com/office/powerpoint/2010/main" val="3189992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sv-SE" sz="1200" b="0" i="0" u="none" strike="noStrike" kern="1200" baseline="0" dirty="0">
                <a:solidFill>
                  <a:schemeClr val="tx1"/>
                </a:solidFill>
                <a:latin typeface="+mn-lt"/>
                <a:ea typeface="+mn-ea"/>
                <a:cs typeface="+mn-cs"/>
              </a:rPr>
              <a:t>I en studie om </a:t>
            </a:r>
            <a:r>
              <a:rPr lang="sv-SE" sz="1200" b="0" i="0" u="none" strike="noStrike" kern="1200" baseline="0" dirty="0" err="1">
                <a:solidFill>
                  <a:schemeClr val="tx1"/>
                </a:solidFill>
                <a:latin typeface="+mn-lt"/>
                <a:ea typeface="+mn-ea"/>
                <a:cs typeface="+mn-cs"/>
              </a:rPr>
              <a:t>compliance</a:t>
            </a:r>
            <a:r>
              <a:rPr lang="sv-SE" sz="1200" b="0" i="0" u="none" strike="noStrike" kern="1200" baseline="0" dirty="0">
                <a:solidFill>
                  <a:schemeClr val="tx1"/>
                </a:solidFill>
                <a:latin typeface="+mn-lt"/>
                <a:ea typeface="+mn-ea"/>
                <a:cs typeface="+mn-cs"/>
              </a:rPr>
              <a:t> vid TAI var den huvudsakliga orsaken till att sluta med TAI efter en framgångsrik inlärningsperiod </a:t>
            </a:r>
            <a:r>
              <a:rPr lang="sv-SE" sz="1200" b="0" i="0" u="none" strike="noStrike" kern="1200" baseline="0" dirty="0" err="1">
                <a:solidFill>
                  <a:schemeClr val="tx1"/>
                </a:solidFill>
                <a:latin typeface="+mn-lt"/>
                <a:ea typeface="+mn-ea"/>
                <a:cs typeface="+mn-cs"/>
              </a:rPr>
              <a:t>innefektiv</a:t>
            </a:r>
            <a:r>
              <a:rPr lang="sv-SE" sz="1200" b="0" i="0" u="none" strike="noStrike" kern="1200" baseline="0" dirty="0">
                <a:solidFill>
                  <a:schemeClr val="tx1"/>
                </a:solidFill>
                <a:latin typeface="+mn-lt"/>
                <a:ea typeface="+mn-ea"/>
                <a:cs typeface="+mn-cs"/>
              </a:rPr>
              <a:t> behandling (41%), för mycket begränsningar (23%) eller tekniska problem (36%) som </a:t>
            </a:r>
            <a:r>
              <a:rPr lang="sv-SE" sz="1200" b="0" i="0" u="none" strike="noStrike" kern="1200" baseline="0" dirty="0" err="1">
                <a:solidFill>
                  <a:schemeClr val="tx1"/>
                </a:solidFill>
                <a:latin typeface="+mn-lt"/>
                <a:ea typeface="+mn-ea"/>
                <a:cs typeface="+mn-cs"/>
              </a:rPr>
              <a:t>t.ex</a:t>
            </a:r>
            <a:r>
              <a:rPr lang="sv-SE" sz="1200" b="0" i="0" u="none" strike="noStrike" kern="1200" baseline="0" dirty="0">
                <a:solidFill>
                  <a:schemeClr val="tx1"/>
                </a:solidFill>
                <a:latin typeface="+mn-lt"/>
                <a:ea typeface="+mn-ea"/>
                <a:cs typeface="+mn-cs"/>
              </a:rPr>
              <a:t>:</a:t>
            </a:r>
          </a:p>
          <a:p>
            <a:pPr marL="0" indent="0">
              <a:buFontTx/>
              <a:buNone/>
            </a:pPr>
            <a:endParaRPr lang="sv-SE" sz="1200" b="0" i="0" u="none" strike="noStrike" kern="1200" baseline="0" dirty="0">
              <a:solidFill>
                <a:schemeClr val="tx1"/>
              </a:solidFill>
              <a:latin typeface="+mn-lt"/>
              <a:ea typeface="+mn-ea"/>
              <a:cs typeface="+mn-cs"/>
            </a:endParaRPr>
          </a:p>
          <a:p>
            <a:pPr marL="171450" indent="-171450">
              <a:buFontTx/>
              <a:buChar char="-"/>
            </a:pPr>
            <a:r>
              <a:rPr lang="sv-SE" sz="1200" b="0" i="0" u="none" strike="noStrike" kern="1200" baseline="0" dirty="0">
                <a:solidFill>
                  <a:schemeClr val="tx1"/>
                </a:solidFill>
                <a:latin typeface="+mn-lt"/>
                <a:ea typeface="+mn-ea"/>
                <a:cs typeface="+mn-cs"/>
              </a:rPr>
              <a:t>Utstötning av katetern</a:t>
            </a:r>
          </a:p>
          <a:p>
            <a:pPr marL="171450" indent="-171450">
              <a:buFontTx/>
              <a:buChar char="-"/>
            </a:pPr>
            <a:r>
              <a:rPr lang="sv-SE" sz="1200" b="0" i="0" u="none" strike="noStrike" kern="1200" baseline="0" dirty="0">
                <a:solidFill>
                  <a:schemeClr val="tx1"/>
                </a:solidFill>
                <a:latin typeface="+mn-lt"/>
                <a:ea typeface="+mn-ea"/>
                <a:cs typeface="+mn-cs"/>
              </a:rPr>
              <a:t>Ballongsprängning</a:t>
            </a:r>
          </a:p>
          <a:p>
            <a:pPr marL="171450" indent="-171450">
              <a:buFontTx/>
              <a:buChar char="-"/>
            </a:pPr>
            <a:r>
              <a:rPr lang="sv-SE" sz="1200" b="0" i="0" u="none" strike="noStrike" kern="1200" baseline="0" dirty="0">
                <a:solidFill>
                  <a:schemeClr val="tx1"/>
                </a:solidFill>
                <a:latin typeface="+mn-lt"/>
                <a:ea typeface="+mn-ea"/>
                <a:cs typeface="+mn-cs"/>
              </a:rPr>
              <a:t>Läckage  av </a:t>
            </a:r>
            <a:r>
              <a:rPr lang="sv-SE" sz="1200" b="0" i="0" u="none" strike="noStrike" kern="1200" baseline="0" dirty="0" err="1">
                <a:solidFill>
                  <a:schemeClr val="tx1"/>
                </a:solidFill>
                <a:latin typeface="+mn-lt"/>
                <a:ea typeface="+mn-ea"/>
                <a:cs typeface="+mn-cs"/>
              </a:rPr>
              <a:t>instillationsvätska</a:t>
            </a:r>
            <a:endParaRPr lang="sv-SE" sz="1200" b="0" i="0" u="none" strike="noStrike" kern="1200" baseline="0" dirty="0">
              <a:solidFill>
                <a:schemeClr val="tx1"/>
              </a:solidFill>
              <a:latin typeface="+mn-lt"/>
              <a:ea typeface="+mn-ea"/>
              <a:cs typeface="+mn-cs"/>
            </a:endParaRPr>
          </a:p>
          <a:p>
            <a:pPr marL="171450" indent="-171450">
              <a:buFontTx/>
              <a:buChar char="-"/>
            </a:pPr>
            <a:r>
              <a:rPr lang="sv-SE" sz="1200" b="0" i="0" u="none" strike="noStrike" kern="1200" baseline="0" dirty="0">
                <a:solidFill>
                  <a:schemeClr val="tx1"/>
                </a:solidFill>
                <a:latin typeface="+mn-lt"/>
                <a:ea typeface="+mn-ea"/>
                <a:cs typeface="+mn-cs"/>
              </a:rPr>
              <a:t>Smärta vid </a:t>
            </a:r>
            <a:r>
              <a:rPr lang="sv-SE" sz="1200" b="0" i="0" u="none" strike="noStrike" kern="1200" baseline="0" dirty="0" err="1">
                <a:solidFill>
                  <a:schemeClr val="tx1"/>
                </a:solidFill>
                <a:latin typeface="+mn-lt"/>
                <a:ea typeface="+mn-ea"/>
                <a:cs typeface="+mn-cs"/>
              </a:rPr>
              <a:t>irrigering</a:t>
            </a:r>
            <a:endParaRPr lang="sv-SE" sz="1200" b="0" i="0" u="none" strike="noStrike" kern="1200" baseline="0" dirty="0">
              <a:solidFill>
                <a:schemeClr val="tx1"/>
              </a:solidFill>
              <a:latin typeface="+mn-lt"/>
              <a:ea typeface="+mn-ea"/>
              <a:cs typeface="+mn-cs"/>
            </a:endParaRPr>
          </a:p>
          <a:p>
            <a:pPr marL="171450" indent="-171450">
              <a:buFontTx/>
              <a:buChar char="-"/>
            </a:pPr>
            <a:r>
              <a:rPr lang="sv-SE" sz="1200" b="0" i="0" u="none" strike="noStrike" kern="1200" baseline="0" dirty="0">
                <a:solidFill>
                  <a:schemeClr val="tx1"/>
                </a:solidFill>
                <a:latin typeface="+mn-lt"/>
                <a:ea typeface="+mn-ea"/>
                <a:cs typeface="+mn-cs"/>
              </a:rPr>
              <a:t>Blödning</a:t>
            </a:r>
          </a:p>
          <a:p>
            <a:pPr marL="0" indent="0">
              <a:buFontTx/>
              <a:buNone/>
            </a:pPr>
            <a:r>
              <a:rPr lang="sv-SE" sz="1200" b="0" i="0" u="none" strike="noStrike" kern="1200" baseline="0" dirty="0">
                <a:solidFill>
                  <a:schemeClr val="tx1"/>
                </a:solidFill>
                <a:latin typeface="+mn-lt"/>
                <a:ea typeface="+mn-ea"/>
                <a:cs typeface="+mn-cs"/>
              </a:rPr>
              <a:t>-   Fissurer</a:t>
            </a:r>
          </a:p>
          <a:p>
            <a:pPr marL="0" indent="0">
              <a:buFontTx/>
              <a:buNone/>
            </a:pPr>
            <a:endParaRPr lang="sv-SE" dirty="0"/>
          </a:p>
          <a:p>
            <a:endParaRPr lang="sv-SE"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49</a:t>
            </a:fld>
            <a:endParaRPr lang="en-US"/>
          </a:p>
        </p:txBody>
      </p:sp>
    </p:spTree>
    <p:extLst>
      <p:ext uri="{BB962C8B-B14F-4D97-AF65-F5344CB8AC3E}">
        <p14:creationId xmlns:p14="http://schemas.microsoft.com/office/powerpoint/2010/main" val="1938864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50</a:t>
            </a:fld>
            <a:endParaRPr lang="en-US"/>
          </a:p>
        </p:txBody>
      </p:sp>
    </p:spTree>
    <p:extLst>
      <p:ext uri="{BB962C8B-B14F-4D97-AF65-F5344CB8AC3E}">
        <p14:creationId xmlns:p14="http://schemas.microsoft.com/office/powerpoint/2010/main" val="2290500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a:p>
        </p:txBody>
      </p:sp>
    </p:spTree>
    <p:extLst>
      <p:ext uri="{BB962C8B-B14F-4D97-AF65-F5344CB8AC3E}">
        <p14:creationId xmlns:p14="http://schemas.microsoft.com/office/powerpoint/2010/main" val="3745151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Navina Smart app </a:t>
            </a:r>
            <a:r>
              <a:rPr lang="en-US" dirty="0" err="1"/>
              <a:t>är</a:t>
            </a:r>
            <a:r>
              <a:rPr lang="en-US" dirty="0"/>
              <a:t> </a:t>
            </a:r>
            <a:r>
              <a:rPr lang="en-US" dirty="0" err="1"/>
              <a:t>en</a:t>
            </a:r>
            <a:r>
              <a:rPr lang="en-US" dirty="0"/>
              <a:t> </a:t>
            </a:r>
            <a:r>
              <a:rPr lang="en-US" dirty="0" err="1"/>
              <a:t>automatisk</a:t>
            </a:r>
            <a:r>
              <a:rPr lang="en-US" dirty="0"/>
              <a:t> </a:t>
            </a:r>
            <a:r>
              <a:rPr lang="en-US" dirty="0" err="1"/>
              <a:t>irrigeringsdagbok</a:t>
            </a:r>
            <a:r>
              <a:rPr lang="en-US" dirty="0"/>
              <a:t> </a:t>
            </a:r>
            <a:r>
              <a:rPr lang="sv-SE" dirty="0"/>
              <a:t>som kan vara användbar för sjukvårdspersonalen som hjälp för att optimera och skräddarsy inställningarna för användaren.</a:t>
            </a:r>
            <a:r>
              <a:rPr lang="en-US" dirty="0"/>
              <a:t> </a:t>
            </a:r>
            <a:r>
              <a:rPr lang="sv-SE" dirty="0"/>
              <a:t>Navina Smart </a:t>
            </a:r>
            <a:r>
              <a:rPr lang="sv-SE" dirty="0" err="1"/>
              <a:t>appen</a:t>
            </a:r>
            <a:r>
              <a:rPr lang="sv-SE" dirty="0"/>
              <a:t> konfigureras med </a:t>
            </a:r>
            <a:r>
              <a:rPr lang="en-US" dirty="0"/>
              <a:t> </a:t>
            </a:r>
            <a:r>
              <a:rPr lang="sv-SE" dirty="0"/>
              <a:t>Navina Smart kontrollenheten genom användning av Bluetooth</a:t>
            </a:r>
            <a:r>
              <a:rPr lang="en-US" dirty="0"/>
              <a:t> och </a:t>
            </a:r>
            <a:r>
              <a:rPr lang="en-US" dirty="0" err="1"/>
              <a:t>gör</a:t>
            </a:r>
            <a:r>
              <a:rPr lang="en-US" dirty="0"/>
              <a:t> det </a:t>
            </a:r>
            <a:r>
              <a:rPr lang="en-US" dirty="0" err="1"/>
              <a:t>möjligt</a:t>
            </a:r>
            <a:r>
              <a:rPr lang="en-US" dirty="0"/>
              <a:t> </a:t>
            </a:r>
            <a:r>
              <a:rPr lang="en-US" dirty="0" err="1"/>
              <a:t>att</a:t>
            </a:r>
            <a:r>
              <a:rPr lang="en-US" dirty="0"/>
              <a:t> </a:t>
            </a:r>
            <a:r>
              <a:rPr lang="en-US" dirty="0" err="1"/>
              <a:t>automatiskst</a:t>
            </a:r>
            <a:r>
              <a:rPr lang="en-US" dirty="0"/>
              <a:t> </a:t>
            </a:r>
            <a:r>
              <a:rPr lang="en-US" dirty="0" err="1"/>
              <a:t>överföra</a:t>
            </a:r>
            <a:r>
              <a:rPr lang="en-US" dirty="0"/>
              <a:t> information om </a:t>
            </a:r>
            <a:r>
              <a:rPr lang="en-US" dirty="0" err="1"/>
              <a:t>vattenvolym</a:t>
            </a:r>
            <a:r>
              <a:rPr lang="en-US" dirty="0"/>
              <a:t> </a:t>
            </a:r>
            <a:r>
              <a:rPr lang="en-US" dirty="0" err="1"/>
              <a:t>ballongstorlek</a:t>
            </a:r>
            <a:r>
              <a:rPr lang="en-US" dirty="0"/>
              <a:t>, </a:t>
            </a:r>
            <a:r>
              <a:rPr lang="en-US" dirty="0" err="1"/>
              <a:t>vattenflödeshastighet</a:t>
            </a:r>
            <a:r>
              <a:rPr lang="en-US" dirty="0"/>
              <a:t> och </a:t>
            </a:r>
            <a:r>
              <a:rPr lang="en-US" dirty="0" err="1"/>
              <a:t>behandlingstid</a:t>
            </a:r>
            <a:r>
              <a:rPr lang="en-US" dirty="0"/>
              <a:t> </a:t>
            </a:r>
            <a:r>
              <a:rPr lang="en-US" dirty="0" err="1"/>
              <a:t>för</a:t>
            </a:r>
            <a:r>
              <a:rPr lang="en-US" dirty="0"/>
              <a:t> </a:t>
            </a:r>
            <a:r>
              <a:rPr lang="en-US" dirty="0" err="1"/>
              <a:t>varje</a:t>
            </a:r>
            <a:r>
              <a:rPr lang="en-US" dirty="0"/>
              <a:t> Irrigering till </a:t>
            </a:r>
            <a:r>
              <a:rPr lang="en-US" dirty="0" err="1"/>
              <a:t>appen</a:t>
            </a:r>
            <a:r>
              <a:rPr lang="en-US" dirty="0"/>
              <a:t>.  </a:t>
            </a:r>
            <a:r>
              <a:rPr lang="en-US" dirty="0" err="1"/>
              <a:t>Behandlingsdata</a:t>
            </a:r>
            <a:r>
              <a:rPr lang="en-US" dirty="0"/>
              <a:t> och </a:t>
            </a:r>
            <a:r>
              <a:rPr lang="en-US" dirty="0" err="1"/>
              <a:t>patientens</a:t>
            </a:r>
            <a:r>
              <a:rPr lang="en-US" dirty="0"/>
              <a:t> </a:t>
            </a:r>
            <a:r>
              <a:rPr lang="en-US" dirty="0" err="1"/>
              <a:t>betygsättningar</a:t>
            </a:r>
            <a:r>
              <a:rPr lang="en-US" dirty="0"/>
              <a:t> av </a:t>
            </a:r>
            <a:r>
              <a:rPr lang="en-US" dirty="0" err="1"/>
              <a:t>irrigeringarna</a:t>
            </a:r>
            <a:r>
              <a:rPr lang="en-US" dirty="0"/>
              <a:t> </a:t>
            </a:r>
            <a:r>
              <a:rPr lang="en-US" dirty="0" err="1"/>
              <a:t>kan</a:t>
            </a:r>
            <a:r>
              <a:rPr lang="en-US" dirty="0"/>
              <a:t> </a:t>
            </a:r>
            <a:r>
              <a:rPr lang="en-US" dirty="0" err="1"/>
              <a:t>användas</a:t>
            </a:r>
            <a:r>
              <a:rPr lang="en-US" dirty="0"/>
              <a:t> </a:t>
            </a:r>
            <a:r>
              <a:rPr lang="en-US" dirty="0" err="1"/>
              <a:t>som</a:t>
            </a:r>
            <a:r>
              <a:rPr lang="en-US" dirty="0"/>
              <a:t> </a:t>
            </a:r>
            <a:r>
              <a:rPr lang="en-US" dirty="0" err="1"/>
              <a:t>underlag</a:t>
            </a:r>
            <a:r>
              <a:rPr lang="en-US" dirty="0"/>
              <a:t> </a:t>
            </a:r>
            <a:r>
              <a:rPr lang="en-US" dirty="0" err="1"/>
              <a:t>för</a:t>
            </a:r>
            <a:r>
              <a:rPr lang="en-US" dirty="0"/>
              <a:t> </a:t>
            </a:r>
            <a:r>
              <a:rPr lang="en-US" dirty="0" err="1"/>
              <a:t>diskussioner</a:t>
            </a:r>
            <a:r>
              <a:rPr lang="en-US" dirty="0"/>
              <a:t> och </a:t>
            </a:r>
            <a:r>
              <a:rPr lang="en-US" dirty="0" err="1"/>
              <a:t>behandlingsrekommentationer</a:t>
            </a:r>
            <a:r>
              <a:rPr lang="en-US" dirty="0"/>
              <a:t>. </a:t>
            </a:r>
            <a:r>
              <a:rPr lang="en-US" sz="1800" b="0" i="0" u="none" strike="noStrike" baseline="0" dirty="0" err="1">
                <a:latin typeface="Gotham-Book" pitchFamily="50" charset="0"/>
              </a:rPr>
              <a:t>Datan</a:t>
            </a:r>
            <a:r>
              <a:rPr lang="en-US" sz="1800" b="0" i="0" u="none" strike="noStrike" baseline="0" dirty="0">
                <a:latin typeface="Gotham-Book" pitchFamily="50" charset="0"/>
              </a:rPr>
              <a:t> </a:t>
            </a:r>
            <a:r>
              <a:rPr lang="en-US" sz="1800" b="0" i="0" u="none" strike="noStrike" baseline="0" dirty="0" err="1">
                <a:latin typeface="Gotham-Book" pitchFamily="50" charset="0"/>
              </a:rPr>
              <a:t>från</a:t>
            </a:r>
            <a:r>
              <a:rPr lang="en-US" sz="1800" b="0" i="0" u="none" strike="noStrike" baseline="0" dirty="0">
                <a:latin typeface="Gotham-Book" pitchFamily="50" charset="0"/>
              </a:rPr>
              <a:t> </a:t>
            </a:r>
            <a:r>
              <a:rPr lang="sv-SE" sz="1800" b="0" i="0" u="none" strike="noStrike" baseline="0" dirty="0" err="1">
                <a:latin typeface="Gotham-Book" pitchFamily="50" charset="0"/>
              </a:rPr>
              <a:t>appen</a:t>
            </a:r>
            <a:r>
              <a:rPr lang="sv-SE" sz="1800" b="0" i="0" u="none" strike="noStrike" baseline="0" dirty="0">
                <a:latin typeface="Gotham-Book" pitchFamily="50" charset="0"/>
              </a:rPr>
              <a:t> är lätt åtkomlig och kan analyseras från patientens </a:t>
            </a:r>
            <a:r>
              <a:rPr lang="en-US" sz="1800" b="0" i="0" u="none" strike="noStrike" baseline="0" dirty="0">
                <a:latin typeface="Gotham-Book" pitchFamily="50" charset="0"/>
              </a:rPr>
              <a:t>smartphone.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51</a:t>
            </a:fld>
            <a:endParaRPr lang="en-US"/>
          </a:p>
        </p:txBody>
      </p:sp>
    </p:spTree>
    <p:extLst>
      <p:ext uri="{BB962C8B-B14F-4D97-AF65-F5344CB8AC3E}">
        <p14:creationId xmlns:p14="http://schemas.microsoft.com/office/powerpoint/2010/main" val="2267785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p:txBody>
      </p:sp>
      <p:sp>
        <p:nvSpPr>
          <p:cNvPr id="418" name="Google Shape;41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53</a:t>
            </a:fld>
            <a:endParaRPr lang="en-US"/>
          </a:p>
        </p:txBody>
      </p:sp>
    </p:spTree>
    <p:extLst>
      <p:ext uri="{BB962C8B-B14F-4D97-AF65-F5344CB8AC3E}">
        <p14:creationId xmlns:p14="http://schemas.microsoft.com/office/powerpoint/2010/main" val="3534616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noProof="0" dirty="0"/>
              <a:t>Läckage: Läckage under transanal </a:t>
            </a:r>
            <a:r>
              <a:rPr lang="sv-SE" noProof="0" dirty="0" err="1"/>
              <a:t>irrigering</a:t>
            </a:r>
            <a:r>
              <a:rPr lang="sv-SE" noProof="0" dirty="0"/>
              <a:t> </a:t>
            </a:r>
            <a:r>
              <a:rPr lang="en-US" noProof="0" dirty="0"/>
              <a:t>– </a:t>
            </a:r>
            <a:r>
              <a:rPr lang="sv-SE" noProof="0" dirty="0"/>
              <a:t>Det är viktigt att säkerställa att katetern eller konan sitter på rätt ställe</a:t>
            </a:r>
            <a:r>
              <a:rPr lang="en-US" noProof="0" dirty="0"/>
              <a:t>, </a:t>
            </a:r>
            <a:r>
              <a:rPr lang="en-US" noProof="0" dirty="0" err="1"/>
              <a:t>överväg</a:t>
            </a:r>
            <a:r>
              <a:rPr lang="en-US" noProof="0" dirty="0"/>
              <a:t> </a:t>
            </a:r>
            <a:r>
              <a:rPr lang="en-US" noProof="0" dirty="0" err="1"/>
              <a:t>att</a:t>
            </a:r>
            <a:r>
              <a:rPr lang="en-US" noProof="0" dirty="0"/>
              <a:t> </a:t>
            </a:r>
            <a:r>
              <a:rPr lang="en-US" noProof="0" dirty="0" err="1"/>
              <a:t>öka</a:t>
            </a:r>
            <a:r>
              <a:rPr lang="en-US" noProof="0" dirty="0"/>
              <a:t> </a:t>
            </a:r>
            <a:r>
              <a:rPr lang="en-US" noProof="0" dirty="0" err="1"/>
              <a:t>ballongstorleken</a:t>
            </a:r>
            <a:r>
              <a:rPr lang="en-US" noProof="0" dirty="0"/>
              <a:t>, </a:t>
            </a:r>
            <a:r>
              <a:rPr lang="sv-SE" noProof="0" dirty="0"/>
              <a:t>kontrollera temperaturen på vattnet och tillför det långsammare.</a:t>
            </a:r>
          </a:p>
          <a:p>
            <a:endParaRPr lang="en-US" noProof="0" dirty="0"/>
          </a:p>
          <a:p>
            <a:r>
              <a:rPr lang="sv-SE" noProof="0" dirty="0"/>
              <a:t>Vattenläckage mellan användningarna av TAI </a:t>
            </a:r>
            <a:r>
              <a:rPr lang="en-US" noProof="0" dirty="0"/>
              <a:t>–  </a:t>
            </a:r>
            <a:r>
              <a:rPr lang="en-US" noProof="0" dirty="0" err="1"/>
              <a:t>säkerställ</a:t>
            </a:r>
            <a:r>
              <a:rPr lang="en-US" noProof="0" dirty="0"/>
              <a:t> </a:t>
            </a:r>
            <a:r>
              <a:rPr lang="en-US" noProof="0" dirty="0" err="1"/>
              <a:t>att</a:t>
            </a:r>
            <a:r>
              <a:rPr lang="en-US" noProof="0" dirty="0"/>
              <a:t> </a:t>
            </a:r>
            <a:r>
              <a:rPr lang="en-US" noProof="0" dirty="0" err="1"/>
              <a:t>patientent</a:t>
            </a:r>
            <a:r>
              <a:rPr lang="en-US" noProof="0" dirty="0"/>
              <a:t> sitter </a:t>
            </a:r>
            <a:r>
              <a:rPr lang="en-US" noProof="0" dirty="0" err="1"/>
              <a:t>kvar</a:t>
            </a:r>
            <a:r>
              <a:rPr lang="en-US" noProof="0" dirty="0"/>
              <a:t> </a:t>
            </a:r>
            <a:r>
              <a:rPr lang="en-US" noProof="0" dirty="0" err="1"/>
              <a:t>på</a:t>
            </a:r>
            <a:r>
              <a:rPr lang="en-US" noProof="0" dirty="0"/>
              <a:t> </a:t>
            </a:r>
            <a:r>
              <a:rPr lang="en-US" noProof="0" dirty="0" err="1"/>
              <a:t>toaletten</a:t>
            </a:r>
            <a:r>
              <a:rPr lang="en-US" noProof="0" dirty="0"/>
              <a:t> </a:t>
            </a:r>
            <a:r>
              <a:rPr lang="en-US" noProof="0" dirty="0" err="1"/>
              <a:t>tillräckligt</a:t>
            </a:r>
            <a:r>
              <a:rPr lang="en-US" noProof="0" dirty="0"/>
              <a:t> </a:t>
            </a:r>
            <a:r>
              <a:rPr lang="en-US" noProof="0" dirty="0" err="1"/>
              <a:t>länge</a:t>
            </a:r>
            <a:r>
              <a:rPr lang="en-US" noProof="0" dirty="0"/>
              <a:t> </a:t>
            </a:r>
            <a:r>
              <a:rPr lang="en-US" noProof="0" dirty="0" err="1"/>
              <a:t>efter</a:t>
            </a:r>
            <a:r>
              <a:rPr lang="en-US" noProof="0" dirty="0"/>
              <a:t> </a:t>
            </a:r>
            <a:r>
              <a:rPr lang="en-US" noProof="0" dirty="0" err="1"/>
              <a:t>att</a:t>
            </a:r>
            <a:r>
              <a:rPr lang="en-US" noProof="0" dirty="0"/>
              <a:t> </a:t>
            </a:r>
            <a:r>
              <a:rPr lang="en-US" noProof="0" dirty="0" err="1"/>
              <a:t>katetern</a:t>
            </a:r>
            <a:r>
              <a:rPr lang="en-US" noProof="0" dirty="0"/>
              <a:t>/</a:t>
            </a:r>
            <a:r>
              <a:rPr lang="en-US" noProof="0" dirty="0" err="1"/>
              <a:t>konan</a:t>
            </a:r>
            <a:r>
              <a:rPr lang="en-US" noProof="0" dirty="0"/>
              <a:t> </a:t>
            </a:r>
            <a:r>
              <a:rPr lang="en-US" noProof="0" dirty="0" err="1"/>
              <a:t>tagits</a:t>
            </a:r>
            <a:r>
              <a:rPr lang="en-US" noProof="0" dirty="0"/>
              <a:t> bort, </a:t>
            </a:r>
            <a:r>
              <a:rPr lang="en-US" noProof="0" dirty="0" err="1"/>
              <a:t>minska</a:t>
            </a:r>
            <a:r>
              <a:rPr lang="en-US" noProof="0" dirty="0"/>
              <a:t> </a:t>
            </a:r>
            <a:r>
              <a:rPr lang="en-US" noProof="0" dirty="0" err="1"/>
              <a:t>irrigeringsvolymen</a:t>
            </a:r>
            <a:r>
              <a:rPr lang="en-US" noProof="0" dirty="0"/>
              <a:t>, dela </a:t>
            </a:r>
            <a:r>
              <a:rPr lang="en-US" noProof="0" dirty="0" err="1"/>
              <a:t>upp</a:t>
            </a:r>
            <a:r>
              <a:rPr lang="en-US" noProof="0" dirty="0"/>
              <a:t> I </a:t>
            </a:r>
            <a:r>
              <a:rPr lang="en-US" noProof="0" dirty="0" err="1"/>
              <a:t>två</a:t>
            </a:r>
            <a:r>
              <a:rPr lang="en-US" noProof="0" dirty="0"/>
              <a:t> separata </a:t>
            </a:r>
            <a:r>
              <a:rPr lang="en-US" noProof="0" dirty="0" err="1"/>
              <a:t>irrigeringar</a:t>
            </a:r>
            <a:r>
              <a:rPr lang="en-US" noProof="0" dirty="0"/>
              <a:t> med </a:t>
            </a:r>
            <a:r>
              <a:rPr lang="en-US" noProof="0" dirty="0" err="1"/>
              <a:t>mindre</a:t>
            </a:r>
            <a:r>
              <a:rPr lang="en-US" noProof="0" dirty="0"/>
              <a:t> </a:t>
            </a:r>
            <a:r>
              <a:rPr lang="en-US" noProof="0" dirty="0" err="1"/>
              <a:t>vattenvolym</a:t>
            </a:r>
            <a:r>
              <a:rPr lang="en-US" noProof="0" dirty="0"/>
              <a:t> (10-15 min </a:t>
            </a:r>
            <a:r>
              <a:rPr lang="en-US" noProof="0" dirty="0" err="1"/>
              <a:t>emellan</a:t>
            </a:r>
            <a:r>
              <a:rPr lang="en-US" noProof="0" dirty="0"/>
              <a:t>) Om </a:t>
            </a:r>
            <a:r>
              <a:rPr lang="en-US" noProof="0" dirty="0" err="1"/>
              <a:t>läckaget</a:t>
            </a:r>
            <a:r>
              <a:rPr lang="en-US" noProof="0" dirty="0"/>
              <a:t> </a:t>
            </a:r>
            <a:r>
              <a:rPr lang="en-US" noProof="0" dirty="0" err="1"/>
              <a:t>inte</a:t>
            </a:r>
            <a:r>
              <a:rPr lang="en-US" noProof="0" dirty="0"/>
              <a:t> </a:t>
            </a:r>
            <a:r>
              <a:rPr lang="en-US" noProof="0" dirty="0" err="1"/>
              <a:t>går</a:t>
            </a:r>
            <a:r>
              <a:rPr lang="en-US" noProof="0" dirty="0"/>
              <a:t> </a:t>
            </a:r>
            <a:r>
              <a:rPr lang="en-US" noProof="0" dirty="0" err="1"/>
              <a:t>att</a:t>
            </a:r>
            <a:r>
              <a:rPr lang="en-US" noProof="0" dirty="0"/>
              <a:t> </a:t>
            </a:r>
            <a:r>
              <a:rPr lang="en-US" noProof="0" dirty="0" err="1"/>
              <a:t>lösa</a:t>
            </a:r>
            <a:r>
              <a:rPr lang="en-US" noProof="0" dirty="0"/>
              <a:t>, </a:t>
            </a:r>
            <a:r>
              <a:rPr lang="en-US" noProof="0" dirty="0" err="1"/>
              <a:t>föreslå</a:t>
            </a:r>
            <a:r>
              <a:rPr lang="en-US" noProof="0" dirty="0"/>
              <a:t> </a:t>
            </a:r>
            <a:r>
              <a:rPr lang="en-US" noProof="0" dirty="0" err="1"/>
              <a:t>att</a:t>
            </a:r>
            <a:r>
              <a:rPr lang="en-US" noProof="0" dirty="0"/>
              <a:t> </a:t>
            </a:r>
            <a:r>
              <a:rPr lang="en-US" noProof="0" dirty="0" err="1"/>
              <a:t>patienten</a:t>
            </a:r>
            <a:r>
              <a:rPr lang="en-US" noProof="0" dirty="0"/>
              <a:t> </a:t>
            </a:r>
            <a:r>
              <a:rPr lang="en-US" noProof="0" dirty="0" err="1"/>
              <a:t>använder</a:t>
            </a:r>
            <a:r>
              <a:rPr lang="en-US" noProof="0" dirty="0"/>
              <a:t> </a:t>
            </a:r>
            <a:r>
              <a:rPr lang="en-US" noProof="0" dirty="0" err="1"/>
              <a:t>analplugg</a:t>
            </a:r>
            <a:r>
              <a:rPr lang="en-US" noProof="0" dirty="0"/>
              <a:t> </a:t>
            </a:r>
            <a:r>
              <a:rPr lang="en-US" noProof="0" dirty="0" err="1"/>
              <a:t>mellan</a:t>
            </a:r>
            <a:r>
              <a:rPr lang="en-US" noProof="0" dirty="0"/>
              <a:t> </a:t>
            </a:r>
            <a:r>
              <a:rPr lang="en-US" noProof="0" dirty="0" err="1"/>
              <a:t>irrigeringarna</a:t>
            </a:r>
            <a:r>
              <a:rPr lang="en-US" noProof="0" dirty="0"/>
              <a:t>.</a:t>
            </a:r>
          </a:p>
          <a:p>
            <a:endParaRPr lang="en-US" noProof="0" dirty="0"/>
          </a:p>
          <a:p>
            <a:r>
              <a:rPr lang="sv-SE" noProof="0" dirty="0"/>
              <a:t>Läckage av avföring mellan användningarna av TAI </a:t>
            </a:r>
            <a:r>
              <a:rPr lang="en-US" noProof="0" dirty="0"/>
              <a:t>– </a:t>
            </a:r>
            <a:r>
              <a:rPr lang="en-US" noProof="0" dirty="0" err="1"/>
              <a:t>öka</a:t>
            </a:r>
            <a:r>
              <a:rPr lang="en-US" noProof="0" dirty="0"/>
              <a:t> </a:t>
            </a:r>
            <a:r>
              <a:rPr lang="en-US" noProof="0" dirty="0" err="1"/>
              <a:t>mängden</a:t>
            </a:r>
            <a:r>
              <a:rPr lang="en-US" noProof="0" dirty="0"/>
              <a:t> </a:t>
            </a:r>
            <a:r>
              <a:rPr lang="en-US" noProof="0" dirty="0" err="1"/>
              <a:t>vatten</a:t>
            </a:r>
            <a:r>
              <a:rPr lang="en-US" noProof="0" dirty="0"/>
              <a:t> med </a:t>
            </a:r>
            <a:r>
              <a:rPr lang="en-US" noProof="0" dirty="0" err="1"/>
              <a:t>omrking</a:t>
            </a:r>
            <a:r>
              <a:rPr lang="en-US" noProof="0" dirty="0"/>
              <a:t> 100 ml tills </a:t>
            </a:r>
            <a:r>
              <a:rPr lang="en-US" noProof="0" dirty="0" err="1"/>
              <a:t>tillfredställande</a:t>
            </a:r>
            <a:r>
              <a:rPr lang="en-US" noProof="0" dirty="0"/>
              <a:t> </a:t>
            </a:r>
            <a:r>
              <a:rPr lang="en-US" noProof="0" dirty="0" err="1"/>
              <a:t>tömning</a:t>
            </a:r>
            <a:r>
              <a:rPr lang="en-US" noProof="0" dirty="0"/>
              <a:t> </a:t>
            </a:r>
            <a:r>
              <a:rPr lang="en-US" noProof="0" dirty="0" err="1"/>
              <a:t>uppnås</a:t>
            </a:r>
            <a:r>
              <a:rPr lang="en-US" noProof="0" dirty="0"/>
              <a:t> </a:t>
            </a:r>
            <a:r>
              <a:rPr lang="en-US" noProof="0" dirty="0" err="1"/>
              <a:t>utan</a:t>
            </a:r>
            <a:r>
              <a:rPr lang="en-US" noProof="0" dirty="0"/>
              <a:t> </a:t>
            </a:r>
            <a:r>
              <a:rPr lang="en-US" noProof="0" dirty="0" err="1"/>
              <a:t>avföringläckage</a:t>
            </a:r>
            <a:r>
              <a:rPr lang="en-US" noProof="0" dirty="0"/>
              <a:t> </a:t>
            </a:r>
            <a:r>
              <a:rPr lang="en-US" noProof="0" dirty="0" err="1"/>
              <a:t>mellan</a:t>
            </a:r>
            <a:r>
              <a:rPr lang="en-US" noProof="0" dirty="0"/>
              <a:t> </a:t>
            </a:r>
            <a:r>
              <a:rPr lang="en-US" noProof="0" dirty="0" err="1"/>
              <a:t>behandlingarna</a:t>
            </a:r>
            <a:r>
              <a:rPr lang="en-US" noProof="0" dirty="0"/>
              <a:t> dela </a:t>
            </a:r>
            <a:r>
              <a:rPr lang="en-US" noProof="0" dirty="0" err="1"/>
              <a:t>upp</a:t>
            </a:r>
            <a:r>
              <a:rPr lang="en-US" noProof="0" dirty="0"/>
              <a:t> I </a:t>
            </a:r>
            <a:r>
              <a:rPr lang="en-US" noProof="0" dirty="0" err="1"/>
              <a:t>två</a:t>
            </a:r>
            <a:r>
              <a:rPr lang="en-US" noProof="0" dirty="0"/>
              <a:t> separata </a:t>
            </a:r>
            <a:r>
              <a:rPr lang="en-US" noProof="0" dirty="0" err="1"/>
              <a:t>irrigeringar</a:t>
            </a:r>
            <a:r>
              <a:rPr lang="en-US" noProof="0" dirty="0"/>
              <a:t> med </a:t>
            </a:r>
            <a:r>
              <a:rPr lang="en-US" noProof="0" dirty="0" err="1"/>
              <a:t>mindre</a:t>
            </a:r>
            <a:r>
              <a:rPr lang="en-US" noProof="0" dirty="0"/>
              <a:t> </a:t>
            </a:r>
            <a:r>
              <a:rPr lang="en-US" noProof="0" dirty="0" err="1"/>
              <a:t>vattenvolym</a:t>
            </a:r>
            <a:r>
              <a:rPr lang="en-US" noProof="0" dirty="0"/>
              <a:t> (10-15 min </a:t>
            </a:r>
            <a:r>
              <a:rPr lang="en-US" noProof="0" dirty="0" err="1"/>
              <a:t>emellan</a:t>
            </a:r>
            <a:r>
              <a:rPr lang="en-US" noProof="0" dirty="0"/>
              <a:t>), </a:t>
            </a:r>
            <a:r>
              <a:rPr lang="en-US" noProof="0" dirty="0" err="1"/>
              <a:t>utför</a:t>
            </a:r>
            <a:r>
              <a:rPr lang="en-US" noProof="0" dirty="0"/>
              <a:t> TAI </a:t>
            </a:r>
            <a:r>
              <a:rPr lang="en-US" noProof="0" dirty="0" err="1"/>
              <a:t>oftare</a:t>
            </a:r>
            <a:r>
              <a:rPr lang="en-US" noProof="0" dirty="0"/>
              <a:t>, </a:t>
            </a:r>
            <a:r>
              <a:rPr lang="en-US" noProof="0" dirty="0" err="1"/>
              <a:t>överväg</a:t>
            </a:r>
            <a:r>
              <a:rPr lang="en-US" noProof="0" dirty="0"/>
              <a:t> at </a:t>
            </a:r>
            <a:r>
              <a:rPr lang="en-US" noProof="0" dirty="0" err="1"/>
              <a:t>tanvända</a:t>
            </a:r>
            <a:r>
              <a:rPr lang="en-US" noProof="0" dirty="0"/>
              <a:t> </a:t>
            </a:r>
            <a:r>
              <a:rPr lang="en-US" noProof="0" dirty="0" err="1"/>
              <a:t>laxermedel</a:t>
            </a:r>
            <a:r>
              <a:rPr lang="en-US" noProof="0" dirty="0"/>
              <a:t>.</a:t>
            </a:r>
          </a:p>
        </p:txBody>
      </p:sp>
      <p:sp>
        <p:nvSpPr>
          <p:cNvPr id="4" name="Slide Number Placeholder 3"/>
          <p:cNvSpPr>
            <a:spLocks noGrp="1"/>
          </p:cNvSpPr>
          <p:nvPr>
            <p:ph type="sldNum" sz="quarter" idx="5"/>
          </p:nvPr>
        </p:nvSpPr>
        <p:spPr/>
        <p:txBody>
          <a:bodyPr/>
          <a:lstStyle/>
          <a:p>
            <a:fld id="{6D4018D2-26EA-4626-92F2-1F10E443FD0D}" type="slidenum">
              <a:rPr lang="en-US" smtClean="0"/>
              <a:t>54</a:t>
            </a:fld>
            <a:endParaRPr lang="en-US"/>
          </a:p>
        </p:txBody>
      </p:sp>
    </p:spTree>
    <p:extLst>
      <p:ext uri="{BB962C8B-B14F-4D97-AF65-F5344CB8AC3E}">
        <p14:creationId xmlns:p14="http://schemas.microsoft.com/office/powerpoint/2010/main" val="3953871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Svårighet</a:t>
            </a:r>
            <a:r>
              <a:rPr lang="en-US" dirty="0"/>
              <a:t> </a:t>
            </a:r>
            <a:r>
              <a:rPr lang="en-US" dirty="0" err="1"/>
              <a:t>att</a:t>
            </a:r>
            <a:r>
              <a:rPr lang="en-US" dirty="0"/>
              <a:t> </a:t>
            </a:r>
            <a:r>
              <a:rPr lang="en-US" dirty="0" err="1"/>
              <a:t>föra</a:t>
            </a:r>
            <a:r>
              <a:rPr lang="en-US" dirty="0"/>
              <a:t> in </a:t>
            </a:r>
            <a:r>
              <a:rPr lang="en-US" dirty="0" err="1"/>
              <a:t>kateter</a:t>
            </a:r>
            <a:r>
              <a:rPr lang="en-US" dirty="0"/>
              <a:t>/</a:t>
            </a:r>
            <a:r>
              <a:rPr lang="en-US" dirty="0" err="1"/>
              <a:t>kona</a:t>
            </a:r>
            <a:r>
              <a:rPr lang="en-US" dirty="0"/>
              <a:t> </a:t>
            </a:r>
            <a:r>
              <a:rPr lang="en-US" dirty="0" err="1"/>
              <a:t>eller</a:t>
            </a:r>
            <a:r>
              <a:rPr lang="en-US" dirty="0"/>
              <a:t> </a:t>
            </a:r>
            <a:r>
              <a:rPr lang="en-US" dirty="0" err="1"/>
              <a:t>instillera</a:t>
            </a:r>
            <a:r>
              <a:rPr lang="en-US" dirty="0"/>
              <a:t> </a:t>
            </a:r>
            <a:r>
              <a:rPr lang="en-US" dirty="0" err="1"/>
              <a:t>vatten</a:t>
            </a:r>
            <a:r>
              <a:rPr lang="en-US" dirty="0"/>
              <a:t> </a:t>
            </a:r>
            <a:r>
              <a:rPr lang="en-US" noProof="0" dirty="0"/>
              <a:t>– </a:t>
            </a:r>
            <a:r>
              <a:rPr lang="sv-SE" dirty="0"/>
              <a:t>Kontrollera och avlägsna avföring i ändtarmen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 ö</a:t>
            </a:r>
            <a:r>
              <a:rPr lang="en-US" dirty="0"/>
              <a:t>ka </a:t>
            </a:r>
            <a:r>
              <a:rPr lang="en-US" dirty="0" err="1"/>
              <a:t>frekvensen</a:t>
            </a:r>
            <a:r>
              <a:rPr lang="en-US" dirty="0"/>
              <a:t> </a:t>
            </a:r>
            <a:r>
              <a:rPr lang="en-US" dirty="0" err="1"/>
              <a:t>på</a:t>
            </a:r>
            <a:r>
              <a:rPr lang="en-US" dirty="0"/>
              <a:t> TAI </a:t>
            </a:r>
            <a:r>
              <a:rPr lang="en-US" dirty="0" err="1"/>
              <a:t>eller</a:t>
            </a:r>
            <a:r>
              <a:rPr lang="en-US" dirty="0"/>
              <a:t> </a:t>
            </a:r>
            <a:r>
              <a:rPr lang="en-US" dirty="0" err="1"/>
              <a:t>öka</a:t>
            </a:r>
            <a:r>
              <a:rPr lang="en-US" dirty="0"/>
              <a:t> </a:t>
            </a:r>
            <a:r>
              <a:rPr lang="en-US" dirty="0" err="1"/>
              <a:t>vattenvolymen</a:t>
            </a:r>
            <a:r>
              <a:rPr lang="en-US" dirty="0"/>
              <a:t>. </a:t>
            </a:r>
            <a:endParaRPr lang="en-US" noProof="0" dirty="0"/>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Irrigeringsvätskan</a:t>
            </a:r>
            <a:r>
              <a:rPr lang="en-US" dirty="0"/>
              <a:t> </a:t>
            </a:r>
            <a:r>
              <a:rPr lang="en-US" dirty="0" err="1"/>
              <a:t>kommer</a:t>
            </a:r>
            <a:r>
              <a:rPr lang="en-US" dirty="0"/>
              <a:t> </a:t>
            </a:r>
            <a:r>
              <a:rPr lang="en-US" dirty="0" err="1"/>
              <a:t>inte</a:t>
            </a:r>
            <a:r>
              <a:rPr lang="en-US" dirty="0"/>
              <a:t> </a:t>
            </a:r>
            <a:r>
              <a:rPr lang="en-US" dirty="0" err="1"/>
              <a:t>ut</a:t>
            </a:r>
            <a:r>
              <a:rPr lang="en-US" dirty="0"/>
              <a:t> </a:t>
            </a:r>
            <a:r>
              <a:rPr lang="en-US" noProof="0" dirty="0"/>
              <a:t>– </a:t>
            </a:r>
            <a:r>
              <a:rPr lang="en-US" dirty="0" err="1"/>
              <a:t>Upprepa</a:t>
            </a:r>
            <a:r>
              <a:rPr lang="en-US" dirty="0"/>
              <a:t> </a:t>
            </a:r>
            <a:r>
              <a:rPr lang="en-US" dirty="0" err="1"/>
              <a:t>irrigeringen</a:t>
            </a:r>
            <a:r>
              <a:rPr lang="en-US" dirty="0"/>
              <a:t> </a:t>
            </a:r>
            <a:r>
              <a:rPr lang="en-US" noProof="0" dirty="0"/>
              <a:t>, </a:t>
            </a:r>
            <a:r>
              <a:rPr lang="en-US" noProof="0" dirty="0" err="1"/>
              <a:t>använd</a:t>
            </a:r>
            <a:r>
              <a:rPr lang="en-US" noProof="0" dirty="0"/>
              <a:t> t</a:t>
            </a:r>
            <a:r>
              <a:rPr lang="en-US" dirty="0" err="1"/>
              <a:t>illäggsåtgärder</a:t>
            </a:r>
            <a:r>
              <a:rPr lang="en-US" noProof="0" dirty="0"/>
              <a:t>, </a:t>
            </a:r>
            <a:r>
              <a:rPr lang="en-US" noProof="0" dirty="0" err="1"/>
              <a:t>säkerställ</a:t>
            </a:r>
            <a:r>
              <a:rPr lang="en-US" noProof="0" dirty="0"/>
              <a:t> </a:t>
            </a:r>
            <a:r>
              <a:rPr lang="en-US" noProof="0" dirty="0" err="1"/>
              <a:t>att</a:t>
            </a:r>
            <a:r>
              <a:rPr lang="en-US" noProof="0" dirty="0"/>
              <a:t> </a:t>
            </a:r>
            <a:r>
              <a:rPr lang="en-US" dirty="0" err="1"/>
              <a:t>patienten</a:t>
            </a:r>
            <a:r>
              <a:rPr lang="en-US" dirty="0"/>
              <a:t> </a:t>
            </a:r>
            <a:r>
              <a:rPr lang="en-US" dirty="0" err="1"/>
              <a:t>är</a:t>
            </a:r>
            <a:r>
              <a:rPr lang="en-US" dirty="0"/>
              <a:t> </a:t>
            </a:r>
            <a:r>
              <a:rPr lang="en-US" dirty="0" err="1"/>
              <a:t>tillräckligt</a:t>
            </a:r>
            <a:r>
              <a:rPr lang="en-US" dirty="0"/>
              <a:t> </a:t>
            </a:r>
            <a:r>
              <a:rPr lang="en-US" dirty="0" err="1"/>
              <a:t>hydrerad</a:t>
            </a:r>
            <a:r>
              <a:rPr lang="en-US" dirty="0"/>
              <a:t>.</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Ingen </a:t>
            </a:r>
            <a:r>
              <a:rPr lang="en-US" dirty="0" err="1"/>
              <a:t>tarmtömning</a:t>
            </a:r>
            <a:r>
              <a:rPr lang="en-US" dirty="0"/>
              <a:t> </a:t>
            </a:r>
            <a:r>
              <a:rPr lang="en-US" dirty="0" err="1"/>
              <a:t>efter</a:t>
            </a:r>
            <a:r>
              <a:rPr lang="en-US" dirty="0"/>
              <a:t> TAI </a:t>
            </a:r>
            <a:r>
              <a:rPr lang="en-US" noProof="0" dirty="0"/>
              <a:t>– </a:t>
            </a:r>
            <a:r>
              <a:rPr lang="en-US" dirty="0" err="1"/>
              <a:t>Upprepa</a:t>
            </a:r>
            <a:r>
              <a:rPr lang="en-US" dirty="0"/>
              <a:t> </a:t>
            </a:r>
            <a:r>
              <a:rPr lang="en-US" dirty="0" err="1"/>
              <a:t>irrigeringen</a:t>
            </a:r>
            <a:r>
              <a:rPr lang="en-US" dirty="0"/>
              <a:t> och/</a:t>
            </a:r>
            <a:r>
              <a:rPr lang="en-US" dirty="0" err="1"/>
              <a:t>eller</a:t>
            </a:r>
            <a:r>
              <a:rPr lang="en-US" dirty="0"/>
              <a:t> </a:t>
            </a:r>
            <a:r>
              <a:rPr lang="en-US" noProof="0" dirty="0"/>
              <a:t>dela </a:t>
            </a:r>
            <a:r>
              <a:rPr lang="en-US" noProof="0" dirty="0" err="1"/>
              <a:t>upp</a:t>
            </a:r>
            <a:r>
              <a:rPr lang="en-US" noProof="0" dirty="0"/>
              <a:t> I </a:t>
            </a:r>
            <a:r>
              <a:rPr lang="en-US" noProof="0" dirty="0" err="1"/>
              <a:t>två</a:t>
            </a:r>
            <a:r>
              <a:rPr lang="en-US" noProof="0" dirty="0"/>
              <a:t> separata </a:t>
            </a:r>
            <a:r>
              <a:rPr lang="en-US" noProof="0" dirty="0" err="1"/>
              <a:t>irrigeringar</a:t>
            </a:r>
            <a:r>
              <a:rPr lang="en-US" noProof="0" dirty="0"/>
              <a:t> med </a:t>
            </a:r>
            <a:r>
              <a:rPr lang="en-US" noProof="0" dirty="0" err="1"/>
              <a:t>mindre</a:t>
            </a:r>
            <a:r>
              <a:rPr lang="en-US" noProof="0" dirty="0"/>
              <a:t> </a:t>
            </a:r>
            <a:r>
              <a:rPr lang="en-US" noProof="0" dirty="0" err="1"/>
              <a:t>vattenvolym</a:t>
            </a:r>
            <a:r>
              <a:rPr lang="en-US" noProof="0" dirty="0"/>
              <a:t> (10-15 min </a:t>
            </a:r>
            <a:r>
              <a:rPr lang="en-US" noProof="0" dirty="0" err="1"/>
              <a:t>emellan</a:t>
            </a:r>
            <a:r>
              <a:rPr lang="en-US" noProof="0" dirty="0"/>
              <a:t>), </a:t>
            </a:r>
            <a:r>
              <a:rPr lang="en-US" noProof="0" dirty="0" err="1"/>
              <a:t>använd</a:t>
            </a:r>
            <a:r>
              <a:rPr lang="en-US" noProof="0" dirty="0"/>
              <a:t> t</a:t>
            </a:r>
            <a:r>
              <a:rPr lang="en-US" dirty="0" err="1"/>
              <a:t>illäggsåtgärder</a:t>
            </a:r>
            <a:r>
              <a:rPr lang="en-US" noProof="0" dirty="0"/>
              <a:t>, ö</a:t>
            </a:r>
            <a:r>
              <a:rPr lang="en-US" dirty="0" err="1"/>
              <a:t>verväg</a:t>
            </a:r>
            <a:r>
              <a:rPr lang="en-US" dirty="0"/>
              <a:t> </a:t>
            </a:r>
            <a:r>
              <a:rPr lang="en-US" dirty="0" err="1"/>
              <a:t>användning</a:t>
            </a:r>
            <a:r>
              <a:rPr lang="en-US" dirty="0"/>
              <a:t> av </a:t>
            </a:r>
            <a:r>
              <a:rPr lang="en-US" dirty="0" err="1"/>
              <a:t>laxermedel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 </a:t>
            </a:r>
            <a:r>
              <a:rPr lang="en-US" dirty="0" err="1"/>
              <a:t>Kontrollera</a:t>
            </a:r>
            <a:r>
              <a:rPr lang="en-US" dirty="0"/>
              <a:t> </a:t>
            </a:r>
            <a:r>
              <a:rPr lang="en-US" dirty="0" err="1"/>
              <a:t>ev</a:t>
            </a:r>
            <a:r>
              <a:rPr lang="en-US" dirty="0"/>
              <a:t> </a:t>
            </a:r>
            <a:r>
              <a:rPr lang="en-US" dirty="0" err="1"/>
              <a:t>förstoppning-fekalom</a:t>
            </a:r>
            <a:r>
              <a:rPr lang="en-US" dirty="0"/>
              <a:t> </a:t>
            </a:r>
            <a:r>
              <a:rPr lang="en-US" noProof="0" dirty="0"/>
              <a:t> – </a:t>
            </a:r>
            <a:r>
              <a:rPr lang="en-US" noProof="0" dirty="0" err="1"/>
              <a:t>behandla</a:t>
            </a:r>
            <a:r>
              <a:rPr lang="en-US" noProof="0" dirty="0"/>
              <a:t> , </a:t>
            </a:r>
            <a:r>
              <a:rPr lang="en-US" noProof="0" dirty="0" err="1"/>
              <a:t>säkerställ</a:t>
            </a:r>
            <a:r>
              <a:rPr lang="en-US" noProof="0" dirty="0"/>
              <a:t> </a:t>
            </a:r>
            <a:r>
              <a:rPr lang="en-US" noProof="0" dirty="0" err="1"/>
              <a:t>att</a:t>
            </a:r>
            <a:r>
              <a:rPr lang="en-US" noProof="0" dirty="0"/>
              <a:t> </a:t>
            </a:r>
            <a:r>
              <a:rPr lang="en-US" dirty="0" err="1"/>
              <a:t>patienten</a:t>
            </a:r>
            <a:r>
              <a:rPr lang="en-US" dirty="0"/>
              <a:t> </a:t>
            </a:r>
            <a:r>
              <a:rPr lang="en-US" dirty="0" err="1"/>
              <a:t>är</a:t>
            </a:r>
            <a:r>
              <a:rPr lang="en-US" dirty="0"/>
              <a:t> </a:t>
            </a:r>
            <a:r>
              <a:rPr lang="en-US" dirty="0" err="1"/>
              <a:t>tillräckligt</a:t>
            </a:r>
            <a:r>
              <a:rPr lang="en-US" dirty="0"/>
              <a:t> </a:t>
            </a:r>
            <a:r>
              <a:rPr lang="en-US" dirty="0" err="1"/>
              <a:t>hydrerad</a:t>
            </a:r>
            <a:r>
              <a:rPr lang="en-US" noProof="0" dirty="0"/>
              <a:t>. </a:t>
            </a:r>
            <a:r>
              <a:rPr lang="sv-SE" dirty="0"/>
              <a:t>Kan orsakas av bra resultat vid tidigare </a:t>
            </a:r>
            <a:r>
              <a:rPr lang="sv-SE" dirty="0" err="1"/>
              <a:t>irrigering</a:t>
            </a:r>
            <a:r>
              <a:rPr lang="sv-SE" dirty="0"/>
              <a:t>, minska frekvensen av TAI.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55</a:t>
            </a:fld>
            <a:endParaRPr lang="en-US"/>
          </a:p>
        </p:txBody>
      </p:sp>
    </p:spTree>
    <p:extLst>
      <p:ext uri="{BB962C8B-B14F-4D97-AF65-F5344CB8AC3E}">
        <p14:creationId xmlns:p14="http://schemas.microsoft.com/office/powerpoint/2010/main" val="1495361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b="1" dirty="0"/>
              <a:t>Navina tillbehör</a:t>
            </a:r>
            <a:r>
              <a:rPr lang="sv-SE" dirty="0"/>
              <a:t>:</a:t>
            </a:r>
          </a:p>
          <a:p>
            <a:pPr marL="0" lvl="0" indent="0" algn="l" rtl="0">
              <a:spcBef>
                <a:spcPts val="0"/>
              </a:spcBef>
              <a:spcAft>
                <a:spcPts val="0"/>
              </a:spcAft>
              <a:buNone/>
            </a:pPr>
            <a:endParaRPr lang="sv-SE" dirty="0"/>
          </a:p>
          <a:p>
            <a:pPr algn="l"/>
            <a:r>
              <a:rPr lang="sv-SE" sz="1200" b="0" i="1" u="none" strike="noStrike" kern="1200" baseline="0" dirty="0">
                <a:solidFill>
                  <a:schemeClr val="tx1"/>
                </a:solidFill>
                <a:latin typeface="+mn-lt"/>
                <a:ea typeface="+mn-ea"/>
                <a:cs typeface="+mn-cs"/>
              </a:rPr>
              <a:t>Navina </a:t>
            </a:r>
            <a:r>
              <a:rPr lang="sv-SE" sz="1200" b="0" i="1" u="none" strike="noStrike" kern="1200" baseline="0" dirty="0" err="1">
                <a:solidFill>
                  <a:schemeClr val="tx1"/>
                </a:solidFill>
                <a:latin typeface="+mn-lt"/>
                <a:ea typeface="+mn-ea"/>
                <a:cs typeface="+mn-cs"/>
              </a:rPr>
              <a:t>fästrem</a:t>
            </a:r>
            <a:r>
              <a:rPr lang="sv-SE" sz="1200" b="0" i="1" u="none" strike="noStrike" kern="1200" baseline="0" dirty="0">
                <a:solidFill>
                  <a:schemeClr val="tx1"/>
                </a:solidFill>
                <a:latin typeface="+mn-lt"/>
                <a:ea typeface="+mn-ea"/>
                <a:cs typeface="+mn-cs"/>
              </a:rPr>
              <a:t>- </a:t>
            </a:r>
            <a:r>
              <a:rPr lang="sv-SE" sz="1800" b="0" i="0" u="none" strike="noStrike" baseline="0" dirty="0">
                <a:latin typeface="PalatinoLTStd-Roman" panose="02040502050505030304" pitchFamily="18" charset="0"/>
              </a:rPr>
              <a:t>För att det ska bli lättare att hantera kontrollenheten kan den fästas där det är lämpligt, t.ex. vid låret med hjälp av fästremmen.</a:t>
            </a:r>
          </a:p>
          <a:p>
            <a:pPr algn="l"/>
            <a:r>
              <a:rPr lang="sv-SE" sz="1800" b="0" i="1" u="none" strike="noStrike" kern="1200" baseline="0" dirty="0">
                <a:solidFill>
                  <a:schemeClr val="tx1"/>
                </a:solidFill>
                <a:latin typeface="PalatinoLTStd-Roman" panose="02040502050505030304" pitchFamily="18" charset="0"/>
                <a:ea typeface="+mn-ea"/>
                <a:cs typeface="+mn-cs"/>
              </a:rPr>
              <a:t>Navina Smart </a:t>
            </a:r>
            <a:r>
              <a:rPr lang="sv-SE" sz="1800" b="0" i="1" u="none" strike="noStrike" kern="1200" baseline="0" dirty="0" err="1">
                <a:solidFill>
                  <a:schemeClr val="tx1"/>
                </a:solidFill>
                <a:latin typeface="PalatinoLTStd-Roman" panose="02040502050505030304" pitchFamily="18" charset="0"/>
                <a:ea typeface="+mn-ea"/>
                <a:cs typeface="+mn-cs"/>
              </a:rPr>
              <a:t>fästklämma</a:t>
            </a:r>
            <a:r>
              <a:rPr lang="sv-SE" sz="1800" b="0" i="1" u="none" strike="noStrike" kern="1200" baseline="0" dirty="0">
                <a:solidFill>
                  <a:schemeClr val="tx1"/>
                </a:solidFill>
                <a:latin typeface="PalatinoLTStd-Roman" panose="02040502050505030304" pitchFamily="18" charset="0"/>
                <a:ea typeface="+mn-ea"/>
                <a:cs typeface="+mn-cs"/>
              </a:rPr>
              <a:t> – används inte till Navina Classic</a:t>
            </a:r>
            <a:endParaRPr lang="sv-SE" sz="1200" b="0" i="1" u="none" strike="noStrike" kern="1200" baseline="0" dirty="0">
              <a:solidFill>
                <a:schemeClr val="tx1"/>
              </a:solidFill>
              <a:latin typeface="+mn-lt"/>
              <a:ea typeface="+mn-ea"/>
              <a:cs typeface="+mn-cs"/>
            </a:endParaRPr>
          </a:p>
          <a:p>
            <a:r>
              <a:rPr lang="sv-SE" sz="1200" b="0" i="1" u="none" strike="noStrike" kern="1200" baseline="0" dirty="0">
                <a:solidFill>
                  <a:schemeClr val="tx1"/>
                </a:solidFill>
                <a:latin typeface="+mn-lt"/>
                <a:ea typeface="+mn-ea"/>
                <a:cs typeface="+mn-cs"/>
              </a:rPr>
              <a:t>Navina </a:t>
            </a:r>
            <a:r>
              <a:rPr lang="en-US" sz="1800" b="0" i="1" u="none" strike="noStrike" kern="1200" baseline="0" dirty="0" err="1">
                <a:solidFill>
                  <a:schemeClr val="tx1"/>
                </a:solidFill>
                <a:latin typeface="FuturaRound-Medium" panose="00000600000000000000" pitchFamily="50" charset="0"/>
                <a:ea typeface="+mn-ea"/>
                <a:cs typeface="+mn-cs"/>
              </a:rPr>
              <a:t>g</a:t>
            </a:r>
            <a:r>
              <a:rPr lang="en-US" sz="1800" b="0" i="1" u="none" strike="noStrike" baseline="0" dirty="0" err="1">
                <a:latin typeface="FuturaRound-Medium" panose="00000600000000000000" pitchFamily="50" charset="0"/>
              </a:rPr>
              <a:t>reppringar</a:t>
            </a:r>
            <a:r>
              <a:rPr lang="sv-SE" sz="1200" b="0" i="1" u="none" strike="noStrike" kern="1200" baseline="0" dirty="0">
                <a:solidFill>
                  <a:schemeClr val="tx1"/>
                </a:solidFill>
                <a:latin typeface="+mn-lt"/>
                <a:ea typeface="+mn-ea"/>
                <a:cs typeface="+mn-cs"/>
              </a:rPr>
              <a:t>- </a:t>
            </a:r>
            <a:r>
              <a:rPr lang="sv-SE" sz="1800" b="0" i="0" u="none" strike="noStrike" baseline="0" dirty="0">
                <a:latin typeface="PalatinoLTStd-Roman" panose="02040502050505030304" pitchFamily="18" charset="0"/>
              </a:rPr>
              <a:t>Det finns två olika greppringar som gör det lättare att hantera rektalkatetern.</a:t>
            </a:r>
            <a:r>
              <a:rPr lang="en-US" sz="1200" b="0" i="0" u="none" strike="noStrike" kern="1200" baseline="0" dirty="0">
                <a:solidFill>
                  <a:schemeClr val="tx1"/>
                </a:solidFill>
                <a:latin typeface="+mn-lt"/>
                <a:ea typeface="+mn-ea"/>
                <a:cs typeface="+mn-cs"/>
              </a:rPr>
              <a:t> </a:t>
            </a:r>
            <a:r>
              <a:rPr lang="en-US" sz="1800" b="0" i="0" u="none" strike="noStrike" kern="1200" baseline="0" dirty="0">
                <a:solidFill>
                  <a:schemeClr val="tx1"/>
                </a:solidFill>
                <a:latin typeface="Palatino LT Std" panose="02040502050505030304" pitchFamily="18" charset="0"/>
                <a:ea typeface="+mn-ea"/>
                <a:cs typeface="+mn-cs"/>
              </a:rPr>
              <a:t> </a:t>
            </a:r>
            <a:r>
              <a:rPr lang="sv-SE" sz="1800" b="0" i="0" u="none" strike="noStrike" baseline="0" dirty="0">
                <a:solidFill>
                  <a:srgbClr val="000000"/>
                </a:solidFill>
                <a:latin typeface="Palatino LT Std" panose="02040502050505030304" pitchFamily="18" charset="0"/>
              </a:rPr>
              <a:t>Placera någon av ringarna (den vertikala eller horisontella) </a:t>
            </a:r>
            <a:endParaRPr lang="en-US" sz="1800" b="0" i="0" u="none" strike="noStrike" baseline="0" dirty="0">
              <a:latin typeface="Palatino LT Std" panose="02040502050505030304" pitchFamily="18" charset="0"/>
            </a:endParaRPr>
          </a:p>
          <a:p>
            <a:r>
              <a:rPr lang="sv-SE" sz="1800" b="0" i="0" u="none" strike="noStrike" baseline="0" dirty="0">
                <a:solidFill>
                  <a:srgbClr val="000000"/>
                </a:solidFill>
                <a:latin typeface="Palatino LT Std" panose="02040502050505030304" pitchFamily="18" charset="0"/>
              </a:rPr>
              <a:t>på kateterslangen, intill rektalkateterns konnektor. Fäst </a:t>
            </a:r>
            <a:r>
              <a:rPr lang="sv-SE" sz="1800" b="1" i="0" u="none" strike="noStrike" baseline="0" dirty="0">
                <a:solidFill>
                  <a:srgbClr val="000000"/>
                </a:solidFill>
                <a:latin typeface="Palatino LT Std" panose="02040502050505030304" pitchFamily="18" charset="0"/>
              </a:rPr>
              <a:t>greppringen </a:t>
            </a:r>
            <a:r>
              <a:rPr lang="sv-SE" sz="1800" b="0" i="0" u="none" strike="noStrike" baseline="0" dirty="0">
                <a:solidFill>
                  <a:srgbClr val="000000"/>
                </a:solidFill>
                <a:latin typeface="Palatino LT Std" panose="02040502050505030304" pitchFamily="18" charset="0"/>
              </a:rPr>
              <a:t>på plats genom att trycka tills det klickar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baseline="0" dirty="0">
                <a:solidFill>
                  <a:schemeClr val="tx1"/>
                </a:solidFill>
                <a:latin typeface="+mn-lt"/>
                <a:ea typeface="+mn-ea"/>
                <a:cs typeface="+mn-cs"/>
              </a:rPr>
              <a:t>Navina nackband - </a:t>
            </a:r>
            <a:r>
              <a:rPr lang="sv-SE" sz="1800" b="0" i="0" u="none" strike="noStrike" baseline="0" dirty="0">
                <a:solidFill>
                  <a:srgbClr val="000000"/>
                </a:solidFill>
                <a:latin typeface="Palatino LT Std" panose="02040502050505030304" pitchFamily="18" charset="0"/>
              </a:rPr>
              <a:t>Med hjälp av nackbandet kan kontrollenheten hängas runt halsen.	</a:t>
            </a:r>
          </a:p>
          <a:p>
            <a:r>
              <a:rPr lang="en-US" sz="1200" b="0" i="0" u="none" strike="noStrike" kern="1200" baseline="0" dirty="0">
                <a:solidFill>
                  <a:schemeClr val="tx1"/>
                </a:solidFill>
                <a:latin typeface="+mn-lt"/>
                <a:ea typeface="+mn-ea"/>
                <a:cs typeface="+mn-cs"/>
              </a:rPr>
              <a:t>.</a:t>
            </a:r>
            <a:endParaRPr lang="sv-SE" dirty="0"/>
          </a:p>
        </p:txBody>
      </p:sp>
      <p:sp>
        <p:nvSpPr>
          <p:cNvPr id="292" name="Google Shape;29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0064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57</a:t>
            </a:fld>
            <a:endParaRPr lang="en-US"/>
          </a:p>
        </p:txBody>
      </p:sp>
    </p:spTree>
    <p:extLst>
      <p:ext uri="{BB962C8B-B14F-4D97-AF65-F5344CB8AC3E}">
        <p14:creationId xmlns:p14="http://schemas.microsoft.com/office/powerpoint/2010/main" val="3798928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58</a:t>
            </a:fld>
            <a:endParaRPr lang="en-US"/>
          </a:p>
        </p:txBody>
      </p:sp>
    </p:spTree>
    <p:extLst>
      <p:ext uri="{BB962C8B-B14F-4D97-AF65-F5344CB8AC3E}">
        <p14:creationId xmlns:p14="http://schemas.microsoft.com/office/powerpoint/2010/main" val="256576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59</a:t>
            </a:fld>
            <a:endParaRPr lang="en-US"/>
          </a:p>
        </p:txBody>
      </p:sp>
    </p:spTree>
    <p:extLst>
      <p:ext uri="{BB962C8B-B14F-4D97-AF65-F5344CB8AC3E}">
        <p14:creationId xmlns:p14="http://schemas.microsoft.com/office/powerpoint/2010/main" val="14481749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61</a:t>
            </a:fld>
            <a:endParaRPr lang="en-US"/>
          </a:p>
        </p:txBody>
      </p:sp>
    </p:spTree>
    <p:extLst>
      <p:ext uri="{BB962C8B-B14F-4D97-AF65-F5344CB8AC3E}">
        <p14:creationId xmlns:p14="http://schemas.microsoft.com/office/powerpoint/2010/main" val="315681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Tjocktarmen är en stor del av mag-tarmkanalen, vilket är den plats där vatten och salter tas upp från innehållet i tarmen.</a:t>
            </a:r>
          </a:p>
          <a:p>
            <a:endParaRPr lang="sv-SE" sz="1200" kern="1200" dirty="0">
              <a:solidFill>
                <a:schemeClr val="tx1"/>
              </a:solidFill>
              <a:effectLst/>
              <a:latin typeface="+mn-lt"/>
              <a:ea typeface="+mn-ea"/>
              <a:cs typeface="+mn-cs"/>
            </a:endParaRPr>
          </a:p>
          <a:p>
            <a:r>
              <a:rPr lang="en-US" b="0" i="0" dirty="0" err="1">
                <a:solidFill>
                  <a:srgbClr val="202122"/>
                </a:solidFill>
                <a:effectLst/>
                <a:latin typeface="Arial" panose="020B0604020202020204" pitchFamily="34" charset="0"/>
              </a:rPr>
              <a:t>Tjocktarmen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kan</a:t>
            </a:r>
            <a:r>
              <a:rPr lang="en-US" b="0" i="0" dirty="0">
                <a:solidFill>
                  <a:srgbClr val="202122"/>
                </a:solidFill>
                <a:effectLst/>
                <a:latin typeface="Arial" panose="020B0604020202020204" pitchFamily="34" charset="0"/>
              </a:rPr>
              <a:t> delas in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delar</a:t>
            </a:r>
            <a:r>
              <a:rPr lang="en-US" b="0" i="0" dirty="0">
                <a:solidFill>
                  <a:srgbClr val="202122"/>
                </a:solidFill>
                <a:effectLst/>
                <a:latin typeface="Arial" panose="020B0604020202020204" pitchFamily="34" charset="0"/>
              </a:rPr>
              <a:t>;</a:t>
            </a:r>
          </a:p>
          <a:p>
            <a:r>
              <a:rPr lang="en-US" b="0" i="0" dirty="0">
                <a:solidFill>
                  <a:srgbClr val="202122"/>
                </a:solidFill>
                <a:effectLst/>
                <a:latin typeface="Arial" panose="020B0604020202020204" pitchFamily="34" charset="0"/>
              </a:rPr>
              <a:t>Den </a:t>
            </a:r>
            <a:r>
              <a:rPr lang="en-US" b="0" i="0" dirty="0" err="1">
                <a:solidFill>
                  <a:srgbClr val="202122"/>
                </a:solidFill>
                <a:effectLst/>
                <a:latin typeface="Arial" panose="020B0604020202020204" pitchFamily="34" charset="0"/>
              </a:rPr>
              <a:t>uppåtstigande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tjocktarmen</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colon </a:t>
            </a:r>
            <a:r>
              <a:rPr lang="en-US" b="0" i="1" dirty="0" err="1">
                <a:solidFill>
                  <a:srgbClr val="202122"/>
                </a:solidFill>
                <a:effectLst/>
                <a:latin typeface="Arial" panose="020B0604020202020204" pitchFamily="34" charset="0"/>
              </a:rPr>
              <a:t>ascendens</a:t>
            </a:r>
            <a:r>
              <a:rPr lang="en-US" b="0" i="0" dirty="0">
                <a:solidFill>
                  <a:srgbClr val="202122"/>
                </a:solidFill>
                <a:effectLst/>
                <a:latin typeface="Arial" panose="020B0604020202020204" pitchFamily="34" charset="0"/>
              </a:rPr>
              <a:t>)</a:t>
            </a:r>
          </a:p>
          <a:p>
            <a:pPr algn="l">
              <a:buFont typeface="+mj-lt"/>
              <a:buNone/>
            </a:pPr>
            <a:r>
              <a:rPr lang="en-US" b="0" i="0" dirty="0">
                <a:solidFill>
                  <a:srgbClr val="202122"/>
                </a:solidFill>
                <a:effectLst/>
                <a:latin typeface="Arial" panose="020B0604020202020204" pitchFamily="34" charset="0"/>
              </a:rPr>
              <a:t>Den </a:t>
            </a:r>
            <a:r>
              <a:rPr lang="en-US" b="0" i="0" dirty="0" err="1">
                <a:solidFill>
                  <a:srgbClr val="202122"/>
                </a:solidFill>
                <a:effectLst/>
                <a:latin typeface="Arial" panose="020B0604020202020204" pitchFamily="34" charset="0"/>
              </a:rPr>
              <a:t>tvärgående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tjocktarmen</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colon transversum</a:t>
            </a:r>
            <a:r>
              <a:rPr lang="en-US" b="0" i="0" dirty="0">
                <a:solidFill>
                  <a:srgbClr val="202122"/>
                </a:solidFill>
                <a:effectLst/>
                <a:latin typeface="Arial" panose="020B0604020202020204" pitchFamily="34" charset="0"/>
              </a:rPr>
              <a:t>)</a:t>
            </a:r>
          </a:p>
          <a:p>
            <a:pPr algn="l">
              <a:buFont typeface="+mj-lt"/>
              <a:buNone/>
            </a:pPr>
            <a:r>
              <a:rPr lang="en-US" b="0" i="0" dirty="0">
                <a:solidFill>
                  <a:srgbClr val="202122"/>
                </a:solidFill>
                <a:effectLst/>
                <a:latin typeface="Arial" panose="020B0604020202020204" pitchFamily="34" charset="0"/>
              </a:rPr>
              <a:t>Den </a:t>
            </a:r>
            <a:r>
              <a:rPr lang="en-US" b="0" i="0" dirty="0" err="1">
                <a:solidFill>
                  <a:srgbClr val="202122"/>
                </a:solidFill>
                <a:effectLst/>
                <a:latin typeface="Arial" panose="020B0604020202020204" pitchFamily="34" charset="0"/>
              </a:rPr>
              <a:t>nedåtgående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tjocktarmen</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colon </a:t>
            </a:r>
            <a:r>
              <a:rPr lang="en-US" b="0" i="1" dirty="0" err="1">
                <a:solidFill>
                  <a:srgbClr val="202122"/>
                </a:solidFill>
                <a:effectLst/>
                <a:latin typeface="Arial" panose="020B0604020202020204" pitchFamily="34" charset="0"/>
              </a:rPr>
              <a:t>descendens</a:t>
            </a:r>
            <a:r>
              <a:rPr lang="en-US" b="0" i="0" dirty="0">
                <a:solidFill>
                  <a:srgbClr val="202122"/>
                </a:solidFill>
                <a:effectLst/>
                <a:latin typeface="Arial" panose="020B0604020202020204" pitchFamily="34" charset="0"/>
              </a:rPr>
              <a:t>)</a:t>
            </a:r>
          </a:p>
          <a:p>
            <a:pPr algn="l">
              <a:buFont typeface="+mj-lt"/>
              <a:buNone/>
            </a:pPr>
            <a:r>
              <a:rPr lang="en-US" b="0" i="0" dirty="0" err="1">
                <a:solidFill>
                  <a:srgbClr val="202122"/>
                </a:solidFill>
                <a:effectLst/>
                <a:latin typeface="Arial" panose="020B0604020202020204" pitchFamily="34" charset="0"/>
              </a:rPr>
              <a:t>Vänstra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sidan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övergår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sigmoideum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och</a:t>
            </a:r>
            <a:r>
              <a:rPr lang="en-US" b="0" i="0" dirty="0">
                <a:solidFill>
                  <a:srgbClr val="202122"/>
                </a:solidFill>
                <a:effectLst/>
                <a:latin typeface="Arial" panose="020B0604020202020204" pitchFamily="34" charset="0"/>
              </a:rPr>
              <a:t> rectum ( </a:t>
            </a:r>
            <a:r>
              <a:rPr lang="en-US" b="0" i="0" dirty="0" err="1">
                <a:solidFill>
                  <a:srgbClr val="202122"/>
                </a:solidFill>
                <a:effectLst/>
                <a:latin typeface="Arial" panose="020B0604020202020204" pitchFamily="34" charset="0"/>
              </a:rPr>
              <a:t>ändtarmen</a:t>
            </a:r>
            <a:r>
              <a:rPr lang="en-US" b="0" i="0" dirty="0">
                <a:solidFill>
                  <a:srgbClr val="202122"/>
                </a:solidFill>
                <a:effectLst/>
                <a:latin typeface="Arial" panose="020B0604020202020204" pitchFamily="34" charset="0"/>
              </a:rPr>
              <a:t> ) </a:t>
            </a:r>
            <a:r>
              <a:rPr lang="en-US" b="0" i="0" dirty="0" err="1">
                <a:solidFill>
                  <a:srgbClr val="202122"/>
                </a:solidFill>
                <a:effectLst/>
                <a:latin typeface="Arial" panose="020B0604020202020204" pitchFamily="34" charset="0"/>
              </a:rPr>
              <a:t>där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avföringen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samlas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när</a:t>
            </a:r>
            <a:r>
              <a:rPr lang="en-US" b="0" i="0" dirty="0">
                <a:solidFill>
                  <a:srgbClr val="202122"/>
                </a:solidFill>
                <a:effectLst/>
                <a:latin typeface="Arial" panose="020B0604020202020204" pitchFamily="34" charset="0"/>
              </a:rPr>
              <a:t> den </a:t>
            </a:r>
            <a:r>
              <a:rPr lang="en-US" b="0" i="0" dirty="0" err="1">
                <a:solidFill>
                  <a:srgbClr val="202122"/>
                </a:solidFill>
                <a:effectLst/>
                <a:latin typeface="Arial" panose="020B0604020202020204" pitchFamily="34" charset="0"/>
              </a:rPr>
              <a:t>når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viss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fyllnad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skickas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en</a:t>
            </a:r>
            <a:r>
              <a:rPr lang="en-US" b="0" i="0" dirty="0">
                <a:solidFill>
                  <a:srgbClr val="202122"/>
                </a:solidFill>
                <a:effectLst/>
                <a:latin typeface="Arial" panose="020B0604020202020204" pitchFamily="34" charset="0"/>
              </a:rPr>
              <a:t> signal till </a:t>
            </a:r>
            <a:r>
              <a:rPr lang="en-US" b="0" i="0" dirty="0" err="1">
                <a:solidFill>
                  <a:srgbClr val="202122"/>
                </a:solidFill>
                <a:effectLst/>
                <a:latin typeface="Arial" panose="020B0604020202020204" pitchFamily="34" charset="0"/>
              </a:rPr>
              <a:t>hjärnan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att</a:t>
            </a:r>
            <a:r>
              <a:rPr lang="en-US" b="0" i="0" dirty="0">
                <a:solidFill>
                  <a:srgbClr val="202122"/>
                </a:solidFill>
                <a:effectLst/>
                <a:latin typeface="Arial" panose="020B0604020202020204" pitchFamily="34" charset="0"/>
              </a:rPr>
              <a:t> det </a:t>
            </a:r>
            <a:r>
              <a:rPr lang="en-US" b="0" i="0" dirty="0" err="1">
                <a:solidFill>
                  <a:srgbClr val="202122"/>
                </a:solidFill>
                <a:effectLst/>
                <a:latin typeface="Arial" panose="020B0604020202020204" pitchFamily="34" charset="0"/>
              </a:rPr>
              <a:t>är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dags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att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tömma</a:t>
            </a:r>
            <a:r>
              <a:rPr lang="en-US" b="0" i="0" dirty="0">
                <a:solidFill>
                  <a:srgbClr val="202122"/>
                </a:solidFill>
                <a:effectLst/>
                <a:latin typeface="Arial" panose="020B0604020202020204" pitchFamily="34" charset="0"/>
              </a:rPr>
              <a:t>.</a:t>
            </a:r>
          </a:p>
          <a:p>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Analkanalen - Är den sista delen av tjocktarmen och den har två omgivande </a:t>
            </a:r>
            <a:r>
              <a:rPr lang="sv-SE" sz="1200" kern="1200" dirty="0" err="1">
                <a:solidFill>
                  <a:schemeClr val="tx1"/>
                </a:solidFill>
                <a:effectLst/>
                <a:latin typeface="+mn-lt"/>
                <a:ea typeface="+mn-ea"/>
                <a:cs typeface="+mn-cs"/>
              </a:rPr>
              <a:t>sfinktar</a:t>
            </a:r>
            <a:r>
              <a:rPr lang="sv-SE" sz="1200" kern="1200" dirty="0">
                <a:solidFill>
                  <a:schemeClr val="tx1"/>
                </a:solidFill>
                <a:effectLst/>
                <a:latin typeface="+mn-lt"/>
                <a:ea typeface="+mn-ea"/>
                <a:cs typeface="+mn-cs"/>
              </a:rPr>
              <a:t> ( slutmuskler) den interna </a:t>
            </a:r>
            <a:r>
              <a:rPr lang="sv-SE" sz="1200" kern="1200" dirty="0" err="1">
                <a:solidFill>
                  <a:schemeClr val="tx1"/>
                </a:solidFill>
                <a:effectLst/>
                <a:latin typeface="+mn-lt"/>
                <a:ea typeface="+mn-ea"/>
                <a:cs typeface="+mn-cs"/>
              </a:rPr>
              <a:t>analsfinktern</a:t>
            </a:r>
            <a:r>
              <a:rPr lang="sv-SE" sz="1200" kern="1200" dirty="0">
                <a:solidFill>
                  <a:schemeClr val="tx1"/>
                </a:solidFill>
                <a:effectLst/>
                <a:latin typeface="+mn-lt"/>
                <a:ea typeface="+mn-ea"/>
                <a:cs typeface="+mn-cs"/>
              </a:rPr>
              <a:t> som består av glatta muskelfibrer som inte kan kontrolleras med viljan. Den externa </a:t>
            </a:r>
            <a:r>
              <a:rPr lang="sv-SE" sz="1200" kern="1200" dirty="0" err="1">
                <a:solidFill>
                  <a:schemeClr val="tx1"/>
                </a:solidFill>
                <a:effectLst/>
                <a:latin typeface="+mn-lt"/>
                <a:ea typeface="+mn-ea"/>
                <a:cs typeface="+mn-cs"/>
              </a:rPr>
              <a:t>analsfinktern</a:t>
            </a:r>
            <a:r>
              <a:rPr lang="sv-SE" sz="1200" kern="1200" dirty="0">
                <a:solidFill>
                  <a:schemeClr val="tx1"/>
                </a:solidFill>
                <a:effectLst/>
                <a:latin typeface="+mn-lt"/>
                <a:ea typeface="+mn-ea"/>
                <a:cs typeface="+mn-cs"/>
              </a:rPr>
              <a:t> består av tvärstrimmiga muskelfibrer och kan styras med viljan och måste slappna av för att tarmen skall tömmas.</a:t>
            </a:r>
          </a:p>
          <a:p>
            <a:pPr lvl="0"/>
            <a:endParaRPr lang="en-US" sz="2600" dirty="0"/>
          </a:p>
          <a:p>
            <a:r>
              <a:rPr lang="en-US" sz="2600" dirty="0" err="1"/>
              <a:t>Symtom</a:t>
            </a:r>
            <a:r>
              <a:rPr lang="en-US" sz="2600" dirty="0"/>
              <a:t> </a:t>
            </a:r>
            <a:r>
              <a:rPr lang="en-US" sz="2600" dirty="0" err="1"/>
              <a:t>på</a:t>
            </a:r>
            <a:r>
              <a:rPr lang="en-US" sz="2600" dirty="0"/>
              <a:t> </a:t>
            </a:r>
            <a:r>
              <a:rPr lang="en-US" sz="2600" dirty="0" err="1"/>
              <a:t>tarmdysfunktion</a:t>
            </a:r>
            <a:r>
              <a:rPr lang="en-US" sz="2600" dirty="0"/>
              <a:t>:</a:t>
            </a:r>
          </a:p>
          <a:p>
            <a:r>
              <a:rPr lang="en-US" sz="2600" dirty="0" err="1"/>
              <a:t>Förstoppning</a:t>
            </a:r>
            <a:endParaRPr lang="sv-SE" sz="2600" dirty="0"/>
          </a:p>
          <a:p>
            <a:r>
              <a:rPr lang="en-US" sz="2600" dirty="0" err="1"/>
              <a:t>Avföringsinkontinens</a:t>
            </a:r>
            <a:r>
              <a:rPr lang="en-US" sz="2600" dirty="0"/>
              <a:t> </a:t>
            </a:r>
          </a:p>
          <a:p>
            <a:r>
              <a:rPr lang="en-US" sz="2600" dirty="0" err="1"/>
              <a:t>Ofrivillig</a:t>
            </a:r>
            <a:r>
              <a:rPr lang="en-US" sz="2600" dirty="0"/>
              <a:t> </a:t>
            </a:r>
            <a:r>
              <a:rPr lang="en-US" sz="2600" dirty="0" err="1"/>
              <a:t>tarmtömning</a:t>
            </a:r>
            <a:endParaRPr lang="en-US" sz="2600"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2543498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62</a:t>
            </a:fld>
            <a:endParaRPr lang="en-US"/>
          </a:p>
        </p:txBody>
      </p:sp>
    </p:spTree>
    <p:extLst>
      <p:ext uri="{BB962C8B-B14F-4D97-AF65-F5344CB8AC3E}">
        <p14:creationId xmlns:p14="http://schemas.microsoft.com/office/powerpoint/2010/main" val="3202097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63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Tarmskötsel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är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ungefär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likadan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för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patienterna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oavsett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är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orsaken</a:t>
            </a:r>
            <a:r>
              <a:rPr lang="en-US" sz="1800" dirty="0">
                <a:effectLst/>
                <a:latin typeface="Calibri" panose="020F0502020204030204" pitchFamily="34" charset="0"/>
                <a:ea typeface="Calibri" panose="020F0502020204030204" pitchFamily="34" charset="0"/>
                <a:cs typeface="Times New Roman" panose="02020603050405020304" pitchFamily="18" charset="0"/>
              </a:rPr>
              <a:t> till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tarmproblemen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Skillnaden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patienter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med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neurogen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tarmdysfunktion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uppleva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att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passagen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genom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tarmen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går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snabbare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eller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vissa</a:t>
            </a:r>
            <a:r>
              <a:rPr lang="en-US" sz="1800" dirty="0">
                <a:effectLst/>
                <a:latin typeface="Calibri" panose="020F0502020204030204" pitchFamily="34" charset="0"/>
                <a:ea typeface="Calibri" panose="020F0502020204030204" pitchFamily="34" charset="0"/>
                <a:cs typeface="Times New Roman" panose="02020603050405020304" pitchFamily="18" charset="0"/>
              </a:rPr>
              <a:t> fall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långsammare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noProof="0" dirty="0"/>
          </a:p>
          <a:p>
            <a:endParaRPr lang="en-US" noProof="0" dirty="0"/>
          </a:p>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Alla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varningssignaler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måste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alltid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utvärderas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800"/>
              </a:spcAft>
              <a:buFont typeface="Arial" panose="020B0604020202020204" pitchFamily="34" charset="0"/>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blod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avföringen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snabb</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viktminskning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bukförändringar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nyligen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inträffade</a:t>
            </a:r>
            <a:r>
              <a:rPr lang="en-US" sz="1800" dirty="0">
                <a:effectLst/>
                <a:latin typeface="Calibri" panose="020F0502020204030204" pitchFamily="34" charset="0"/>
                <a:ea typeface="Calibri" panose="020F0502020204030204" pitchFamily="34" charset="0"/>
                <a:cs typeface="Times New Roman" panose="02020603050405020304" pitchFamily="18" charset="0"/>
              </a:rPr>
              <a:t> och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kvardröjande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förändringar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av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tarmvanorna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familjehistorik</a:t>
            </a:r>
            <a:r>
              <a:rPr lang="en-US" sz="1800" dirty="0">
                <a:effectLst/>
                <a:latin typeface="Calibri" panose="020F0502020204030204" pitchFamily="34" charset="0"/>
                <a:ea typeface="Calibri" panose="020F0502020204030204" pitchFamily="34" charset="0"/>
                <a:cs typeface="Times New Roman" panose="02020603050405020304" pitchFamily="18" charset="0"/>
              </a:rPr>
              <a:t> med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kolorektal</a:t>
            </a:r>
            <a:r>
              <a:rPr lang="en-US" sz="1800" dirty="0">
                <a:effectLst/>
                <a:latin typeface="Calibri" panose="020F0502020204030204" pitchFamily="34" charset="0"/>
                <a:ea typeface="Calibri" panose="020F0502020204030204" pitchFamily="34" charset="0"/>
                <a:cs typeface="Times New Roman" panose="02020603050405020304" pitchFamily="18" charset="0"/>
              </a:rPr>
              <a:t> cancer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eller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inflammatorisk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tarmsjukdom</a:t>
            </a: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8</a:t>
            </a:fld>
            <a:endParaRPr lang="en-US"/>
          </a:p>
        </p:txBody>
      </p:sp>
    </p:spTree>
    <p:extLst>
      <p:ext uri="{BB962C8B-B14F-4D97-AF65-F5344CB8AC3E}">
        <p14:creationId xmlns:p14="http://schemas.microsoft.com/office/powerpoint/2010/main" val="238991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noProof="0" dirty="0" err="1"/>
              <a:t>Transanal</a:t>
            </a:r>
            <a:r>
              <a:rPr lang="en-US" noProof="0" dirty="0"/>
              <a:t> </a:t>
            </a:r>
            <a:r>
              <a:rPr lang="en-US" noProof="0" dirty="0" err="1"/>
              <a:t>irrigering</a:t>
            </a:r>
            <a:r>
              <a:rPr lang="en-US" noProof="0" dirty="0"/>
              <a:t> (TAI) </a:t>
            </a:r>
            <a:r>
              <a:rPr lang="en-US" noProof="0" dirty="0" err="1"/>
              <a:t>förebygger</a:t>
            </a:r>
            <a:r>
              <a:rPr lang="en-US" noProof="0" dirty="0"/>
              <a:t> </a:t>
            </a:r>
            <a:r>
              <a:rPr lang="en-US" noProof="0" dirty="0" err="1"/>
              <a:t>förstoppning</a:t>
            </a:r>
            <a:r>
              <a:rPr lang="en-US" noProof="0" dirty="0"/>
              <a:t>  och </a:t>
            </a:r>
            <a:r>
              <a:rPr lang="en-US" noProof="0" dirty="0" err="1"/>
              <a:t>avföringsinkontinens</a:t>
            </a:r>
            <a:r>
              <a:rPr lang="en-US" noProof="0" dirty="0"/>
              <a:t> </a:t>
            </a:r>
            <a:r>
              <a:rPr lang="en-US" noProof="0" dirty="0" err="1"/>
              <a:t>genom</a:t>
            </a:r>
            <a:r>
              <a:rPr lang="en-US" noProof="0" dirty="0"/>
              <a:t> </a:t>
            </a:r>
            <a:r>
              <a:rPr lang="en-US" noProof="0" dirty="0" err="1"/>
              <a:t>att</a:t>
            </a:r>
            <a:r>
              <a:rPr lang="en-US" noProof="0" dirty="0"/>
              <a:t> man </a:t>
            </a:r>
            <a:r>
              <a:rPr lang="en-US" noProof="0" dirty="0" err="1"/>
              <a:t>effektivt</a:t>
            </a:r>
            <a:r>
              <a:rPr lang="en-US" noProof="0" dirty="0"/>
              <a:t> </a:t>
            </a:r>
            <a:r>
              <a:rPr lang="en-US" noProof="0" dirty="0" err="1"/>
              <a:t>tömmer</a:t>
            </a:r>
            <a:r>
              <a:rPr lang="en-US" noProof="0" dirty="0"/>
              <a:t> </a:t>
            </a:r>
            <a:r>
              <a:rPr lang="en-US" noProof="0" dirty="0" err="1"/>
              <a:t>tarmen</a:t>
            </a:r>
            <a:r>
              <a:rPr lang="en-US" noProof="0" dirty="0"/>
              <a:t> </a:t>
            </a:r>
            <a:r>
              <a:rPr lang="sv-SE" sz="1800" b="0" i="0" u="none" strike="noStrike" baseline="0" dirty="0">
                <a:latin typeface="Gotham-Book" pitchFamily="50" charset="0"/>
              </a:rPr>
              <a:t>genom att tillföra vatten till tjocktarmen med hjälp av en rektalkateter eller kona. Det stimulerar tarmarnas peristaltiska rörelser, så att </a:t>
            </a:r>
            <a:r>
              <a:rPr lang="en-US" sz="1800" b="0" i="0" u="none" strike="noStrike" baseline="0" dirty="0" err="1">
                <a:latin typeface="Gotham-Book" pitchFamily="50" charset="0"/>
              </a:rPr>
              <a:t>avföringen</a:t>
            </a:r>
            <a:r>
              <a:rPr lang="en-US" sz="1800" b="0" i="0" u="none" strike="noStrike" baseline="0" dirty="0">
                <a:latin typeface="Gotham-Book" pitchFamily="50" charset="0"/>
              </a:rPr>
              <a:t> </a:t>
            </a:r>
            <a:r>
              <a:rPr lang="en-US" sz="1800" b="0" i="0" u="none" strike="noStrike" baseline="0" dirty="0" err="1">
                <a:latin typeface="Gotham-Book" pitchFamily="50" charset="0"/>
              </a:rPr>
              <a:t>kan</a:t>
            </a:r>
            <a:r>
              <a:rPr lang="en-US" sz="1800" b="0" i="0" u="none" strike="noStrike" baseline="0" dirty="0">
                <a:latin typeface="Gotham-Book" pitchFamily="50" charset="0"/>
              </a:rPr>
              <a:t> </a:t>
            </a:r>
            <a:r>
              <a:rPr lang="en-US" sz="1800" b="0" i="0" u="none" strike="noStrike" baseline="0" dirty="0" err="1">
                <a:latin typeface="Gotham-Book" pitchFamily="50" charset="0"/>
              </a:rPr>
              <a:t>tömmas</a:t>
            </a:r>
            <a:r>
              <a:rPr lang="en-US" sz="1800" b="0" i="0" u="none" strike="noStrike" baseline="0" dirty="0">
                <a:latin typeface="Gotham-Book" pitchFamily="50" charset="0"/>
              </a:rPr>
              <a:t>. </a:t>
            </a:r>
            <a:r>
              <a:rPr lang="en-US" sz="1800" b="0" i="0" u="none" strike="noStrike" baseline="0" dirty="0" err="1">
                <a:latin typeface="Gotham-Book" pitchFamily="50" charset="0"/>
              </a:rPr>
              <a:t>Vattnet</a:t>
            </a:r>
            <a:r>
              <a:rPr lang="en-US" sz="1800" b="0" i="0" u="none" strike="noStrike" baseline="0" dirty="0">
                <a:latin typeface="Gotham-Book" pitchFamily="50" charset="0"/>
              </a:rPr>
              <a:t> </a:t>
            </a:r>
            <a:r>
              <a:rPr lang="en-US" sz="1800" b="0" i="0" u="none" strike="noStrike" baseline="0" dirty="0" err="1">
                <a:latin typeface="Gotham-Book" pitchFamily="50" charset="0"/>
              </a:rPr>
              <a:t>kan</a:t>
            </a:r>
            <a:r>
              <a:rPr lang="en-US" sz="1800" b="0" i="0" u="none" strike="noStrike" baseline="0" dirty="0">
                <a:latin typeface="Gotham-Book" pitchFamily="50" charset="0"/>
              </a:rPr>
              <a:t> </a:t>
            </a:r>
            <a:r>
              <a:rPr lang="en-US" sz="1800" b="0" i="0" u="none" strike="noStrike" baseline="0" dirty="0" err="1">
                <a:latin typeface="Gotham-Book" pitchFamily="50" charset="0"/>
              </a:rPr>
              <a:t>också</a:t>
            </a:r>
            <a:r>
              <a:rPr lang="en-US" sz="1800" b="0" i="0" u="none" strike="noStrike" baseline="0" dirty="0">
                <a:latin typeface="Gotham-Book" pitchFamily="50" charset="0"/>
              </a:rPr>
              <a:t> </a:t>
            </a:r>
            <a:r>
              <a:rPr lang="en-US" sz="1800" b="0" i="0" u="none" strike="noStrike" baseline="0" dirty="0" err="1">
                <a:latin typeface="Gotham-Book" pitchFamily="50" charset="0"/>
              </a:rPr>
              <a:t>göra</a:t>
            </a:r>
            <a:r>
              <a:rPr lang="en-US" sz="1800" b="0" i="0" u="none" strike="noStrike" baseline="0" dirty="0">
                <a:latin typeface="Gotham-Book" pitchFamily="50" charset="0"/>
              </a:rPr>
              <a:t> </a:t>
            </a:r>
            <a:r>
              <a:rPr lang="en-US" sz="1800" b="0" i="0" u="none" strike="noStrike" baseline="0" dirty="0" err="1">
                <a:latin typeface="Gotham-Book" pitchFamily="50" charset="0"/>
              </a:rPr>
              <a:t>att</a:t>
            </a:r>
            <a:r>
              <a:rPr lang="en-US" sz="1800" b="0" i="0" u="none" strike="noStrike" baseline="0" dirty="0">
                <a:latin typeface="Gotham-Book" pitchFamily="50" charset="0"/>
              </a:rPr>
              <a:t> </a:t>
            </a:r>
            <a:r>
              <a:rPr lang="en-US" sz="1800" b="0" i="0" u="none" strike="noStrike" baseline="0" dirty="0" err="1">
                <a:latin typeface="Gotham-Book" pitchFamily="50" charset="0"/>
              </a:rPr>
              <a:t>avföringen</a:t>
            </a:r>
            <a:r>
              <a:rPr lang="en-US" sz="1800" b="0" i="0" u="none" strike="noStrike" baseline="0" dirty="0">
                <a:latin typeface="Gotham-Book" pitchFamily="50" charset="0"/>
              </a:rPr>
              <a:t> </a:t>
            </a:r>
            <a:r>
              <a:rPr lang="en-US" sz="1800" b="0" i="0" u="none" strike="noStrike" baseline="0" dirty="0" err="1">
                <a:latin typeface="Gotham-Book" pitchFamily="50" charset="0"/>
              </a:rPr>
              <a:t>blir</a:t>
            </a:r>
            <a:r>
              <a:rPr lang="en-US" sz="1800" b="0" i="0" u="none" strike="noStrike" baseline="0" dirty="0">
                <a:latin typeface="Gotham-Book" pitchFamily="50" charset="0"/>
              </a:rPr>
              <a:t> </a:t>
            </a:r>
            <a:r>
              <a:rPr lang="en-US" sz="1800" b="0" i="0" u="none" strike="noStrike" baseline="0" dirty="0" err="1">
                <a:latin typeface="Gotham-Book" pitchFamily="50" charset="0"/>
              </a:rPr>
              <a:t>mjukare</a:t>
            </a:r>
            <a:r>
              <a:rPr lang="en-US" sz="1800" b="0" i="0" u="none" strike="noStrike" baseline="0" dirty="0">
                <a:latin typeface="Gotham-Book" pitchFamily="50" charset="0"/>
              </a:rPr>
              <a:t>.</a:t>
            </a:r>
            <a:endParaRPr lang="en-US" noProof="0" dirty="0"/>
          </a:p>
          <a:p>
            <a:endParaRPr lang="en-US" dirty="0"/>
          </a:p>
          <a:p>
            <a:r>
              <a:rPr lang="sv-SE" sz="1800" dirty="0">
                <a:solidFill>
                  <a:srgbClr val="000000"/>
                </a:solidFill>
                <a:effectLst/>
                <a:latin typeface="Segoe UI" panose="020B0502040204020203" pitchFamily="34" charset="0"/>
              </a:rPr>
              <a:t>Hög volym TAI är när mer än 250 ml vatten används och låg volym TAI när mindre än 250 ml används. </a:t>
            </a:r>
            <a:r>
              <a:rPr lang="sv-SE" dirty="0">
                <a:solidFill>
                  <a:srgbClr val="242424"/>
                </a:solidFill>
                <a:effectLst/>
                <a:latin typeface="Segoe UI" panose="020B0502040204020203" pitchFamily="34" charset="0"/>
              </a:rPr>
              <a:t>Mängden vatten är avgörande för hur stor del av tarmen som töms. Med hög volym TAI töms </a:t>
            </a:r>
            <a:r>
              <a:rPr lang="sv-SE" sz="1800" dirty="0">
                <a:solidFill>
                  <a:srgbClr val="000000"/>
                </a:solidFill>
                <a:effectLst/>
                <a:latin typeface="Segoe UI" panose="020B0502040204020203" pitchFamily="34" charset="0"/>
              </a:rPr>
              <a:t>ändtarmen (</a:t>
            </a:r>
            <a:r>
              <a:rPr lang="sv-SE" sz="1800" dirty="0" err="1">
                <a:solidFill>
                  <a:srgbClr val="000000"/>
                </a:solidFill>
                <a:effectLst/>
                <a:latin typeface="Segoe UI" panose="020B0502040204020203" pitchFamily="34" charset="0"/>
              </a:rPr>
              <a:t>rectum</a:t>
            </a:r>
            <a:r>
              <a:rPr lang="sv-SE" sz="1800" dirty="0">
                <a:solidFill>
                  <a:srgbClr val="000000"/>
                </a:solidFill>
                <a:effectLst/>
                <a:latin typeface="Segoe UI" panose="020B0502040204020203" pitchFamily="34" charset="0"/>
              </a:rPr>
              <a:t>) och </a:t>
            </a:r>
            <a:r>
              <a:rPr lang="sv-SE" dirty="0">
                <a:solidFill>
                  <a:srgbClr val="242424"/>
                </a:solidFill>
                <a:effectLst/>
                <a:latin typeface="Segoe UI" panose="020B0502040204020203" pitchFamily="34" charset="0"/>
              </a:rPr>
              <a:t>nedåtgående tjocktarmen (colon descendens)</a:t>
            </a:r>
            <a:r>
              <a:rPr lang="sv-SE" sz="1800" dirty="0">
                <a:solidFill>
                  <a:srgbClr val="000000"/>
                </a:solidFill>
                <a:effectLst/>
                <a:latin typeface="Segoe UI" panose="020B0502040204020203" pitchFamily="34" charset="0"/>
              </a:rPr>
              <a:t> när låg volyms TAI används töms endast ändtarmen.</a:t>
            </a:r>
            <a:endParaRPr lang="en-US" dirty="0"/>
          </a:p>
          <a:p>
            <a:endParaRPr lang="en-US" dirty="0"/>
          </a:p>
          <a:p>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362373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noProof="0" dirty="0" err="1"/>
              <a:t>Ryggmärgen</a:t>
            </a:r>
            <a:r>
              <a:rPr lang="en-US" noProof="0" dirty="0"/>
              <a:t> och </a:t>
            </a:r>
            <a:r>
              <a:rPr lang="en-US" noProof="0" dirty="0" err="1"/>
              <a:t>hjärnan</a:t>
            </a:r>
            <a:r>
              <a:rPr lang="en-US" noProof="0" dirty="0"/>
              <a:t> </a:t>
            </a:r>
            <a:r>
              <a:rPr lang="en-US" noProof="0" dirty="0" err="1"/>
              <a:t>har</a:t>
            </a:r>
            <a:r>
              <a:rPr lang="en-US" noProof="0" dirty="0"/>
              <a:t> </a:t>
            </a:r>
            <a:r>
              <a:rPr lang="en-US" noProof="0" dirty="0" err="1"/>
              <a:t>stor</a:t>
            </a:r>
            <a:r>
              <a:rPr lang="en-US" noProof="0" dirty="0"/>
              <a:t> </a:t>
            </a:r>
            <a:r>
              <a:rPr lang="en-US" noProof="0" dirty="0" err="1"/>
              <a:t>betydelse</a:t>
            </a:r>
            <a:r>
              <a:rPr lang="en-US" noProof="0" dirty="0"/>
              <a:t> </a:t>
            </a:r>
            <a:r>
              <a:rPr lang="en-US" noProof="0" dirty="0" err="1"/>
              <a:t>för</a:t>
            </a:r>
            <a:r>
              <a:rPr lang="en-US" noProof="0" dirty="0"/>
              <a:t> </a:t>
            </a:r>
            <a:r>
              <a:rPr lang="en-US" noProof="0" dirty="0" err="1"/>
              <a:t>tarmdysfunktion</a:t>
            </a:r>
            <a:r>
              <a:rPr lang="en-US" noProof="0" dirty="0"/>
              <a:t> vid </a:t>
            </a:r>
            <a:r>
              <a:rPr lang="en-US" noProof="0" dirty="0" err="1"/>
              <a:t>neurologiska</a:t>
            </a:r>
            <a:r>
              <a:rPr lang="en-US" noProof="0" dirty="0"/>
              <a:t> </a:t>
            </a:r>
            <a:r>
              <a:rPr lang="en-US" noProof="0" dirty="0" err="1"/>
              <a:t>sjukdomar</a:t>
            </a:r>
            <a:r>
              <a:rPr lang="en-US" noProof="0" dirty="0"/>
              <a:t>.  </a:t>
            </a:r>
            <a:r>
              <a:rPr lang="en-US" noProof="0" dirty="0" err="1"/>
              <a:t>När</a:t>
            </a:r>
            <a:r>
              <a:rPr lang="en-US" noProof="0" dirty="0"/>
              <a:t> </a:t>
            </a:r>
            <a:r>
              <a:rPr lang="en-US" noProof="0" dirty="0" err="1"/>
              <a:t>nerverna</a:t>
            </a:r>
            <a:r>
              <a:rPr lang="en-US" noProof="0" dirty="0"/>
              <a:t> </a:t>
            </a:r>
            <a:r>
              <a:rPr lang="en-US" noProof="0" dirty="0" err="1"/>
              <a:t>är</a:t>
            </a:r>
            <a:r>
              <a:rPr lang="en-US" noProof="0" dirty="0"/>
              <a:t> </a:t>
            </a:r>
            <a:r>
              <a:rPr lang="en-US" noProof="0" dirty="0" err="1"/>
              <a:t>skadade</a:t>
            </a:r>
            <a:r>
              <a:rPr lang="en-US" noProof="0" dirty="0"/>
              <a:t> </a:t>
            </a:r>
            <a:r>
              <a:rPr lang="en-US" noProof="0" dirty="0" err="1"/>
              <a:t>blir</a:t>
            </a:r>
            <a:r>
              <a:rPr lang="en-US" noProof="0" dirty="0"/>
              <a:t> det </a:t>
            </a:r>
            <a:r>
              <a:rPr lang="en-US" noProof="0" dirty="0" err="1"/>
              <a:t>svårare</a:t>
            </a:r>
            <a:r>
              <a:rPr lang="en-US" noProof="0" dirty="0"/>
              <a:t> </a:t>
            </a:r>
            <a:r>
              <a:rPr lang="en-US" noProof="0" dirty="0" err="1"/>
              <a:t>för</a:t>
            </a:r>
            <a:r>
              <a:rPr lang="en-US" noProof="0" dirty="0"/>
              <a:t> </a:t>
            </a:r>
            <a:r>
              <a:rPr lang="en-US" noProof="0" dirty="0" err="1"/>
              <a:t>signalerna</a:t>
            </a:r>
            <a:r>
              <a:rPr lang="en-US" noProof="0" dirty="0"/>
              <a:t> </a:t>
            </a:r>
            <a:r>
              <a:rPr lang="en-US" noProof="0" dirty="0" err="1"/>
              <a:t>mellan</a:t>
            </a:r>
            <a:r>
              <a:rPr lang="en-US" noProof="0" dirty="0"/>
              <a:t> </a:t>
            </a:r>
            <a:r>
              <a:rPr lang="en-US" noProof="0" dirty="0" err="1"/>
              <a:t>hjärnan</a:t>
            </a:r>
            <a:r>
              <a:rPr lang="en-US" noProof="0" dirty="0"/>
              <a:t> och den del av </a:t>
            </a:r>
            <a:r>
              <a:rPr lang="en-US" noProof="0" dirty="0" err="1"/>
              <a:t>ryggmärgen</a:t>
            </a:r>
            <a:r>
              <a:rPr lang="en-US" noProof="0" dirty="0"/>
              <a:t> </a:t>
            </a:r>
            <a:r>
              <a:rPr lang="en-US" noProof="0" dirty="0" err="1"/>
              <a:t>som</a:t>
            </a:r>
            <a:r>
              <a:rPr lang="en-US" noProof="0" dirty="0"/>
              <a:t> </a:t>
            </a:r>
            <a:r>
              <a:rPr lang="en-US" noProof="0" dirty="0" err="1"/>
              <a:t>kontrollerar</a:t>
            </a:r>
            <a:r>
              <a:rPr lang="en-US" noProof="0" dirty="0"/>
              <a:t> </a:t>
            </a:r>
            <a:r>
              <a:rPr lang="en-US" noProof="0" dirty="0" err="1"/>
              <a:t>tarmen</a:t>
            </a:r>
            <a:r>
              <a:rPr lang="en-US" noProof="0" dirty="0"/>
              <a:t> </a:t>
            </a:r>
            <a:r>
              <a:rPr lang="en-US" noProof="0" dirty="0" err="1"/>
              <a:t>att</a:t>
            </a:r>
            <a:r>
              <a:rPr lang="en-US" noProof="0" dirty="0"/>
              <a:t> </a:t>
            </a:r>
            <a:r>
              <a:rPr lang="en-US" noProof="0" dirty="0" err="1"/>
              <a:t>nå</a:t>
            </a:r>
            <a:r>
              <a:rPr lang="en-US" noProof="0" dirty="0"/>
              <a:t> </a:t>
            </a:r>
            <a:r>
              <a:rPr lang="en-US" noProof="0" dirty="0" err="1"/>
              <a:t>fram</a:t>
            </a:r>
            <a:r>
              <a:rPr lang="en-US" noProof="0" dirty="0"/>
              <a:t>. Det </a:t>
            </a:r>
            <a:r>
              <a:rPr lang="en-US" noProof="0" dirty="0" err="1"/>
              <a:t>finns</a:t>
            </a:r>
            <a:r>
              <a:rPr lang="en-US" noProof="0" dirty="0"/>
              <a:t> </a:t>
            </a:r>
            <a:r>
              <a:rPr lang="en-US" noProof="0" dirty="0" err="1"/>
              <a:t>flera</a:t>
            </a:r>
            <a:r>
              <a:rPr lang="en-US" noProof="0" dirty="0"/>
              <a:t> studier </a:t>
            </a:r>
            <a:r>
              <a:rPr lang="en-US" noProof="0" dirty="0" err="1"/>
              <a:t>som</a:t>
            </a:r>
            <a:r>
              <a:rPr lang="en-US" noProof="0" dirty="0"/>
              <a:t> </a:t>
            </a:r>
            <a:r>
              <a:rPr lang="en-US" noProof="0" dirty="0" err="1"/>
              <a:t>visar</a:t>
            </a:r>
            <a:r>
              <a:rPr lang="en-US" noProof="0" dirty="0"/>
              <a:t> </a:t>
            </a:r>
            <a:r>
              <a:rPr lang="en-US" noProof="0" dirty="0" err="1"/>
              <a:t>på</a:t>
            </a:r>
            <a:r>
              <a:rPr lang="en-US" noProof="0" dirty="0"/>
              <a:t> </a:t>
            </a:r>
            <a:r>
              <a:rPr lang="en-US" noProof="0" dirty="0" err="1"/>
              <a:t>fördelarna</a:t>
            </a:r>
            <a:r>
              <a:rPr lang="en-US" noProof="0" dirty="0"/>
              <a:t> av </a:t>
            </a:r>
            <a:r>
              <a:rPr lang="en-US" noProof="0" dirty="0" err="1"/>
              <a:t>behandling</a:t>
            </a:r>
            <a:r>
              <a:rPr lang="en-US" noProof="0" dirty="0"/>
              <a:t> med TAI </a:t>
            </a:r>
            <a:r>
              <a:rPr lang="en-US" noProof="0" dirty="0" err="1"/>
              <a:t>för</a:t>
            </a:r>
            <a:r>
              <a:rPr lang="en-US" noProof="0" dirty="0"/>
              <a:t> </a:t>
            </a:r>
            <a:r>
              <a:rPr lang="en-US" noProof="0" dirty="0" err="1"/>
              <a:t>patienter</a:t>
            </a:r>
            <a:r>
              <a:rPr lang="en-US" noProof="0" dirty="0"/>
              <a:t> med </a:t>
            </a:r>
            <a:r>
              <a:rPr lang="en-US" noProof="0" dirty="0" err="1"/>
              <a:t>neurogen</a:t>
            </a:r>
            <a:r>
              <a:rPr lang="en-US" noProof="0" dirty="0"/>
              <a:t> </a:t>
            </a:r>
            <a:r>
              <a:rPr lang="en-US" noProof="0" dirty="0" err="1"/>
              <a:t>tarmdysfunktion</a:t>
            </a:r>
            <a:r>
              <a:rPr lang="en-US" noProof="0" dirty="0"/>
              <a:t> (Christensen &amp; Krogh. Scand. J. </a:t>
            </a:r>
            <a:r>
              <a:rPr lang="en-US" noProof="0" dirty="0" err="1"/>
              <a:t>Gastroenter</a:t>
            </a:r>
            <a:r>
              <a:rPr lang="en-US" noProof="0" dirty="0"/>
              <a:t>. 2010).</a:t>
            </a:r>
          </a:p>
          <a:p>
            <a:pPr marL="457200" lvl="1" indent="0" algn="l" rtl="0">
              <a:spcBef>
                <a:spcPts val="0"/>
              </a:spcBef>
              <a:spcAft>
                <a:spcPts val="0"/>
              </a:spcAft>
              <a:buClr>
                <a:schemeClr val="dk1"/>
              </a:buClr>
              <a:buSzPts val="1200"/>
              <a:buFont typeface="Arial"/>
              <a:buNone/>
            </a:pPr>
            <a:endParaRPr lang="en-US" noProof="0" dirty="0"/>
          </a:p>
          <a:p>
            <a:pPr marL="457200" lvl="1" indent="0" algn="l" rtl="0">
              <a:spcBef>
                <a:spcPts val="0"/>
              </a:spcBef>
              <a:spcAft>
                <a:spcPts val="0"/>
              </a:spcAft>
              <a:buClr>
                <a:schemeClr val="dk1"/>
              </a:buClr>
              <a:buSzPts val="1200"/>
              <a:buFont typeface="Arial"/>
              <a:buNone/>
            </a:pPr>
            <a:endParaRPr lang="en-US" noProof="0" dirty="0"/>
          </a:p>
          <a:p>
            <a:pPr marL="174708" lvl="0" indent="-98508" algn="l" rtl="0">
              <a:spcBef>
                <a:spcPts val="0"/>
              </a:spcBef>
              <a:spcAft>
                <a:spcPts val="0"/>
              </a:spcAft>
              <a:buClr>
                <a:schemeClr val="dk1"/>
              </a:buClr>
              <a:buSzPts val="1200"/>
              <a:buFont typeface="Arial"/>
              <a:buNone/>
            </a:pPr>
            <a:endParaRPr dirty="0"/>
          </a:p>
        </p:txBody>
      </p:sp>
      <p:sp>
        <p:nvSpPr>
          <p:cNvPr id="197" name="Google Shape;197;p8: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wellspect.se/produkter/tarmprodukter/navina-classic"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hyperlink" Target="https://www.wellspect.se/produkter/tarmprodukter/navina-smart-ap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sv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wellspect.se/tarm/vad-ar-ta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6506FA6-28E5-4BB3-A922-B0DFB365F17A}"/>
              </a:ext>
            </a:extLst>
          </p:cNvPr>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5">
            <a:extLst>
              <a:ext uri="{FF2B5EF4-FFF2-40B4-BE49-F238E27FC236}">
                <a16:creationId xmlns:a16="http://schemas.microsoft.com/office/drawing/2014/main" id="{A9D38709-1695-495C-9D3B-C7FF13C2140A}"/>
              </a:ext>
            </a:extLst>
          </p:cNvPr>
          <p:cNvSpPr>
            <a:spLocks noEditPoints="1"/>
          </p:cNvSpPr>
          <p:nvPr/>
        </p:nvSpPr>
        <p:spPr bwMode="auto">
          <a:xfrm>
            <a:off x="2715411" y="2179264"/>
            <a:ext cx="6885789" cy="2087755"/>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 name="Picture 2" descr="Logo, company name&#10;&#10;Description automatically generated">
            <a:extLst>
              <a:ext uri="{FF2B5EF4-FFF2-40B4-BE49-F238E27FC236}">
                <a16:creationId xmlns:a16="http://schemas.microsoft.com/office/drawing/2014/main" id="{A1F0AB4D-32CE-4AB2-9F73-79D0CC0B9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3647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6" name="Rektangel med klippt och rundat hörn 5">
            <a:extLst>
              <a:ext uri="{FF2B5EF4-FFF2-40B4-BE49-F238E27FC236}">
                <a16:creationId xmlns:a16="http://schemas.microsoft.com/office/drawing/2014/main" id="{E26590D3-54B4-E440-9BA3-16812A33A6BE}"/>
              </a:ext>
            </a:extLst>
          </p:cNvPr>
          <p:cNvSpPr/>
          <p:nvPr/>
        </p:nvSpPr>
        <p:spPr>
          <a:xfrm>
            <a:off x="374168" y="1840831"/>
            <a:ext cx="11446357" cy="4612357"/>
          </a:xfrm>
          <a:prstGeom prst="snipRoundRect">
            <a:avLst>
              <a:gd name="adj1" fmla="val 11878"/>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Diagram&#10;&#10;Description automatically generated">
            <a:extLst>
              <a:ext uri="{FF2B5EF4-FFF2-40B4-BE49-F238E27FC236}">
                <a16:creationId xmlns:a16="http://schemas.microsoft.com/office/drawing/2014/main" id="{5FF899D0-E70B-4518-88E9-9FFCCD9F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678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372082F6-B527-4A5E-8BE1-5D480D6FD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74"/>
            <a:ext cx="12192000" cy="6858000"/>
          </a:xfrm>
          <a:prstGeom prst="rect">
            <a:avLst/>
          </a:prstGeom>
        </p:spPr>
      </p:pic>
    </p:spTree>
    <p:extLst>
      <p:ext uri="{BB962C8B-B14F-4D97-AF65-F5344CB8AC3E}">
        <p14:creationId xmlns:p14="http://schemas.microsoft.com/office/powerpoint/2010/main" val="1012384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62CCCFAE-187C-4C5C-8907-ADB691AFE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6712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097BE21E-B5A8-42AA-B2FD-15AC94727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9878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6CF88B45-F4CB-40F1-9FE5-F5B749CBC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1296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6C3DFA-F08A-40A9-80FE-AF8D66CCC59B}"/>
              </a:ext>
            </a:extLst>
          </p:cNvPr>
          <p:cNvSpPr/>
          <p:nvPr/>
        </p:nvSpPr>
        <p:spPr>
          <a:xfrm>
            <a:off x="360000" y="6444000"/>
            <a:ext cx="5400000" cy="215444"/>
          </a:xfrm>
          <a:prstGeom prst="rect">
            <a:avLst/>
          </a:prstGeom>
        </p:spPr>
        <p:txBody>
          <a:bodyPr wrap="square">
            <a:spAutoFit/>
          </a:bodyPr>
          <a:lstStyle/>
          <a:p>
            <a:r>
              <a:rPr lang="en-US" sz="800">
                <a:solidFill>
                  <a:srgbClr val="010203"/>
                </a:solidFill>
                <a:latin typeface="Calibri" panose="020F0502020204030204" pitchFamily="34" charset="0"/>
                <a:cs typeface="Calibri" panose="020F0502020204030204" pitchFamily="34" charset="0"/>
              </a:rPr>
              <a:t>Emmanuel et al. Gastrointestinal Nursing. 2019</a:t>
            </a:r>
          </a:p>
        </p:txBody>
      </p:sp>
      <p:pic>
        <p:nvPicPr>
          <p:cNvPr id="6" name="Picture 5" descr="Graphical user interface, application&#10;&#10;Description automatically generated">
            <a:extLst>
              <a:ext uri="{FF2B5EF4-FFF2-40B4-BE49-F238E27FC236}">
                <a16:creationId xmlns:a16="http://schemas.microsoft.com/office/drawing/2014/main" id="{1D934E0F-5D89-4E02-9B89-7EB5B746E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4392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4" name="Picture 3" descr="Text, timeline&#10;&#10;Description automatically generated with medium confidence">
            <a:extLst>
              <a:ext uri="{FF2B5EF4-FFF2-40B4-BE49-F238E27FC236}">
                <a16:creationId xmlns:a16="http://schemas.microsoft.com/office/drawing/2014/main" id="{6EDAD3CE-5E41-48CF-9572-72163B689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4358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Google Shape;249;p13"/>
          <p:cNvSpPr/>
          <p:nvPr/>
        </p:nvSpPr>
        <p:spPr>
          <a:xfrm>
            <a:off x="214801" y="216000"/>
            <a:ext cx="11760266" cy="336550"/>
          </a:xfrm>
          <a:custGeom>
            <a:avLst/>
            <a:gdLst/>
            <a:ahLst/>
            <a:cxnLst/>
            <a:rect l="l" t="t" r="r" b="b"/>
            <a:pathLst>
              <a:path w="17224" h="10000" extrusionOk="0">
                <a:moveTo>
                  <a:pt x="17224" y="0"/>
                </a:moveTo>
                <a:lnTo>
                  <a:pt x="483" y="0"/>
                </a:lnTo>
                <a:cubicBezTo>
                  <a:pt x="483" y="0"/>
                  <a:pt x="0" y="0"/>
                  <a:pt x="0" y="10000"/>
                </a:cubicBezTo>
              </a:path>
            </a:pathLst>
          </a:custGeom>
          <a:noFill/>
          <a:ln w="19050" cap="rnd"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a:ln>
                <a:noFill/>
              </a:ln>
              <a:solidFill>
                <a:srgbClr val="2B55B4"/>
              </a:solidFill>
              <a:effectLst/>
              <a:uLnTx/>
              <a:uFillTx/>
              <a:latin typeface="Calibri"/>
              <a:ea typeface="Calibri"/>
              <a:cs typeface="Calibri"/>
              <a:sym typeface="Calibri"/>
            </a:endParaRPr>
          </a:p>
        </p:txBody>
      </p:sp>
      <p:pic>
        <p:nvPicPr>
          <p:cNvPr id="3" name="Picture 2" descr="Graphical user interface, text&#10;&#10;Description automatically generated">
            <a:extLst>
              <a:ext uri="{FF2B5EF4-FFF2-40B4-BE49-F238E27FC236}">
                <a16:creationId xmlns:a16="http://schemas.microsoft.com/office/drawing/2014/main" id="{569F1185-CAB7-4858-BE8D-29492AD38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 y="0"/>
            <a:ext cx="12192000" cy="6858000"/>
          </a:xfrm>
          <a:prstGeom prst="rect">
            <a:avLst/>
          </a:prstGeom>
        </p:spPr>
      </p:pic>
    </p:spTree>
    <p:extLst>
      <p:ext uri="{BB962C8B-B14F-4D97-AF65-F5344CB8AC3E}">
        <p14:creationId xmlns:p14="http://schemas.microsoft.com/office/powerpoint/2010/main" val="667875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438AA159-C425-43D2-BA53-A6778C934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1030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71D0FE57-E183-4F2A-85DD-DE77C4BC5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9692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5" name="Picture 4" descr="A picture containing text, water, shore&#10;&#10;Description automatically generated">
            <a:extLst>
              <a:ext uri="{FF2B5EF4-FFF2-40B4-BE49-F238E27FC236}">
                <a16:creationId xmlns:a16="http://schemas.microsoft.com/office/drawing/2014/main" id="{9DA5C6EA-A030-4F1F-B8A3-C48ED792B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1" y="0"/>
            <a:ext cx="12192000" cy="6858000"/>
          </a:xfrm>
          <a:prstGeom prst="rect">
            <a:avLst/>
          </a:prstGeom>
        </p:spPr>
      </p:pic>
    </p:spTree>
    <p:extLst>
      <p:ext uri="{BB962C8B-B14F-4D97-AF65-F5344CB8AC3E}">
        <p14:creationId xmlns:p14="http://schemas.microsoft.com/office/powerpoint/2010/main" val="1652346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8" name="textruta 7">
            <a:extLst>
              <a:ext uri="{FF2B5EF4-FFF2-40B4-BE49-F238E27FC236}">
                <a16:creationId xmlns:a16="http://schemas.microsoft.com/office/drawing/2014/main" id="{00285732-9F76-7B4F-8C88-57762D2C3881}"/>
              </a:ext>
            </a:extLst>
          </p:cNvPr>
          <p:cNvSpPr txBox="1"/>
          <p:nvPr/>
        </p:nvSpPr>
        <p:spPr>
          <a:xfrm>
            <a:off x="13136880" y="621792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descr="Graphical user interface, website&#10;&#10;Description automatically generated">
            <a:extLst>
              <a:ext uri="{FF2B5EF4-FFF2-40B4-BE49-F238E27FC236}">
                <a16:creationId xmlns:a16="http://schemas.microsoft.com/office/drawing/2014/main" id="{A86E15B1-E18C-459F-B7BC-761B5707B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99"/>
            <a:ext cx="12192000" cy="6858000"/>
          </a:xfrm>
          <a:prstGeom prst="rect">
            <a:avLst/>
          </a:prstGeom>
        </p:spPr>
      </p:pic>
    </p:spTree>
    <p:extLst>
      <p:ext uri="{BB962C8B-B14F-4D97-AF65-F5344CB8AC3E}">
        <p14:creationId xmlns:p14="http://schemas.microsoft.com/office/powerpoint/2010/main" val="1082634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753EB7ED-5073-4CA0-99BB-0D080F057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1577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talking&#10;&#10;Description automatically generated with low confidence">
            <a:extLst>
              <a:ext uri="{FF2B5EF4-FFF2-40B4-BE49-F238E27FC236}">
                <a16:creationId xmlns:a16="http://schemas.microsoft.com/office/drawing/2014/main" id="{034E16C1-005D-F146-8356-1661BDF644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8" name="Rectangle 7">
            <a:extLst>
              <a:ext uri="{FF2B5EF4-FFF2-40B4-BE49-F238E27FC236}">
                <a16:creationId xmlns:a16="http://schemas.microsoft.com/office/drawing/2014/main" id="{2E686D64-FCA7-5946-BAC7-16F2B7413C8C}"/>
              </a:ext>
            </a:extLst>
          </p:cNvPr>
          <p:cNvSpPr/>
          <p:nvPr/>
        </p:nvSpPr>
        <p:spPr>
          <a:xfrm>
            <a:off x="0" y="0"/>
            <a:ext cx="11760266" cy="6858000"/>
          </a:xfrm>
          <a:prstGeom prst="rect">
            <a:avLst/>
          </a:prstGeom>
          <a:gradFill flip="none" rotWithShape="1">
            <a:gsLst>
              <a:gs pos="11000">
                <a:srgbClr val="00203A">
                  <a:alpha val="50138"/>
                </a:srgbClr>
              </a:gs>
              <a:gs pos="30000">
                <a:srgbClr val="0898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51661EF-E8B4-6941-AF00-CA9641625370}"/>
              </a:ext>
            </a:extLst>
          </p:cNvPr>
          <p:cNvSpPr/>
          <p:nvPr/>
        </p:nvSpPr>
        <p:spPr>
          <a:xfrm>
            <a:off x="4800600" y="0"/>
            <a:ext cx="7391400" cy="6858000"/>
          </a:xfrm>
          <a:prstGeom prst="rect">
            <a:avLst/>
          </a:prstGeom>
          <a:gradFill flip="none" rotWithShape="1">
            <a:gsLst>
              <a:gs pos="7000">
                <a:srgbClr val="00203A">
                  <a:alpha val="49000"/>
                </a:srgbClr>
              </a:gs>
              <a:gs pos="26000">
                <a:srgbClr val="0898FF">
                  <a:alpha val="255"/>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mooth Curve">
            <a:extLst>
              <a:ext uri="{FF2B5EF4-FFF2-40B4-BE49-F238E27FC236}">
                <a16:creationId xmlns:a16="http://schemas.microsoft.com/office/drawing/2014/main" id="{9B4F6AFE-9115-444B-9E26-641914F8D073}"/>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Wellspect">
            <a:extLst>
              <a:ext uri="{FF2B5EF4-FFF2-40B4-BE49-F238E27FC236}">
                <a16:creationId xmlns:a16="http://schemas.microsoft.com/office/drawing/2014/main" id="{1EE78F2B-1013-4308-BF44-5BEEAABEEA1F}"/>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4" name="Picture 3" descr="A picture containing text, person, computer&#10;&#10;Description automatically generated">
            <a:extLst>
              <a:ext uri="{FF2B5EF4-FFF2-40B4-BE49-F238E27FC236}">
                <a16:creationId xmlns:a16="http://schemas.microsoft.com/office/drawing/2014/main" id="{78C0A429-E732-4F07-B2E8-A0A0B4FDC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 y="0"/>
            <a:ext cx="12192000" cy="6858000"/>
          </a:xfrm>
          <a:prstGeom prst="rect">
            <a:avLst/>
          </a:prstGeom>
        </p:spPr>
      </p:pic>
    </p:spTree>
    <p:extLst>
      <p:ext uri="{BB962C8B-B14F-4D97-AF65-F5344CB8AC3E}">
        <p14:creationId xmlns:p14="http://schemas.microsoft.com/office/powerpoint/2010/main" val="1174596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6102B5F2-6C7B-41A9-B8EC-1B38D5642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9127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AC34728B-14F2-49F0-8ABC-91984CC0D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572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1303BC27-CA0B-44D2-9F70-41F0AAB34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54"/>
            <a:ext cx="12192000" cy="6858000"/>
          </a:xfrm>
          <a:prstGeom prst="rect">
            <a:avLst/>
          </a:prstGeom>
        </p:spPr>
      </p:pic>
    </p:spTree>
    <p:extLst>
      <p:ext uri="{BB962C8B-B14F-4D97-AF65-F5344CB8AC3E}">
        <p14:creationId xmlns:p14="http://schemas.microsoft.com/office/powerpoint/2010/main" val="1672860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C7BD67B1-642B-49D6-BB0B-F89EAD382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2260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953BDEFD-E575-4775-8998-C954B88F9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827"/>
            <a:ext cx="12192000" cy="6858000"/>
          </a:xfrm>
          <a:prstGeom prst="rect">
            <a:avLst/>
          </a:prstGeom>
        </p:spPr>
      </p:pic>
    </p:spTree>
    <p:extLst>
      <p:ext uri="{BB962C8B-B14F-4D97-AF65-F5344CB8AC3E}">
        <p14:creationId xmlns:p14="http://schemas.microsoft.com/office/powerpoint/2010/main" val="2226447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EDC7276F-CF2F-42E2-9EDF-31A7DEC81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9220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3763FA-33CE-4EA7-9F0C-11DC13CA0891}"/>
              </a:ext>
            </a:extLst>
          </p:cNvPr>
          <p:cNvSpPr/>
          <p:nvPr/>
        </p:nvSpPr>
        <p:spPr>
          <a:xfrm>
            <a:off x="360000" y="6444000"/>
            <a:ext cx="7056000" cy="216000"/>
          </a:xfrm>
          <a:prstGeom prst="rect">
            <a:avLst/>
          </a:prstGeom>
        </p:spPr>
        <p:txBody>
          <a:bodyPr wrap="square">
            <a:spAutoFit/>
          </a:bodyPr>
          <a:lstStyle/>
          <a:p>
            <a:r>
              <a:rPr lang="sv-SE" sz="800">
                <a:solidFill>
                  <a:srgbClr val="000000"/>
                </a:solidFill>
              </a:rPr>
              <a:t>Emmanuel et al. </a:t>
            </a:r>
            <a:r>
              <a:rPr lang="sv-SE" sz="800" err="1">
                <a:solidFill>
                  <a:srgbClr val="000000"/>
                </a:solidFill>
              </a:rPr>
              <a:t>Gastrointestinal</a:t>
            </a:r>
            <a:r>
              <a:rPr lang="sv-SE" sz="800">
                <a:solidFill>
                  <a:srgbClr val="000000"/>
                </a:solidFill>
              </a:rPr>
              <a:t> </a:t>
            </a:r>
            <a:r>
              <a:rPr lang="sv-SE" sz="800" err="1">
                <a:solidFill>
                  <a:srgbClr val="000000"/>
                </a:solidFill>
              </a:rPr>
              <a:t>nursing</a:t>
            </a:r>
            <a:r>
              <a:rPr lang="sv-SE" sz="800">
                <a:solidFill>
                  <a:srgbClr val="000000"/>
                </a:solidFill>
              </a:rPr>
              <a:t>, 2019,</a:t>
            </a:r>
            <a:endParaRPr lang="sv-SE" sz="1050">
              <a:solidFill>
                <a:srgbClr val="000000"/>
              </a:solidFill>
            </a:endParaRPr>
          </a:p>
        </p:txBody>
      </p:sp>
      <p:grpSp>
        <p:nvGrpSpPr>
          <p:cNvPr id="7" name="Group 6">
            <a:extLst>
              <a:ext uri="{FF2B5EF4-FFF2-40B4-BE49-F238E27FC236}">
                <a16:creationId xmlns:a16="http://schemas.microsoft.com/office/drawing/2014/main" id="{6FD8C972-9E09-4097-A3E3-2DC2122B29C4}"/>
              </a:ext>
            </a:extLst>
          </p:cNvPr>
          <p:cNvGrpSpPr/>
          <p:nvPr/>
        </p:nvGrpSpPr>
        <p:grpSpPr>
          <a:xfrm>
            <a:off x="3862334" y="2095404"/>
            <a:ext cx="5149165" cy="4042646"/>
            <a:chOff x="3862334" y="1888015"/>
            <a:chExt cx="5149165" cy="4042646"/>
          </a:xfrm>
          <a:solidFill>
            <a:schemeClr val="tx2">
              <a:lumMod val="60000"/>
              <a:lumOff val="40000"/>
            </a:schemeClr>
          </a:solidFill>
        </p:grpSpPr>
        <p:sp>
          <p:nvSpPr>
            <p:cNvPr id="29" name="Round Single Corner Rectangle 9">
              <a:extLst>
                <a:ext uri="{FF2B5EF4-FFF2-40B4-BE49-F238E27FC236}">
                  <a16:creationId xmlns:a16="http://schemas.microsoft.com/office/drawing/2014/main" id="{745A4063-5EDD-4D04-B08A-104206AC3EDE}"/>
                </a:ext>
              </a:extLst>
            </p:cNvPr>
            <p:cNvSpPr/>
            <p:nvPr/>
          </p:nvSpPr>
          <p:spPr>
            <a:xfrm flipH="1">
              <a:off x="3862335" y="3203570"/>
              <a:ext cx="5148000" cy="468000"/>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Fyll</a:t>
              </a:r>
              <a:r>
                <a:rPr lang="en-US" sz="1400" dirty="0">
                  <a:solidFill>
                    <a:schemeClr val="bg1"/>
                  </a:solidFill>
                </a:rPr>
                <a:t> </a:t>
              </a:r>
              <a:r>
                <a:rPr lang="en-US" sz="1400" dirty="0" err="1">
                  <a:solidFill>
                    <a:schemeClr val="bg1"/>
                  </a:solidFill>
                </a:rPr>
                <a:t>vattenbehållaren</a:t>
              </a:r>
              <a:r>
                <a:rPr lang="en-US" sz="1400" dirty="0">
                  <a:solidFill>
                    <a:schemeClr val="bg1"/>
                  </a:solidFill>
                </a:rPr>
                <a:t> och </a:t>
              </a:r>
              <a:r>
                <a:rPr lang="en-US" sz="1400" dirty="0" err="1">
                  <a:solidFill>
                    <a:schemeClr val="bg1"/>
                  </a:solidFill>
                </a:rPr>
                <a:t>förbered</a:t>
              </a:r>
              <a:r>
                <a:rPr lang="en-US" sz="1400" dirty="0">
                  <a:solidFill>
                    <a:schemeClr val="bg1"/>
                  </a:solidFill>
                </a:rPr>
                <a:t> </a:t>
              </a:r>
              <a:r>
                <a:rPr lang="en-US" sz="1400" dirty="0" err="1">
                  <a:solidFill>
                    <a:schemeClr val="bg1"/>
                  </a:solidFill>
                </a:rPr>
                <a:t>systemet</a:t>
              </a:r>
              <a:endParaRPr lang="en-US" sz="1400" dirty="0">
                <a:solidFill>
                  <a:schemeClr val="bg1"/>
                </a:solidFill>
              </a:endParaRPr>
            </a:p>
          </p:txBody>
        </p:sp>
        <p:sp>
          <p:nvSpPr>
            <p:cNvPr id="32" name="Round Single Corner Rectangle 8">
              <a:extLst>
                <a:ext uri="{FF2B5EF4-FFF2-40B4-BE49-F238E27FC236}">
                  <a16:creationId xmlns:a16="http://schemas.microsoft.com/office/drawing/2014/main" id="{F7572D95-2C0D-4C17-B9CA-D5AAC20BD139}"/>
                </a:ext>
              </a:extLst>
            </p:cNvPr>
            <p:cNvSpPr/>
            <p:nvPr/>
          </p:nvSpPr>
          <p:spPr>
            <a:xfrm flipH="1">
              <a:off x="3862334" y="4872857"/>
              <a:ext cx="5148000" cy="468000"/>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Instillera</a:t>
              </a:r>
              <a:r>
                <a:rPr lang="en-US" sz="1400" dirty="0">
                  <a:solidFill>
                    <a:schemeClr val="bg1"/>
                  </a:solidFill>
                </a:rPr>
                <a:t> </a:t>
              </a:r>
              <a:r>
                <a:rPr lang="en-US" sz="1400" dirty="0" err="1">
                  <a:solidFill>
                    <a:schemeClr val="bg1"/>
                  </a:solidFill>
                </a:rPr>
                <a:t>vatten</a:t>
              </a:r>
              <a:r>
                <a:rPr lang="en-US" sz="1400" dirty="0">
                  <a:solidFill>
                    <a:schemeClr val="bg1"/>
                  </a:solidFill>
                </a:rPr>
                <a:t>, tag bort </a:t>
              </a:r>
              <a:r>
                <a:rPr lang="en-US" sz="1400" dirty="0" err="1">
                  <a:solidFill>
                    <a:schemeClr val="bg1"/>
                  </a:solidFill>
                </a:rPr>
                <a:t>konan</a:t>
              </a:r>
              <a:r>
                <a:rPr lang="en-US" sz="1400" dirty="0">
                  <a:solidFill>
                    <a:schemeClr val="bg1"/>
                  </a:solidFill>
                </a:rPr>
                <a:t> / </a:t>
              </a:r>
              <a:r>
                <a:rPr lang="en-US" sz="1400" dirty="0" err="1">
                  <a:solidFill>
                    <a:schemeClr val="bg1"/>
                  </a:solidFill>
                </a:rPr>
                <a:t>töm</a:t>
              </a:r>
              <a:r>
                <a:rPr lang="en-US" sz="1400" dirty="0">
                  <a:solidFill>
                    <a:schemeClr val="bg1"/>
                  </a:solidFill>
                </a:rPr>
                <a:t> </a:t>
              </a:r>
              <a:r>
                <a:rPr lang="en-US" sz="1400" dirty="0" err="1">
                  <a:solidFill>
                    <a:schemeClr val="bg1"/>
                  </a:solidFill>
                </a:rPr>
                <a:t>ballongen</a:t>
              </a:r>
              <a:r>
                <a:rPr lang="en-US" sz="1400" dirty="0">
                  <a:solidFill>
                    <a:schemeClr val="bg1"/>
                  </a:solidFill>
                </a:rPr>
                <a:t> </a:t>
              </a:r>
              <a:r>
                <a:rPr lang="en-US" sz="1400" dirty="0" err="1">
                  <a:solidFill>
                    <a:schemeClr val="bg1"/>
                  </a:solidFill>
                </a:rPr>
                <a:t>på</a:t>
              </a:r>
              <a:r>
                <a:rPr lang="en-US" sz="1400" dirty="0">
                  <a:solidFill>
                    <a:schemeClr val="bg1"/>
                  </a:solidFill>
                </a:rPr>
                <a:t> </a:t>
              </a:r>
              <a:r>
                <a:rPr lang="en-US" sz="1400" dirty="0" err="1">
                  <a:solidFill>
                    <a:schemeClr val="bg1"/>
                  </a:solidFill>
                </a:rPr>
                <a:t>luft</a:t>
              </a:r>
              <a:r>
                <a:rPr lang="en-US" sz="1400" dirty="0">
                  <a:solidFill>
                    <a:schemeClr val="bg1"/>
                  </a:solidFill>
                </a:rPr>
                <a:t> och tag </a:t>
              </a:r>
              <a:r>
                <a:rPr lang="en-US" sz="1400" dirty="0" err="1">
                  <a:solidFill>
                    <a:schemeClr val="bg1"/>
                  </a:solidFill>
                </a:rPr>
                <a:t>ut</a:t>
              </a:r>
              <a:r>
                <a:rPr lang="en-US" sz="1400" dirty="0">
                  <a:solidFill>
                    <a:schemeClr val="bg1"/>
                  </a:solidFill>
                </a:rPr>
                <a:t> </a:t>
              </a:r>
              <a:r>
                <a:rPr lang="en-US" sz="1400" dirty="0" err="1">
                  <a:solidFill>
                    <a:schemeClr val="bg1"/>
                  </a:solidFill>
                </a:rPr>
                <a:t>katetern</a:t>
              </a:r>
              <a:r>
                <a:rPr lang="en-US" sz="1400" dirty="0">
                  <a:solidFill>
                    <a:schemeClr val="bg1"/>
                  </a:solidFill>
                </a:rPr>
                <a:t> </a:t>
              </a:r>
            </a:p>
          </p:txBody>
        </p:sp>
        <p:sp>
          <p:nvSpPr>
            <p:cNvPr id="33" name="Round Single Corner Rectangle 10">
              <a:extLst>
                <a:ext uri="{FF2B5EF4-FFF2-40B4-BE49-F238E27FC236}">
                  <a16:creationId xmlns:a16="http://schemas.microsoft.com/office/drawing/2014/main" id="{09556390-6E6B-47B1-85AD-BB734D430E74}"/>
                </a:ext>
              </a:extLst>
            </p:cNvPr>
            <p:cNvSpPr/>
            <p:nvPr/>
          </p:nvSpPr>
          <p:spPr>
            <a:xfrm flipH="1">
              <a:off x="3862335" y="2671141"/>
              <a:ext cx="5148000" cy="468000"/>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Montera</a:t>
              </a:r>
              <a:r>
                <a:rPr lang="en-US" sz="1600" dirty="0"/>
                <a:t> TAI-</a:t>
              </a:r>
              <a:r>
                <a:rPr lang="en-US" sz="1600" dirty="0" err="1"/>
                <a:t>systemet</a:t>
              </a:r>
              <a:endParaRPr lang="en-US" sz="1600" dirty="0"/>
            </a:p>
          </p:txBody>
        </p:sp>
        <p:sp>
          <p:nvSpPr>
            <p:cNvPr id="34" name="Round Single Corner Rectangle 9">
              <a:extLst>
                <a:ext uri="{FF2B5EF4-FFF2-40B4-BE49-F238E27FC236}">
                  <a16:creationId xmlns:a16="http://schemas.microsoft.com/office/drawing/2014/main" id="{26DF43B2-0686-4A8C-8419-6BD127D66195}"/>
                </a:ext>
              </a:extLst>
            </p:cNvPr>
            <p:cNvSpPr/>
            <p:nvPr/>
          </p:nvSpPr>
          <p:spPr>
            <a:xfrm flipH="1">
              <a:off x="3862335" y="3735999"/>
              <a:ext cx="5148000" cy="468000"/>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Använd</a:t>
              </a:r>
              <a:r>
                <a:rPr lang="en-US" sz="1400" dirty="0">
                  <a:solidFill>
                    <a:schemeClr val="bg1"/>
                  </a:solidFill>
                </a:rPr>
                <a:t> </a:t>
              </a:r>
              <a:r>
                <a:rPr lang="en-US" sz="1400" dirty="0" err="1">
                  <a:solidFill>
                    <a:schemeClr val="bg1"/>
                  </a:solidFill>
                </a:rPr>
                <a:t>en</a:t>
              </a:r>
              <a:r>
                <a:rPr lang="en-US" sz="1400" dirty="0">
                  <a:solidFill>
                    <a:schemeClr val="bg1"/>
                  </a:solidFill>
                </a:rPr>
                <a:t> </a:t>
              </a:r>
              <a:r>
                <a:rPr lang="en-US" sz="1400" dirty="0" err="1">
                  <a:solidFill>
                    <a:schemeClr val="bg1"/>
                  </a:solidFill>
                </a:rPr>
                <a:t>tarmmodell</a:t>
              </a:r>
              <a:endParaRPr lang="en-US" sz="1400" dirty="0">
                <a:solidFill>
                  <a:schemeClr val="bg1"/>
                </a:solidFill>
              </a:endParaRPr>
            </a:p>
          </p:txBody>
        </p:sp>
        <p:sp>
          <p:nvSpPr>
            <p:cNvPr id="35" name="Round Single Corner Rectangle 10">
              <a:extLst>
                <a:ext uri="{FF2B5EF4-FFF2-40B4-BE49-F238E27FC236}">
                  <a16:creationId xmlns:a16="http://schemas.microsoft.com/office/drawing/2014/main" id="{48102F4F-C8FA-4DA1-83A3-D05F24BF03EC}"/>
                </a:ext>
              </a:extLst>
            </p:cNvPr>
            <p:cNvSpPr/>
            <p:nvPr/>
          </p:nvSpPr>
          <p:spPr>
            <a:xfrm flipH="1">
              <a:off x="3862335" y="5405288"/>
              <a:ext cx="5148000" cy="525373"/>
            </a:xfrm>
            <a:prstGeom prst="round1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Montera</a:t>
              </a:r>
              <a:r>
                <a:rPr lang="en-US" sz="1400" dirty="0">
                  <a:solidFill>
                    <a:schemeClr val="bg1"/>
                  </a:solidFill>
                </a:rPr>
                <a:t> </a:t>
              </a:r>
              <a:r>
                <a:rPr lang="en-US" sz="1400" dirty="0" err="1">
                  <a:solidFill>
                    <a:schemeClr val="bg1"/>
                  </a:solidFill>
                </a:rPr>
                <a:t>isär</a:t>
              </a:r>
              <a:r>
                <a:rPr lang="en-US" sz="1400" dirty="0">
                  <a:solidFill>
                    <a:schemeClr val="bg1"/>
                  </a:solidFill>
                </a:rPr>
                <a:t> TAI-</a:t>
              </a:r>
              <a:r>
                <a:rPr lang="en-US" sz="1400" dirty="0" err="1">
                  <a:solidFill>
                    <a:schemeClr val="bg1"/>
                  </a:solidFill>
                </a:rPr>
                <a:t>systemet</a:t>
              </a:r>
              <a:r>
                <a:rPr lang="en-US" sz="1400" dirty="0">
                  <a:solidFill>
                    <a:schemeClr val="bg1"/>
                  </a:solidFill>
                </a:rPr>
                <a:t> och </a:t>
              </a:r>
              <a:r>
                <a:rPr lang="en-US" sz="1400" dirty="0" err="1">
                  <a:solidFill>
                    <a:schemeClr val="bg1"/>
                  </a:solidFill>
                </a:rPr>
                <a:t>kassera</a:t>
              </a:r>
              <a:r>
                <a:rPr lang="en-US" sz="1400" dirty="0">
                  <a:solidFill>
                    <a:schemeClr val="bg1"/>
                  </a:solidFill>
                </a:rPr>
                <a:t> </a:t>
              </a:r>
              <a:r>
                <a:rPr lang="en-US" sz="1400" dirty="0" err="1">
                  <a:solidFill>
                    <a:schemeClr val="bg1"/>
                  </a:solidFill>
                </a:rPr>
                <a:t>engångsprodukterna</a:t>
              </a:r>
              <a:r>
                <a:rPr lang="en-US" sz="1400" dirty="0">
                  <a:solidFill>
                    <a:schemeClr val="bg1"/>
                  </a:solidFill>
                </a:rPr>
                <a:t> </a:t>
              </a:r>
            </a:p>
          </p:txBody>
        </p:sp>
        <p:sp>
          <p:nvSpPr>
            <p:cNvPr id="27" name="Round Single Corner Rectangle 9">
              <a:extLst>
                <a:ext uri="{FF2B5EF4-FFF2-40B4-BE49-F238E27FC236}">
                  <a16:creationId xmlns:a16="http://schemas.microsoft.com/office/drawing/2014/main" id="{1B181C66-D9E0-4E97-9D8B-A1411A4260EB}"/>
                </a:ext>
              </a:extLst>
            </p:cNvPr>
            <p:cNvSpPr/>
            <p:nvPr/>
          </p:nvSpPr>
          <p:spPr>
            <a:xfrm flipH="1">
              <a:off x="3862335" y="4268428"/>
              <a:ext cx="2556000" cy="540000"/>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För</a:t>
              </a:r>
              <a:r>
                <a:rPr lang="en-US" sz="1400" dirty="0">
                  <a:solidFill>
                    <a:schemeClr val="bg1"/>
                  </a:solidFill>
                </a:rPr>
                <a:t> in </a:t>
              </a:r>
              <a:r>
                <a:rPr lang="en-US" sz="1400" dirty="0" err="1">
                  <a:solidFill>
                    <a:schemeClr val="bg1"/>
                  </a:solidFill>
                </a:rPr>
                <a:t>konan</a:t>
              </a:r>
              <a:r>
                <a:rPr lang="en-US" sz="1400" dirty="0">
                  <a:solidFill>
                    <a:schemeClr val="bg1"/>
                  </a:solidFill>
                </a:rPr>
                <a:t> och</a:t>
              </a:r>
              <a:br>
                <a:rPr lang="en-US" sz="1400" dirty="0">
                  <a:solidFill>
                    <a:schemeClr val="bg1"/>
                  </a:solidFill>
                </a:rPr>
              </a:br>
              <a:r>
                <a:rPr lang="en-US" sz="1400" dirty="0" err="1">
                  <a:solidFill>
                    <a:schemeClr val="bg1"/>
                  </a:solidFill>
                </a:rPr>
                <a:t>håll</a:t>
              </a:r>
              <a:r>
                <a:rPr lang="en-US" sz="1400" dirty="0">
                  <a:solidFill>
                    <a:schemeClr val="bg1"/>
                  </a:solidFill>
                </a:rPr>
                <a:t> </a:t>
              </a:r>
              <a:r>
                <a:rPr lang="en-US" sz="1400" dirty="0" err="1">
                  <a:solidFill>
                    <a:schemeClr val="bg1"/>
                  </a:solidFill>
                </a:rPr>
                <a:t>kvar</a:t>
              </a:r>
              <a:r>
                <a:rPr lang="en-US" sz="1400" dirty="0">
                  <a:solidFill>
                    <a:schemeClr val="bg1"/>
                  </a:solidFill>
                </a:rPr>
                <a:t> den </a:t>
              </a:r>
              <a:r>
                <a:rPr lang="en-US" sz="1400" dirty="0" err="1">
                  <a:solidFill>
                    <a:schemeClr val="bg1"/>
                  </a:solidFill>
                </a:rPr>
                <a:t>i</a:t>
              </a:r>
              <a:r>
                <a:rPr lang="en-US" sz="1400" dirty="0">
                  <a:solidFill>
                    <a:schemeClr val="bg1"/>
                  </a:solidFill>
                </a:rPr>
                <a:t> </a:t>
              </a:r>
              <a:r>
                <a:rPr lang="en-US" sz="1400" dirty="0" err="1">
                  <a:solidFill>
                    <a:schemeClr val="bg1"/>
                  </a:solidFill>
                </a:rPr>
                <a:t>modellen</a:t>
              </a:r>
              <a:endParaRPr lang="en-US" sz="1400" dirty="0">
                <a:solidFill>
                  <a:schemeClr val="bg1"/>
                </a:solidFill>
              </a:endParaRPr>
            </a:p>
          </p:txBody>
        </p:sp>
        <p:sp>
          <p:nvSpPr>
            <p:cNvPr id="28" name="Round Single Corner Rectangle 9">
              <a:extLst>
                <a:ext uri="{FF2B5EF4-FFF2-40B4-BE49-F238E27FC236}">
                  <a16:creationId xmlns:a16="http://schemas.microsoft.com/office/drawing/2014/main" id="{9264C1FA-8B3D-4857-B78A-E3505FCEB380}"/>
                </a:ext>
              </a:extLst>
            </p:cNvPr>
            <p:cNvSpPr/>
            <p:nvPr/>
          </p:nvSpPr>
          <p:spPr>
            <a:xfrm flipH="1">
              <a:off x="6455499" y="4268428"/>
              <a:ext cx="2556000" cy="540000"/>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För</a:t>
              </a:r>
              <a:r>
                <a:rPr lang="en-US" sz="1400" dirty="0">
                  <a:solidFill>
                    <a:schemeClr val="bg1"/>
                  </a:solidFill>
                </a:rPr>
                <a:t> in </a:t>
              </a:r>
              <a:r>
                <a:rPr lang="en-US" sz="1400" dirty="0" err="1">
                  <a:solidFill>
                    <a:schemeClr val="bg1"/>
                  </a:solidFill>
                </a:rPr>
                <a:t>katetern</a:t>
              </a:r>
              <a:r>
                <a:rPr lang="en-US" sz="1400" dirty="0">
                  <a:solidFill>
                    <a:schemeClr val="bg1"/>
                  </a:solidFill>
                </a:rPr>
                <a:t> och</a:t>
              </a:r>
              <a:br>
                <a:rPr lang="en-US" sz="1400" dirty="0">
                  <a:solidFill>
                    <a:schemeClr val="bg1"/>
                  </a:solidFill>
                </a:rPr>
              </a:br>
              <a:r>
                <a:rPr lang="en-US" sz="1400" dirty="0" err="1">
                  <a:solidFill>
                    <a:schemeClr val="bg1"/>
                  </a:solidFill>
                </a:rPr>
                <a:t>blås</a:t>
              </a:r>
              <a:r>
                <a:rPr lang="en-US" sz="1400" dirty="0">
                  <a:solidFill>
                    <a:schemeClr val="bg1"/>
                  </a:solidFill>
                </a:rPr>
                <a:t> </a:t>
              </a:r>
              <a:r>
                <a:rPr lang="en-US" sz="1400" dirty="0" err="1">
                  <a:solidFill>
                    <a:schemeClr val="bg1"/>
                  </a:solidFill>
                </a:rPr>
                <a:t>upp</a:t>
              </a:r>
              <a:r>
                <a:rPr lang="en-US" sz="1400" dirty="0">
                  <a:solidFill>
                    <a:schemeClr val="bg1"/>
                  </a:solidFill>
                </a:rPr>
                <a:t> </a:t>
              </a:r>
              <a:r>
                <a:rPr lang="en-US" sz="1400" dirty="0" err="1">
                  <a:solidFill>
                    <a:schemeClr val="bg1"/>
                  </a:solidFill>
                </a:rPr>
                <a:t>ballongen</a:t>
              </a:r>
              <a:endParaRPr lang="en-US" sz="1400" dirty="0">
                <a:solidFill>
                  <a:schemeClr val="bg1"/>
                </a:solidFill>
              </a:endParaRPr>
            </a:p>
          </p:txBody>
        </p:sp>
        <p:sp>
          <p:nvSpPr>
            <p:cNvPr id="5" name="Arrow: Right 4">
              <a:extLst>
                <a:ext uri="{FF2B5EF4-FFF2-40B4-BE49-F238E27FC236}">
                  <a16:creationId xmlns:a16="http://schemas.microsoft.com/office/drawing/2014/main" id="{A314BC2A-AEDD-4EB9-8398-1CBC737F1E54}"/>
                </a:ext>
              </a:extLst>
            </p:cNvPr>
            <p:cNvSpPr/>
            <p:nvPr/>
          </p:nvSpPr>
          <p:spPr>
            <a:xfrm rot="5400000">
              <a:off x="6034998" y="-284649"/>
              <a:ext cx="694672" cy="5040000"/>
            </a:xfrm>
            <a:prstGeom prst="rightArrow">
              <a:avLst>
                <a:gd name="adj1" fmla="val 100000"/>
                <a:gd name="adj2" fmla="val 4724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lvl="0" algn="ctr"/>
              <a:r>
                <a:rPr lang="en-US" sz="1600" dirty="0"/>
                <a:t>Visa TAI-</a:t>
              </a:r>
              <a:r>
                <a:rPr lang="en-US" sz="1600" dirty="0" err="1"/>
                <a:t>systemet</a:t>
              </a:r>
              <a:r>
                <a:rPr lang="en-US" sz="1600" dirty="0"/>
                <a:t> </a:t>
              </a:r>
              <a:r>
                <a:rPr lang="en-US" sz="1600" dirty="0" err="1"/>
                <a:t>i</a:t>
              </a:r>
              <a:r>
                <a:rPr lang="en-US" sz="1600" dirty="0"/>
                <a:t> </a:t>
              </a:r>
              <a:r>
                <a:rPr lang="en-US" sz="1600" dirty="0" err="1"/>
                <a:t>förpackningen</a:t>
              </a:r>
              <a:endParaRPr lang="sv-SE" sz="1600" dirty="0"/>
            </a:p>
          </p:txBody>
        </p:sp>
      </p:grpSp>
      <p:sp>
        <p:nvSpPr>
          <p:cNvPr id="14" name="Title 1">
            <a:extLst>
              <a:ext uri="{FF2B5EF4-FFF2-40B4-BE49-F238E27FC236}">
                <a16:creationId xmlns:a16="http://schemas.microsoft.com/office/drawing/2014/main" id="{BBC4FA20-B8D5-4FCF-AACD-FA616FBBCB75}"/>
              </a:ext>
            </a:extLst>
          </p:cNvPr>
          <p:cNvSpPr>
            <a:spLocks noGrp="1"/>
          </p:cNvSpPr>
          <p:nvPr>
            <p:ph type="title"/>
          </p:nvPr>
        </p:nvSpPr>
        <p:spPr/>
        <p:txBody>
          <a:bodyPr/>
          <a:lstStyle/>
          <a:p>
            <a:r>
              <a:rPr lang="en-US" dirty="0" err="1"/>
              <a:t>Introduktion</a:t>
            </a:r>
            <a:r>
              <a:rPr lang="en-US" dirty="0"/>
              <a:t> av TAI- </a:t>
            </a:r>
            <a:r>
              <a:rPr lang="en-US" dirty="0" err="1"/>
              <a:t>systemet</a:t>
            </a:r>
            <a:r>
              <a:rPr lang="en-US" dirty="0"/>
              <a:t> till patient</a:t>
            </a:r>
          </a:p>
        </p:txBody>
      </p:sp>
      <p:pic>
        <p:nvPicPr>
          <p:cNvPr id="3" name="Picture 2" descr="Diagram, text&#10;&#10;Description automatically generated">
            <a:extLst>
              <a:ext uri="{FF2B5EF4-FFF2-40B4-BE49-F238E27FC236}">
                <a16:creationId xmlns:a16="http://schemas.microsoft.com/office/drawing/2014/main" id="{E22338ED-B205-45FC-B1AB-8BA20601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664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81C4CE-DC94-40D7-87D9-11FE3A2CAE75}"/>
              </a:ext>
            </a:extLst>
          </p:cNvPr>
          <p:cNvSpPr>
            <a:spLocks noGrp="1"/>
          </p:cNvSpPr>
          <p:nvPr>
            <p:ph type="title"/>
          </p:nvPr>
        </p:nvSpPr>
        <p:spPr/>
        <p:txBody>
          <a:bodyPr/>
          <a:lstStyle/>
          <a:p>
            <a:endParaRPr lang="en-US"/>
          </a:p>
        </p:txBody>
      </p:sp>
      <p:pic>
        <p:nvPicPr>
          <p:cNvPr id="11" name="Content Placeholder 10" descr="Graphical user interface, text&#10;&#10;Description automatically generated with medium confidence">
            <a:extLst>
              <a:ext uri="{FF2B5EF4-FFF2-40B4-BE49-F238E27FC236}">
                <a16:creationId xmlns:a16="http://schemas.microsoft.com/office/drawing/2014/main" id="{3EDA2269-5A64-4BEE-9A93-37E5D99BCE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65" y="57150"/>
            <a:ext cx="12104239" cy="6770077"/>
          </a:xfrm>
        </p:spPr>
      </p:pic>
    </p:spTree>
    <p:extLst>
      <p:ext uri="{BB962C8B-B14F-4D97-AF65-F5344CB8AC3E}">
        <p14:creationId xmlns:p14="http://schemas.microsoft.com/office/powerpoint/2010/main" val="1438716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shore&#10;&#10;Description automatically generated">
            <a:extLst>
              <a:ext uri="{FF2B5EF4-FFF2-40B4-BE49-F238E27FC236}">
                <a16:creationId xmlns:a16="http://schemas.microsoft.com/office/drawing/2014/main" id="{84A707A7-0041-40EE-A6FC-F8E08FB28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562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C733A3C-4C43-4D75-AE10-2A3C65D2B7D4}"/>
              </a:ext>
            </a:extLst>
          </p:cNvPr>
          <p:cNvSpPr/>
          <p:nvPr/>
        </p:nvSpPr>
        <p:spPr>
          <a:xfrm>
            <a:off x="1404594" y="5186330"/>
            <a:ext cx="274947" cy="274947"/>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1200"/>
              <a:t>1</a:t>
            </a:r>
            <a:endParaRPr lang="en-US" sz="1200"/>
          </a:p>
        </p:txBody>
      </p:sp>
      <p:sp>
        <p:nvSpPr>
          <p:cNvPr id="15" name="Oval 14">
            <a:extLst>
              <a:ext uri="{FF2B5EF4-FFF2-40B4-BE49-F238E27FC236}">
                <a16:creationId xmlns:a16="http://schemas.microsoft.com/office/drawing/2014/main" id="{AFAD403D-BEEE-41F9-9591-4B45CB327E96}"/>
              </a:ext>
            </a:extLst>
          </p:cNvPr>
          <p:cNvSpPr/>
          <p:nvPr/>
        </p:nvSpPr>
        <p:spPr>
          <a:xfrm>
            <a:off x="5072996" y="5186330"/>
            <a:ext cx="274947" cy="274947"/>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1200"/>
              <a:t>2</a:t>
            </a:r>
            <a:endParaRPr lang="en-US" sz="1200"/>
          </a:p>
        </p:txBody>
      </p:sp>
      <p:sp>
        <p:nvSpPr>
          <p:cNvPr id="16" name="Oval 15">
            <a:extLst>
              <a:ext uri="{FF2B5EF4-FFF2-40B4-BE49-F238E27FC236}">
                <a16:creationId xmlns:a16="http://schemas.microsoft.com/office/drawing/2014/main" id="{31B85BB6-537E-4610-9118-ED5B16A97463}"/>
              </a:ext>
            </a:extLst>
          </p:cNvPr>
          <p:cNvSpPr/>
          <p:nvPr/>
        </p:nvSpPr>
        <p:spPr>
          <a:xfrm>
            <a:off x="7962820" y="5186330"/>
            <a:ext cx="274947" cy="274947"/>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1200"/>
              <a:t>3</a:t>
            </a:r>
            <a:endParaRPr lang="en-US" sz="1200"/>
          </a:p>
        </p:txBody>
      </p:sp>
      <p:pic>
        <p:nvPicPr>
          <p:cNvPr id="4" name="Picture 3" descr="Graphical user interface, text, application&#10;&#10;Description automatically generated">
            <a:extLst>
              <a:ext uri="{FF2B5EF4-FFF2-40B4-BE49-F238E27FC236}">
                <a16:creationId xmlns:a16="http://schemas.microsoft.com/office/drawing/2014/main" id="{190BAC78-B8D4-4618-808A-15CF4430A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7848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BD08-2A57-4AE8-BC87-842652D3C45C}"/>
              </a:ext>
            </a:extLst>
          </p:cNvPr>
          <p:cNvSpPr>
            <a:spLocks noGrp="1"/>
          </p:cNvSpPr>
          <p:nvPr>
            <p:ph type="title"/>
          </p:nvPr>
        </p:nvSpPr>
        <p:spPr/>
        <p:txBody>
          <a:bodyPr/>
          <a:lstStyle/>
          <a:p>
            <a:pPr algn="ctr"/>
            <a:r>
              <a:rPr lang="sv-SE"/>
              <a:t>Navina Classic</a:t>
            </a:r>
          </a:p>
        </p:txBody>
      </p:sp>
      <p:sp>
        <p:nvSpPr>
          <p:cNvPr id="10" name="TextBox 9">
            <a:extLst>
              <a:ext uri="{FF2B5EF4-FFF2-40B4-BE49-F238E27FC236}">
                <a16:creationId xmlns:a16="http://schemas.microsoft.com/office/drawing/2014/main" id="{B09FF2DE-9E08-42F8-88EF-14A5BF1C2022}"/>
              </a:ext>
            </a:extLst>
          </p:cNvPr>
          <p:cNvSpPr txBox="1"/>
          <p:nvPr/>
        </p:nvSpPr>
        <p:spPr>
          <a:xfrm>
            <a:off x="4417325" y="6114196"/>
            <a:ext cx="3684895" cy="369332"/>
          </a:xfrm>
          <a:prstGeom prst="rect">
            <a:avLst/>
          </a:prstGeom>
          <a:noFill/>
        </p:spPr>
        <p:txBody>
          <a:bodyPr wrap="square" rtlCol="0">
            <a:spAutoFit/>
          </a:bodyPr>
          <a:lstStyle/>
          <a:p>
            <a:pPr algn="ctr"/>
            <a:r>
              <a:rPr lang="en-US" dirty="0" err="1"/>
              <a:t>Klicka</a:t>
            </a:r>
            <a:r>
              <a:rPr lang="en-US" dirty="0"/>
              <a:t> </a:t>
            </a:r>
            <a:r>
              <a:rPr lang="en-US" dirty="0" err="1"/>
              <a:t>på</a:t>
            </a:r>
            <a:r>
              <a:rPr lang="en-US" dirty="0"/>
              <a:t> </a:t>
            </a:r>
            <a:r>
              <a:rPr lang="en-US" dirty="0" err="1"/>
              <a:t>bilden</a:t>
            </a:r>
            <a:r>
              <a:rPr lang="en-US" dirty="0"/>
              <a:t> </a:t>
            </a:r>
            <a:r>
              <a:rPr lang="en-US" dirty="0" err="1"/>
              <a:t>för</a:t>
            </a:r>
            <a:r>
              <a:rPr lang="en-US" dirty="0"/>
              <a:t> </a:t>
            </a:r>
            <a:r>
              <a:rPr lang="en-US" dirty="0" err="1"/>
              <a:t>att</a:t>
            </a:r>
            <a:r>
              <a:rPr lang="en-US" dirty="0"/>
              <a:t> se video</a:t>
            </a:r>
          </a:p>
        </p:txBody>
      </p:sp>
      <p:pic>
        <p:nvPicPr>
          <p:cNvPr id="5" name="Content Placeholder 4">
            <a:hlinkClick r:id="rId3"/>
            <a:extLst>
              <a:ext uri="{FF2B5EF4-FFF2-40B4-BE49-F238E27FC236}">
                <a16:creationId xmlns:a16="http://schemas.microsoft.com/office/drawing/2014/main" id="{0F545B23-6ED3-4925-B512-BA518A77AB50}"/>
              </a:ext>
            </a:extLst>
          </p:cNvPr>
          <p:cNvPicPr>
            <a:picLocks noGrp="1" noChangeAspect="1"/>
          </p:cNvPicPr>
          <p:nvPr>
            <p:ph idx="1"/>
          </p:nvPr>
        </p:nvPicPr>
        <p:blipFill>
          <a:blip r:embed="rId4"/>
          <a:stretch>
            <a:fillRect/>
          </a:stretch>
        </p:blipFill>
        <p:spPr>
          <a:xfrm>
            <a:off x="2226858" y="1678103"/>
            <a:ext cx="8065827" cy="4432926"/>
          </a:xfrm>
          <a:prstGeom prst="rect">
            <a:avLst/>
          </a:prstGeom>
        </p:spPr>
      </p:pic>
    </p:spTree>
    <p:extLst>
      <p:ext uri="{BB962C8B-B14F-4D97-AF65-F5344CB8AC3E}">
        <p14:creationId xmlns:p14="http://schemas.microsoft.com/office/powerpoint/2010/main" val="2900364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BD08-2A57-4AE8-BC87-842652D3C45C}"/>
              </a:ext>
            </a:extLst>
          </p:cNvPr>
          <p:cNvSpPr>
            <a:spLocks noGrp="1"/>
          </p:cNvSpPr>
          <p:nvPr>
            <p:ph type="title"/>
          </p:nvPr>
        </p:nvSpPr>
        <p:spPr/>
        <p:txBody>
          <a:bodyPr/>
          <a:lstStyle/>
          <a:p>
            <a:pPr algn="ctr"/>
            <a:r>
              <a:rPr lang="sv-SE"/>
              <a:t>Navina Smart</a:t>
            </a:r>
          </a:p>
        </p:txBody>
      </p:sp>
      <p:sp>
        <p:nvSpPr>
          <p:cNvPr id="10" name="TextBox 9">
            <a:extLst>
              <a:ext uri="{FF2B5EF4-FFF2-40B4-BE49-F238E27FC236}">
                <a16:creationId xmlns:a16="http://schemas.microsoft.com/office/drawing/2014/main" id="{B09FF2DE-9E08-42F8-88EF-14A5BF1C2022}"/>
              </a:ext>
            </a:extLst>
          </p:cNvPr>
          <p:cNvSpPr txBox="1"/>
          <p:nvPr/>
        </p:nvSpPr>
        <p:spPr>
          <a:xfrm>
            <a:off x="4417325" y="6114196"/>
            <a:ext cx="3684895" cy="369332"/>
          </a:xfrm>
          <a:prstGeom prst="rect">
            <a:avLst/>
          </a:prstGeom>
          <a:noFill/>
        </p:spPr>
        <p:txBody>
          <a:bodyPr wrap="square" rtlCol="0">
            <a:spAutoFit/>
          </a:bodyPr>
          <a:lstStyle/>
          <a:p>
            <a:pPr algn="ctr"/>
            <a:r>
              <a:rPr lang="en-US" dirty="0" err="1"/>
              <a:t>Klicka</a:t>
            </a:r>
            <a:r>
              <a:rPr lang="en-US" dirty="0"/>
              <a:t> </a:t>
            </a:r>
            <a:r>
              <a:rPr lang="en-US" dirty="0" err="1"/>
              <a:t>på</a:t>
            </a:r>
            <a:r>
              <a:rPr lang="en-US" dirty="0"/>
              <a:t> </a:t>
            </a:r>
            <a:r>
              <a:rPr lang="en-US" dirty="0" err="1"/>
              <a:t>bilden</a:t>
            </a:r>
            <a:r>
              <a:rPr lang="en-US" dirty="0"/>
              <a:t> </a:t>
            </a:r>
            <a:r>
              <a:rPr lang="en-US" dirty="0" err="1"/>
              <a:t>för</a:t>
            </a:r>
            <a:r>
              <a:rPr lang="en-US" dirty="0"/>
              <a:t> </a:t>
            </a:r>
            <a:r>
              <a:rPr lang="en-US" dirty="0" err="1"/>
              <a:t>att</a:t>
            </a:r>
            <a:r>
              <a:rPr lang="en-US" dirty="0"/>
              <a:t> se video</a:t>
            </a:r>
          </a:p>
        </p:txBody>
      </p:sp>
      <p:pic>
        <p:nvPicPr>
          <p:cNvPr id="6" name="Content Placeholder 5">
            <a:hlinkClick r:id="rId3"/>
            <a:extLst>
              <a:ext uri="{FF2B5EF4-FFF2-40B4-BE49-F238E27FC236}">
                <a16:creationId xmlns:a16="http://schemas.microsoft.com/office/drawing/2014/main" id="{8C5A38DA-132C-4DCE-8575-B6895B79CF3F}"/>
              </a:ext>
            </a:extLst>
          </p:cNvPr>
          <p:cNvPicPr>
            <a:picLocks noGrp="1" noChangeAspect="1"/>
          </p:cNvPicPr>
          <p:nvPr>
            <p:ph idx="1"/>
          </p:nvPr>
        </p:nvPicPr>
        <p:blipFill>
          <a:blip r:embed="rId4"/>
          <a:stretch>
            <a:fillRect/>
          </a:stretch>
        </p:blipFill>
        <p:spPr>
          <a:xfrm>
            <a:off x="2169995" y="1686962"/>
            <a:ext cx="8311486" cy="4424067"/>
          </a:xfrm>
          <a:prstGeom prst="rect">
            <a:avLst/>
          </a:prstGeom>
        </p:spPr>
      </p:pic>
    </p:spTree>
    <p:extLst>
      <p:ext uri="{BB962C8B-B14F-4D97-AF65-F5344CB8AC3E}">
        <p14:creationId xmlns:p14="http://schemas.microsoft.com/office/powerpoint/2010/main" val="2379076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F8478D4-8D91-4C9C-9B85-1018FAAF2595}"/>
              </a:ext>
            </a:extLst>
          </p:cNvPr>
          <p:cNvSpPr/>
          <p:nvPr/>
        </p:nvSpPr>
        <p:spPr>
          <a:xfrm>
            <a:off x="480659" y="3016868"/>
            <a:ext cx="11209108" cy="2101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FF61CA8-BF16-46E0-834D-EA2662A95840}"/>
              </a:ext>
            </a:extLst>
          </p:cNvPr>
          <p:cNvSpPr txBox="1"/>
          <p:nvPr/>
        </p:nvSpPr>
        <p:spPr>
          <a:xfrm>
            <a:off x="5965733" y="6021388"/>
            <a:ext cx="3464592" cy="430887"/>
          </a:xfrm>
          <a:prstGeom prst="rect">
            <a:avLst/>
          </a:prstGeom>
          <a:noFill/>
        </p:spPr>
        <p:txBody>
          <a:bodyPr wrap="square" rtlCol="0">
            <a:spAutoFit/>
          </a:bodyPr>
          <a:lstStyle/>
          <a:p>
            <a:r>
              <a:rPr lang="sv-SE" sz="1100" dirty="0">
                <a:solidFill>
                  <a:srgbClr val="080808"/>
                </a:solidFill>
              </a:rPr>
              <a:t>VIKTIGT: Kontrollera löpande under hela TAI-proceduren att lockets säkerhetsventil inte är blockerad.</a:t>
            </a:r>
            <a:endParaRPr lang="en-US" sz="1100" dirty="0">
              <a:solidFill>
                <a:srgbClr val="080808"/>
              </a:solidFill>
            </a:endParaRPr>
          </a:p>
        </p:txBody>
      </p:sp>
      <p:sp>
        <p:nvSpPr>
          <p:cNvPr id="10" name="TextBox 9">
            <a:extLst>
              <a:ext uri="{FF2B5EF4-FFF2-40B4-BE49-F238E27FC236}">
                <a16:creationId xmlns:a16="http://schemas.microsoft.com/office/drawing/2014/main" id="{73E80D9B-9FB6-43A7-9635-2CCFC74E112B}"/>
              </a:ext>
            </a:extLst>
          </p:cNvPr>
          <p:cNvSpPr txBox="1"/>
          <p:nvPr/>
        </p:nvSpPr>
        <p:spPr>
          <a:xfrm>
            <a:off x="9687567" y="5152459"/>
            <a:ext cx="1921577" cy="769441"/>
          </a:xfrm>
          <a:prstGeom prst="rect">
            <a:avLst/>
          </a:prstGeom>
          <a:noFill/>
        </p:spPr>
        <p:txBody>
          <a:bodyPr wrap="square" rtlCol="0">
            <a:spAutoFit/>
          </a:bodyPr>
          <a:lstStyle/>
          <a:p>
            <a:r>
              <a:rPr lang="sv-SE" sz="1100" dirty="0">
                <a:solidFill>
                  <a:srgbClr val="080808"/>
                </a:solidFill>
              </a:rPr>
              <a:t>VIKTIGT! Om du vill hänga upp behållaren ska du se till att placera handtaget </a:t>
            </a:r>
            <a:r>
              <a:rPr lang="sv-SE" sz="1100" b="1" dirty="0">
                <a:solidFill>
                  <a:srgbClr val="080808"/>
                </a:solidFill>
              </a:rPr>
              <a:t>bakom</a:t>
            </a:r>
            <a:r>
              <a:rPr lang="sv-SE" sz="1100" dirty="0">
                <a:solidFill>
                  <a:srgbClr val="080808"/>
                </a:solidFill>
              </a:rPr>
              <a:t> slangen.</a:t>
            </a:r>
          </a:p>
        </p:txBody>
      </p:sp>
      <p:grpSp>
        <p:nvGrpSpPr>
          <p:cNvPr id="14" name="Group 13">
            <a:extLst>
              <a:ext uri="{FF2B5EF4-FFF2-40B4-BE49-F238E27FC236}">
                <a16:creationId xmlns:a16="http://schemas.microsoft.com/office/drawing/2014/main" id="{D3224E07-1DD1-4937-9E69-FCDEBFC89BDE}"/>
              </a:ext>
            </a:extLst>
          </p:cNvPr>
          <p:cNvGrpSpPr/>
          <p:nvPr/>
        </p:nvGrpSpPr>
        <p:grpSpPr>
          <a:xfrm>
            <a:off x="3600979" y="5425487"/>
            <a:ext cx="1105468" cy="1232724"/>
            <a:chOff x="3316407" y="4646483"/>
            <a:chExt cx="1105468" cy="1232724"/>
          </a:xfrm>
        </p:grpSpPr>
        <p:pic>
          <p:nvPicPr>
            <p:cNvPr id="3" name="Graphic 2" descr="Thermometer">
              <a:extLst>
                <a:ext uri="{FF2B5EF4-FFF2-40B4-BE49-F238E27FC236}">
                  <a16:creationId xmlns:a16="http://schemas.microsoft.com/office/drawing/2014/main" id="{183A0BDB-7456-478A-B996-3D5FC2C36A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6407" y="4964807"/>
              <a:ext cx="914400" cy="914400"/>
            </a:xfrm>
            <a:prstGeom prst="rect">
              <a:avLst/>
            </a:prstGeom>
          </p:spPr>
        </p:pic>
        <p:sp>
          <p:nvSpPr>
            <p:cNvPr id="13" name="TextBox 12">
              <a:extLst>
                <a:ext uri="{FF2B5EF4-FFF2-40B4-BE49-F238E27FC236}">
                  <a16:creationId xmlns:a16="http://schemas.microsoft.com/office/drawing/2014/main" id="{0EB76991-DCEC-4825-800D-7EEA6520358E}"/>
                </a:ext>
              </a:extLst>
            </p:cNvPr>
            <p:cNvSpPr txBox="1"/>
            <p:nvPr/>
          </p:nvSpPr>
          <p:spPr>
            <a:xfrm>
              <a:off x="3316407" y="4646483"/>
              <a:ext cx="1105468" cy="338554"/>
            </a:xfrm>
            <a:prstGeom prst="rect">
              <a:avLst/>
            </a:prstGeom>
            <a:noFill/>
          </p:spPr>
          <p:txBody>
            <a:bodyPr wrap="square" rtlCol="0">
              <a:spAutoFit/>
            </a:bodyPr>
            <a:lstStyle/>
            <a:p>
              <a:r>
                <a:rPr lang="sv-SE" sz="1600">
                  <a:solidFill>
                    <a:srgbClr val="080808"/>
                  </a:solidFill>
                </a:rPr>
                <a:t>36-38 °C</a:t>
              </a:r>
              <a:endParaRPr lang="en-US" sz="1600">
                <a:solidFill>
                  <a:srgbClr val="080808"/>
                </a:solidFill>
              </a:endParaRPr>
            </a:p>
          </p:txBody>
        </p:sp>
      </p:grpSp>
      <p:pic>
        <p:nvPicPr>
          <p:cNvPr id="7" name="Picture 6" descr="Icon&#10;&#10;Description automatically generated">
            <a:extLst>
              <a:ext uri="{FF2B5EF4-FFF2-40B4-BE49-F238E27FC236}">
                <a16:creationId xmlns:a16="http://schemas.microsoft.com/office/drawing/2014/main" id="{3BFA1AE1-905D-40A9-AF7C-769E1FD7804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4633176" y="5698412"/>
            <a:ext cx="1320294" cy="973624"/>
          </a:xfrm>
          <a:prstGeom prst="rect">
            <a:avLst/>
          </a:prstGeom>
        </p:spPr>
      </p:pic>
      <p:pic>
        <p:nvPicPr>
          <p:cNvPr id="4" name="Picture 3" descr="Timeline&#10;&#10;Description automatically generated">
            <a:extLst>
              <a:ext uri="{FF2B5EF4-FFF2-40B4-BE49-F238E27FC236}">
                <a16:creationId xmlns:a16="http://schemas.microsoft.com/office/drawing/2014/main" id="{376C4825-6080-47D2-91C6-B322543480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4417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text&#10;&#10;Description automatically generated">
            <a:extLst>
              <a:ext uri="{FF2B5EF4-FFF2-40B4-BE49-F238E27FC236}">
                <a16:creationId xmlns:a16="http://schemas.microsoft.com/office/drawing/2014/main" id="{940D548C-EA22-407F-BA2C-234D0B418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1383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9FDC20E-5C32-4335-93E3-EBECD36B2709}"/>
              </a:ext>
            </a:extLst>
          </p:cNvPr>
          <p:cNvSpPr/>
          <p:nvPr/>
        </p:nvSpPr>
        <p:spPr>
          <a:xfrm>
            <a:off x="3934461" y="5449324"/>
            <a:ext cx="274947" cy="274947"/>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1200"/>
              <a:t>2</a:t>
            </a:r>
            <a:endParaRPr lang="en-US" sz="1200"/>
          </a:p>
        </p:txBody>
      </p:sp>
      <p:sp>
        <p:nvSpPr>
          <p:cNvPr id="10" name="Oval 9">
            <a:extLst>
              <a:ext uri="{FF2B5EF4-FFF2-40B4-BE49-F238E27FC236}">
                <a16:creationId xmlns:a16="http://schemas.microsoft.com/office/drawing/2014/main" id="{D6C57A40-D191-431B-8D66-278B51C6F8CC}"/>
              </a:ext>
            </a:extLst>
          </p:cNvPr>
          <p:cNvSpPr/>
          <p:nvPr/>
        </p:nvSpPr>
        <p:spPr>
          <a:xfrm>
            <a:off x="7624714" y="5449323"/>
            <a:ext cx="274947" cy="274947"/>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1200"/>
              <a:t>3</a:t>
            </a:r>
            <a:endParaRPr lang="en-US" sz="1200"/>
          </a:p>
        </p:txBody>
      </p:sp>
      <p:sp>
        <p:nvSpPr>
          <p:cNvPr id="8" name="Oval 7">
            <a:extLst>
              <a:ext uri="{FF2B5EF4-FFF2-40B4-BE49-F238E27FC236}">
                <a16:creationId xmlns:a16="http://schemas.microsoft.com/office/drawing/2014/main" id="{3495C913-AEED-4570-BF68-10608DF5DD00}"/>
              </a:ext>
            </a:extLst>
          </p:cNvPr>
          <p:cNvSpPr/>
          <p:nvPr/>
        </p:nvSpPr>
        <p:spPr>
          <a:xfrm>
            <a:off x="700726" y="5449325"/>
            <a:ext cx="274947" cy="274947"/>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1200"/>
              <a:t>1</a:t>
            </a:r>
            <a:endParaRPr lang="en-US" sz="1200"/>
          </a:p>
        </p:txBody>
      </p:sp>
      <p:pic>
        <p:nvPicPr>
          <p:cNvPr id="3" name="Picture 2" descr="Diagram&#10;&#10;Description automatically generated">
            <a:extLst>
              <a:ext uri="{FF2B5EF4-FFF2-40B4-BE49-F238E27FC236}">
                <a16:creationId xmlns:a16="http://schemas.microsoft.com/office/drawing/2014/main" id="{FE0B69B3-2FEE-46F6-89D5-480BD437A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2611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5B4316-F3C3-4973-A336-4B4C0B080BD1}"/>
              </a:ext>
            </a:extLst>
          </p:cNvPr>
          <p:cNvSpPr/>
          <p:nvPr/>
        </p:nvSpPr>
        <p:spPr>
          <a:xfrm>
            <a:off x="3048000" y="6271926"/>
            <a:ext cx="6096000" cy="369332"/>
          </a:xfrm>
          <a:prstGeom prst="rect">
            <a:avLst/>
          </a:prstGeom>
        </p:spPr>
        <p:txBody>
          <a:bodyPr>
            <a:spAutoFit/>
          </a:bodyPr>
          <a:lstStyle/>
          <a:p>
            <a:r>
              <a:rPr lang="sv-SE" b="1" dirty="0"/>
              <a:t>Obs! </a:t>
            </a:r>
            <a:r>
              <a:rPr lang="sv-SE" dirty="0"/>
              <a:t>Tillsätt inte något ytterligare smörjmedel.</a:t>
            </a:r>
            <a:endParaRPr lang="en-US" dirty="0"/>
          </a:p>
        </p:txBody>
      </p:sp>
      <p:pic>
        <p:nvPicPr>
          <p:cNvPr id="4" name="Picture 3" descr="Diagram&#10;&#10;Description automatically generated">
            <a:extLst>
              <a:ext uri="{FF2B5EF4-FFF2-40B4-BE49-F238E27FC236}">
                <a16:creationId xmlns:a16="http://schemas.microsoft.com/office/drawing/2014/main" id="{5CC26FB8-D95D-4284-9C62-2DF118A55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6156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5B4316-F3C3-4973-A336-4B4C0B080BD1}"/>
              </a:ext>
            </a:extLst>
          </p:cNvPr>
          <p:cNvSpPr/>
          <p:nvPr/>
        </p:nvSpPr>
        <p:spPr>
          <a:xfrm>
            <a:off x="3037213" y="6162792"/>
            <a:ext cx="6096000" cy="338554"/>
          </a:xfrm>
          <a:prstGeom prst="rect">
            <a:avLst/>
          </a:prstGeom>
        </p:spPr>
        <p:txBody>
          <a:bodyPr>
            <a:spAutoFit/>
          </a:bodyPr>
          <a:lstStyle/>
          <a:p>
            <a:r>
              <a:rPr lang="sv-SE" sz="1600" b="1" dirty="0"/>
              <a:t>Obs! </a:t>
            </a:r>
            <a:r>
              <a:rPr lang="sv-SE" sz="1600" dirty="0"/>
              <a:t>Tillsätt inte något ytterligare smörjmedel.</a:t>
            </a:r>
            <a:endParaRPr lang="en-US" sz="1600" dirty="0"/>
          </a:p>
        </p:txBody>
      </p:sp>
      <p:pic>
        <p:nvPicPr>
          <p:cNvPr id="20" name="Picture 19">
            <a:extLst>
              <a:ext uri="{FF2B5EF4-FFF2-40B4-BE49-F238E27FC236}">
                <a16:creationId xmlns:a16="http://schemas.microsoft.com/office/drawing/2014/main" id="{9C9B7214-F9AF-4582-8E1E-A397426DA7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64906" y="3351808"/>
            <a:ext cx="2588894" cy="1524709"/>
          </a:xfrm>
          <a:prstGeom prst="rect">
            <a:avLst/>
          </a:prstGeom>
        </p:spPr>
      </p:pic>
      <p:sp>
        <p:nvSpPr>
          <p:cNvPr id="24" name="Rectangle 23">
            <a:extLst>
              <a:ext uri="{FF2B5EF4-FFF2-40B4-BE49-F238E27FC236}">
                <a16:creationId xmlns:a16="http://schemas.microsoft.com/office/drawing/2014/main" id="{C2877752-3EB5-4D26-B32F-B376329F7F33}"/>
              </a:ext>
            </a:extLst>
          </p:cNvPr>
          <p:cNvSpPr/>
          <p:nvPr/>
        </p:nvSpPr>
        <p:spPr>
          <a:xfrm>
            <a:off x="3037213" y="4000291"/>
            <a:ext cx="6096000" cy="400110"/>
          </a:xfrm>
          <a:prstGeom prst="rect">
            <a:avLst/>
          </a:prstGeom>
        </p:spPr>
        <p:txBody>
          <a:bodyPr>
            <a:spAutoFit/>
          </a:bodyPr>
          <a:lstStyle/>
          <a:p>
            <a:pPr algn="ctr"/>
            <a:r>
              <a:rPr lang="en-US" sz="2000" b="1">
                <a:solidFill>
                  <a:srgbClr val="080808"/>
                </a:solidFill>
              </a:rPr>
              <a:t>or</a:t>
            </a:r>
          </a:p>
        </p:txBody>
      </p:sp>
      <p:pic>
        <p:nvPicPr>
          <p:cNvPr id="4" name="Picture 3" descr="Graphical user interface, application&#10;&#10;Description automatically generated">
            <a:extLst>
              <a:ext uri="{FF2B5EF4-FFF2-40B4-BE49-F238E27FC236}">
                <a16:creationId xmlns:a16="http://schemas.microsoft.com/office/drawing/2014/main" id="{8EAE10B9-C964-4544-A030-2A0537337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4495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80CD0F36-3E91-47A8-BA43-1DB6D97D0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5329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41" name="Google Shape;241;p12"/>
          <p:cNvSpPr txBox="1"/>
          <p:nvPr/>
        </p:nvSpPr>
        <p:spPr>
          <a:xfrm>
            <a:off x="360000" y="6444000"/>
            <a:ext cx="2124621" cy="215403"/>
          </a:xfrm>
          <a:prstGeom prst="rect">
            <a:avLst/>
          </a:prstGeom>
          <a:noFill/>
          <a:ln>
            <a:noFill/>
          </a:ln>
        </p:spPr>
        <p:txBody>
          <a:bodyPr spcFirstLastPara="1" wrap="square" lIns="91425" tIns="45700" rIns="91425" bIns="45700" anchor="t" anchorCtr="0">
            <a:spAutoFit/>
          </a:bodyPr>
          <a:lstStyle/>
          <a:p>
            <a:pPr lvl="0">
              <a:buClr>
                <a:srgbClr val="000000"/>
              </a:buClr>
              <a:defRPr/>
            </a:pPr>
            <a:r>
              <a:rPr lang="sv-SE" sz="800">
                <a:solidFill>
                  <a:srgbClr val="080808"/>
                </a:solidFill>
              </a:rPr>
              <a:t>Emmanuel et al. Spinal cord  2013</a:t>
            </a:r>
            <a:endParaRPr kumimoji="0" sz="800" b="0" i="1" u="none" strike="noStrike" kern="0" cap="none" spc="0" normalizeH="0" baseline="0" noProof="0">
              <a:ln>
                <a:noFill/>
              </a:ln>
              <a:solidFill>
                <a:srgbClr val="080808"/>
              </a:solidFill>
              <a:effectLst/>
              <a:highlight>
                <a:srgbClr val="FFFF00"/>
              </a:highlight>
              <a:uLnTx/>
              <a:uFillTx/>
              <a:latin typeface="Calibri" panose="020F0502020204030204" pitchFamily="34" charset="0"/>
              <a:ea typeface="Calibri"/>
              <a:cs typeface="Calibri" panose="020F0502020204030204" pitchFamily="34" charset="0"/>
              <a:sym typeface="Calibri"/>
            </a:endParaRPr>
          </a:p>
        </p:txBody>
      </p:sp>
      <p:pic>
        <p:nvPicPr>
          <p:cNvPr id="6" name="Picture 5" descr="Text&#10;&#10;Description automatically generated">
            <a:extLst>
              <a:ext uri="{FF2B5EF4-FFF2-40B4-BE49-F238E27FC236}">
                <a16:creationId xmlns:a16="http://schemas.microsoft.com/office/drawing/2014/main" id="{CEB40A51-6431-4F5E-AC92-F56206185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3960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555B0EB5-C9CF-404F-AD8B-18195067C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744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0556265-4D6B-411A-BF44-5FD053D23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612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2634678F-B5DE-4B80-9342-DBA438BCB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9778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CEAC44-0957-4A4C-A0A6-ACDE61DBD9F9}"/>
              </a:ext>
            </a:extLst>
          </p:cNvPr>
          <p:cNvSpPr>
            <a:spLocks noGrp="1"/>
          </p:cNvSpPr>
          <p:nvPr>
            <p:ph type="title"/>
          </p:nvPr>
        </p:nvSpPr>
        <p:spPr/>
        <p:txBody>
          <a:bodyPr/>
          <a:lstStyle/>
          <a:p>
            <a:endParaRPr lang="en-US"/>
          </a:p>
        </p:txBody>
      </p:sp>
      <p:pic>
        <p:nvPicPr>
          <p:cNvPr id="7" name="Picture 6" descr="Diagram&#10;&#10;Description automatically generated">
            <a:extLst>
              <a:ext uri="{FF2B5EF4-FFF2-40B4-BE49-F238E27FC236}">
                <a16:creationId xmlns:a16="http://schemas.microsoft.com/office/drawing/2014/main" id="{CCF5CF9E-BF82-43AD-97BF-9CFC4D872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8670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568636-411C-4211-87DA-8E1410714994}"/>
              </a:ext>
            </a:extLst>
          </p:cNvPr>
          <p:cNvSpPr>
            <a:spLocks noGrp="1"/>
          </p:cNvSpPr>
          <p:nvPr>
            <p:ph type="title"/>
          </p:nvPr>
        </p:nvSpPr>
        <p:spPr/>
        <p:txBody>
          <a:bodyPr/>
          <a:lstStyle/>
          <a:p>
            <a:endParaRPr lang="en-US"/>
          </a:p>
        </p:txBody>
      </p:sp>
      <p:pic>
        <p:nvPicPr>
          <p:cNvPr id="21" name="Picture 20" descr="Diagram&#10;&#10;Description automatically generated">
            <a:extLst>
              <a:ext uri="{FF2B5EF4-FFF2-40B4-BE49-F238E27FC236}">
                <a16:creationId xmlns:a16="http://schemas.microsoft.com/office/drawing/2014/main" id="{0CA647AF-BDBB-422E-8B6D-CF5AB5EBC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82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BEBADF-64D3-4D3F-8CE2-B106A51AF277}"/>
              </a:ext>
            </a:extLst>
          </p:cNvPr>
          <p:cNvSpPr>
            <a:spLocks noGrp="1"/>
          </p:cNvSpPr>
          <p:nvPr>
            <p:ph type="title"/>
          </p:nvPr>
        </p:nvSpPr>
        <p:spPr/>
        <p:txBody>
          <a:bodyPr/>
          <a:lstStyle/>
          <a:p>
            <a:endParaRPr lang="en-US"/>
          </a:p>
        </p:txBody>
      </p:sp>
      <p:pic>
        <p:nvPicPr>
          <p:cNvPr id="28" name="Picture 27" descr="Diagram&#10;&#10;Description automatically generated">
            <a:extLst>
              <a:ext uri="{FF2B5EF4-FFF2-40B4-BE49-F238E27FC236}">
                <a16:creationId xmlns:a16="http://schemas.microsoft.com/office/drawing/2014/main" id="{F33E03F9-4C43-425E-B987-C41F4A435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21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4" name="Title 3">
            <a:extLst>
              <a:ext uri="{FF2B5EF4-FFF2-40B4-BE49-F238E27FC236}">
                <a16:creationId xmlns:a16="http://schemas.microsoft.com/office/drawing/2014/main" id="{029EF03B-2A54-4C92-B3D1-510F572A6F97}"/>
              </a:ext>
            </a:extLst>
          </p:cNvPr>
          <p:cNvSpPr>
            <a:spLocks noGrp="1"/>
          </p:cNvSpPr>
          <p:nvPr>
            <p:ph type="title"/>
          </p:nvPr>
        </p:nvSpPr>
        <p:spPr/>
        <p:txBody>
          <a:bodyPr/>
          <a:lstStyle/>
          <a:p>
            <a:endParaRPr lang="en-US"/>
          </a:p>
        </p:txBody>
      </p:sp>
      <p:pic>
        <p:nvPicPr>
          <p:cNvPr id="7" name="Picture 6" descr="Graphical user interface, application&#10;&#10;Description automatically generated">
            <a:extLst>
              <a:ext uri="{FF2B5EF4-FFF2-40B4-BE49-F238E27FC236}">
                <a16:creationId xmlns:a16="http://schemas.microsoft.com/office/drawing/2014/main" id="{6D19F98C-0DF0-4FF1-A0E3-F4044A9A2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2837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13" name="Picture 12" descr="Graphical user interface&#10;&#10;Description automatically generated with low confidence">
            <a:extLst>
              <a:ext uri="{FF2B5EF4-FFF2-40B4-BE49-F238E27FC236}">
                <a16:creationId xmlns:a16="http://schemas.microsoft.com/office/drawing/2014/main" id="{B3BB1BFC-40B0-4570-A344-C553CBD08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0184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blue body of water&#10;&#10;Description automatically generated with low confidence">
            <a:extLst>
              <a:ext uri="{FF2B5EF4-FFF2-40B4-BE49-F238E27FC236}">
                <a16:creationId xmlns:a16="http://schemas.microsoft.com/office/drawing/2014/main" id="{C0881C7A-93BA-4ED1-86F7-35168B9FD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5367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4C5ED28D-7FCD-402D-A70D-CB00791A3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8135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3"/>
          <p:cNvSpPr txBox="1">
            <a:spLocks noGrp="1"/>
          </p:cNvSpPr>
          <p:nvPr>
            <p:ph type="title"/>
          </p:nvPr>
        </p:nvSpPr>
        <p:spPr>
          <a:xfrm>
            <a:off x="838927" y="707605"/>
            <a:ext cx="10515600" cy="122349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2"/>
              </a:buClr>
              <a:buSzPts val="3600"/>
              <a:buFont typeface="Calibri"/>
              <a:buNone/>
            </a:pPr>
            <a:r>
              <a:rPr lang="en-US" dirty="0" err="1"/>
              <a:t>Vattenlavemang</a:t>
            </a:r>
            <a:endParaRPr dirty="0"/>
          </a:p>
        </p:txBody>
      </p:sp>
      <p:cxnSp>
        <p:nvCxnSpPr>
          <p:cNvPr id="16" name="Rak 15">
            <a:extLst>
              <a:ext uri="{FF2B5EF4-FFF2-40B4-BE49-F238E27FC236}">
                <a16:creationId xmlns:a16="http://schemas.microsoft.com/office/drawing/2014/main" id="{E3D66748-96A7-0244-A8F3-D64982ACA758}"/>
              </a:ext>
            </a:extLst>
          </p:cNvPr>
          <p:cNvCxnSpPr/>
          <p:nvPr/>
        </p:nvCxnSpPr>
        <p:spPr>
          <a:xfrm>
            <a:off x="3062344" y="4169801"/>
            <a:ext cx="0" cy="152069"/>
          </a:xfrm>
          <a:prstGeom prst="line">
            <a:avLst/>
          </a:prstGeom>
          <a:ln w="127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Rak 16">
            <a:extLst>
              <a:ext uri="{FF2B5EF4-FFF2-40B4-BE49-F238E27FC236}">
                <a16:creationId xmlns:a16="http://schemas.microsoft.com/office/drawing/2014/main" id="{80ED152A-B8CF-BD46-8D8F-85709C100B0F}"/>
              </a:ext>
            </a:extLst>
          </p:cNvPr>
          <p:cNvCxnSpPr/>
          <p:nvPr/>
        </p:nvCxnSpPr>
        <p:spPr>
          <a:xfrm>
            <a:off x="5128567" y="4169801"/>
            <a:ext cx="0" cy="152069"/>
          </a:xfrm>
          <a:prstGeom prst="line">
            <a:avLst/>
          </a:prstGeom>
          <a:ln w="127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43CE3211-9FCB-0746-B041-AAC20C7FD923}"/>
              </a:ext>
            </a:extLst>
          </p:cNvPr>
          <p:cNvCxnSpPr/>
          <p:nvPr/>
        </p:nvCxnSpPr>
        <p:spPr>
          <a:xfrm>
            <a:off x="6063988" y="4169801"/>
            <a:ext cx="0" cy="152069"/>
          </a:xfrm>
          <a:prstGeom prst="line">
            <a:avLst/>
          </a:prstGeom>
          <a:ln w="127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40F1654A-CD77-9346-A1CA-390D09F3A72C}"/>
              </a:ext>
            </a:extLst>
          </p:cNvPr>
          <p:cNvCxnSpPr/>
          <p:nvPr/>
        </p:nvCxnSpPr>
        <p:spPr>
          <a:xfrm>
            <a:off x="6492794" y="4169801"/>
            <a:ext cx="0" cy="152069"/>
          </a:xfrm>
          <a:prstGeom prst="line">
            <a:avLst/>
          </a:prstGeom>
          <a:ln w="127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textruta 29">
            <a:extLst>
              <a:ext uri="{FF2B5EF4-FFF2-40B4-BE49-F238E27FC236}">
                <a16:creationId xmlns:a16="http://schemas.microsoft.com/office/drawing/2014/main" id="{214426F3-6768-FC49-B9B4-1197F455A41F}"/>
              </a:ext>
            </a:extLst>
          </p:cNvPr>
          <p:cNvSpPr txBox="1"/>
          <p:nvPr/>
        </p:nvSpPr>
        <p:spPr>
          <a:xfrm>
            <a:off x="4704031" y="3377101"/>
            <a:ext cx="1691978" cy="1200329"/>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1987</a:t>
            </a:r>
          </a:p>
          <a:p>
            <a:r>
              <a:rPr lang="sv-SE" sz="1200" dirty="0">
                <a:latin typeface="Calibri" panose="020F0502020204030204" pitchFamily="34" charset="0"/>
                <a:cs typeface="Calibri" panose="020F0502020204030204" pitchFamily="34" charset="0"/>
              </a:rPr>
              <a:t>Transanal Irrigering med en rektalkateter med uppblåsbar ballong används på barn med </a:t>
            </a:r>
            <a:r>
              <a:rPr lang="en-US" sz="1200" dirty="0">
                <a:latin typeface="Calibri" panose="020F0502020204030204" pitchFamily="34" charset="0"/>
                <a:cs typeface="Calibri" panose="020F0502020204030204" pitchFamily="34" charset="0"/>
              </a:rPr>
              <a:t>Spina Bifida</a:t>
            </a:r>
          </a:p>
        </p:txBody>
      </p:sp>
      <p:sp>
        <p:nvSpPr>
          <p:cNvPr id="31" name="textruta 30">
            <a:extLst>
              <a:ext uri="{FF2B5EF4-FFF2-40B4-BE49-F238E27FC236}">
                <a16:creationId xmlns:a16="http://schemas.microsoft.com/office/drawing/2014/main" id="{C7FE847C-3086-0B44-88EB-370FE158E301}"/>
              </a:ext>
            </a:extLst>
          </p:cNvPr>
          <p:cNvSpPr txBox="1"/>
          <p:nvPr/>
        </p:nvSpPr>
        <p:spPr>
          <a:xfrm>
            <a:off x="9261492" y="4310481"/>
            <a:ext cx="1639339" cy="1015663"/>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2016</a:t>
            </a:r>
          </a:p>
          <a:p>
            <a:r>
              <a:rPr lang="en-US" sz="1200" dirty="0">
                <a:latin typeface="Calibri" panose="020F0502020204030204" pitchFamily="34" charset="0"/>
                <a:cs typeface="Calibri" panose="020F0502020204030204" pitchFamily="34" charset="0"/>
              </a:rPr>
              <a:t>Navina Smart – det </a:t>
            </a:r>
            <a:r>
              <a:rPr lang="en-US" sz="1200" dirty="0" err="1">
                <a:latin typeface="Calibri" panose="020F0502020204030204" pitchFamily="34" charset="0"/>
                <a:cs typeface="Calibri" panose="020F0502020204030204" pitchFamily="34" charset="0"/>
              </a:rPr>
              <a:t>första</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elektroniska</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systemet</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för</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Transanal</a:t>
            </a:r>
            <a:r>
              <a:rPr lang="en-US" sz="1200" dirty="0">
                <a:latin typeface="Calibri" panose="020F0502020204030204" pitchFamily="34" charset="0"/>
                <a:cs typeface="Calibri" panose="020F0502020204030204" pitchFamily="34" charset="0"/>
              </a:rPr>
              <a:t> Irrigering</a:t>
            </a:r>
            <a:endParaRPr lang="en-US" sz="1200" baseline="30000" dirty="0">
              <a:latin typeface="Calibri" panose="020F0502020204030204" pitchFamily="34" charset="0"/>
              <a:cs typeface="Calibri" panose="020F0502020204030204" pitchFamily="34" charset="0"/>
            </a:endParaRPr>
          </a:p>
        </p:txBody>
      </p:sp>
      <p:grpSp>
        <p:nvGrpSpPr>
          <p:cNvPr id="35" name="Grupp 34">
            <a:extLst>
              <a:ext uri="{FF2B5EF4-FFF2-40B4-BE49-F238E27FC236}">
                <a16:creationId xmlns:a16="http://schemas.microsoft.com/office/drawing/2014/main" id="{436153F5-853F-DC42-AB88-3EF50E11B710}"/>
              </a:ext>
            </a:extLst>
          </p:cNvPr>
          <p:cNvGrpSpPr/>
          <p:nvPr/>
        </p:nvGrpSpPr>
        <p:grpSpPr>
          <a:xfrm>
            <a:off x="517225" y="3957851"/>
            <a:ext cx="1406650" cy="1015663"/>
            <a:chOff x="852718" y="4032298"/>
            <a:chExt cx="1084148" cy="1015663"/>
          </a:xfrm>
        </p:grpSpPr>
        <p:sp>
          <p:nvSpPr>
            <p:cNvPr id="2" name="textruta 1">
              <a:extLst>
                <a:ext uri="{FF2B5EF4-FFF2-40B4-BE49-F238E27FC236}">
                  <a16:creationId xmlns:a16="http://schemas.microsoft.com/office/drawing/2014/main" id="{5BAF5010-EDE8-4146-AE7D-3B1CB69DCF36}"/>
                </a:ext>
              </a:extLst>
            </p:cNvPr>
            <p:cNvSpPr txBox="1"/>
            <p:nvPr/>
          </p:nvSpPr>
          <p:spPr>
            <a:xfrm>
              <a:off x="852718" y="4032298"/>
              <a:ext cx="1084148" cy="1015663"/>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1500 f. Kr </a:t>
              </a:r>
            </a:p>
            <a:p>
              <a:r>
                <a:rPr lang="en-US" sz="1200" dirty="0">
                  <a:latin typeface="Calibri" panose="020F0502020204030204" pitchFamily="34" charset="0"/>
                  <a:cs typeface="Calibri" panose="020F0502020204030204" pitchFamily="34" charset="0"/>
                </a:rPr>
                <a:t>De </a:t>
              </a:r>
              <a:r>
                <a:rPr lang="en-US" sz="1200" dirty="0" err="1">
                  <a:latin typeface="Calibri" panose="020F0502020204030204" pitchFamily="34" charset="0"/>
                  <a:cs typeface="Calibri" panose="020F0502020204030204" pitchFamily="34" charset="0"/>
                </a:rPr>
                <a:t>gamla</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egyptierna</a:t>
              </a:r>
              <a:endParaRPr lang="en-US" sz="1200" dirty="0">
                <a:latin typeface="Calibri" panose="020F0502020204030204" pitchFamily="34" charset="0"/>
                <a:cs typeface="Calibri" panose="020F0502020204030204" pitchFamily="34" charset="0"/>
              </a:endParaRPr>
            </a:p>
            <a:p>
              <a:r>
                <a:rPr lang="en-US" sz="1200" b="1" dirty="0" err="1">
                  <a:latin typeface="Calibri" panose="020F0502020204030204" pitchFamily="34" charset="0"/>
                  <a:cs typeface="Calibri" panose="020F0502020204030204" pitchFamily="34" charset="0"/>
                </a:rPr>
                <a:t>börjar</a:t>
              </a:r>
              <a:r>
                <a:rPr lang="en-US" sz="1200" b="1" dirty="0">
                  <a:latin typeface="Calibri" panose="020F0502020204030204" pitchFamily="34" charset="0"/>
                  <a:cs typeface="Calibri" panose="020F0502020204030204" pitchFamily="34" charset="0"/>
                </a:rPr>
                <a:t> </a:t>
              </a:r>
              <a:r>
                <a:rPr lang="en-US" sz="1200" b="1" dirty="0" err="1">
                  <a:latin typeface="Calibri" panose="020F0502020204030204" pitchFamily="34" charset="0"/>
                  <a:cs typeface="Calibri" panose="020F0502020204030204" pitchFamily="34" charset="0"/>
                </a:rPr>
                <a:t>använda</a:t>
              </a:r>
              <a:r>
                <a:rPr lang="en-US" sz="1200" b="1" dirty="0">
                  <a:latin typeface="Calibri" panose="020F0502020204030204" pitchFamily="34" charset="0"/>
                  <a:cs typeface="Calibri" panose="020F0502020204030204" pitchFamily="34" charset="0"/>
                </a:rPr>
                <a:t> </a:t>
              </a:r>
              <a:r>
                <a:rPr lang="en-US" sz="1200" b="1" dirty="0" err="1">
                  <a:latin typeface="Calibri" panose="020F0502020204030204" pitchFamily="34" charset="0"/>
                  <a:cs typeface="Calibri" panose="020F0502020204030204" pitchFamily="34" charset="0"/>
                </a:rPr>
                <a:t>vattenlavemang</a:t>
              </a:r>
              <a:r>
                <a:rPr lang="en-US" sz="1200" b="1" dirty="0">
                  <a:latin typeface="Calibri" panose="020F0502020204030204" pitchFamily="34" charset="0"/>
                  <a:cs typeface="Calibri" panose="020F0502020204030204" pitchFamily="34" charset="0"/>
                </a:rPr>
                <a:t> </a:t>
              </a:r>
            </a:p>
          </p:txBody>
        </p:sp>
        <p:cxnSp>
          <p:nvCxnSpPr>
            <p:cNvPr id="33" name="Rak 32">
              <a:extLst>
                <a:ext uri="{FF2B5EF4-FFF2-40B4-BE49-F238E27FC236}">
                  <a16:creationId xmlns:a16="http://schemas.microsoft.com/office/drawing/2014/main" id="{2107645E-BF90-B540-92BA-333ADC1829E8}"/>
                </a:ext>
              </a:extLst>
            </p:cNvPr>
            <p:cNvCxnSpPr>
              <a:cxnSpLocks/>
            </p:cNvCxnSpPr>
            <p:nvPr/>
          </p:nvCxnSpPr>
          <p:spPr>
            <a:xfrm>
              <a:off x="1775926" y="4280686"/>
              <a:ext cx="0" cy="143033"/>
            </a:xfrm>
            <a:prstGeom prst="line">
              <a:avLst/>
            </a:prstGeom>
            <a:ln w="127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8" name="textruta 27">
            <a:extLst>
              <a:ext uri="{FF2B5EF4-FFF2-40B4-BE49-F238E27FC236}">
                <a16:creationId xmlns:a16="http://schemas.microsoft.com/office/drawing/2014/main" id="{24B14253-A3DD-404D-8C84-85816877BFD9}"/>
              </a:ext>
            </a:extLst>
          </p:cNvPr>
          <p:cNvSpPr txBox="1"/>
          <p:nvPr/>
        </p:nvSpPr>
        <p:spPr>
          <a:xfrm>
            <a:off x="2145091" y="3281012"/>
            <a:ext cx="2149464" cy="738664"/>
          </a:xfrm>
          <a:prstGeom prst="rect">
            <a:avLst/>
          </a:prstGeom>
          <a:noFill/>
        </p:spPr>
        <p:txBody>
          <a:bodyPr wrap="square" rtlCol="0">
            <a:spAutoFit/>
          </a:bodyPr>
          <a:lstStyle/>
          <a:p>
            <a:r>
              <a:rPr lang="en-US" sz="1400" b="1" dirty="0" err="1">
                <a:latin typeface="Calibri" panose="020F0502020204030204" pitchFamily="34" charset="0"/>
                <a:cs typeface="Calibri" panose="020F0502020204030204" pitchFamily="34" charset="0"/>
              </a:rPr>
              <a:t>Genom</a:t>
            </a:r>
            <a:r>
              <a:rPr lang="en-US" sz="1400" b="1" dirty="0">
                <a:latin typeface="Calibri" panose="020F0502020204030204" pitchFamily="34" charset="0"/>
                <a:cs typeface="Calibri" panose="020F0502020204030204" pitchFamily="34" charset="0"/>
              </a:rPr>
              <a:t> </a:t>
            </a:r>
            <a:r>
              <a:rPr lang="en-US" sz="1400" b="1" dirty="0" err="1">
                <a:latin typeface="Calibri" panose="020F0502020204030204" pitchFamily="34" charset="0"/>
                <a:cs typeface="Calibri" panose="020F0502020204030204" pitchFamily="34" charset="0"/>
              </a:rPr>
              <a:t>århundradena</a:t>
            </a:r>
            <a:r>
              <a:rPr lang="en-US" sz="1400" b="1" dirty="0">
                <a:latin typeface="Calibri" panose="020F0502020204030204" pitchFamily="34" charset="0"/>
                <a:cs typeface="Calibri" panose="020F0502020204030204" pitchFamily="34" charset="0"/>
              </a:rPr>
              <a:t>:</a:t>
            </a:r>
          </a:p>
          <a:p>
            <a:r>
              <a:rPr lang="sv-SE" sz="1400" dirty="0">
                <a:latin typeface="Calibri" panose="020F0502020204030204" pitchFamily="34" charset="0"/>
                <a:cs typeface="Calibri" panose="020F0502020204030204" pitchFamily="34" charset="0"/>
              </a:rPr>
              <a:t>Lavemang som </a:t>
            </a:r>
            <a:r>
              <a:rPr lang="sv-SE" sz="1400" dirty="0" err="1">
                <a:latin typeface="Calibri" panose="020F0502020204030204" pitchFamily="34" charset="0"/>
                <a:cs typeface="Calibri" panose="020F0502020204030204" pitchFamily="34" charset="0"/>
              </a:rPr>
              <a:t>detox</a:t>
            </a:r>
            <a:r>
              <a:rPr lang="sv-SE" sz="1400" dirty="0">
                <a:latin typeface="Calibri" panose="020F0502020204030204" pitchFamily="34" charset="0"/>
                <a:cs typeface="Calibri" panose="020F0502020204030204" pitchFamily="34" charset="0"/>
              </a:rPr>
              <a:t>-metod och rening</a:t>
            </a:r>
            <a:endParaRPr lang="en-US" sz="1400" dirty="0">
              <a:latin typeface="Calibri" panose="020F0502020204030204" pitchFamily="34" charset="0"/>
              <a:cs typeface="Calibri" panose="020F0502020204030204" pitchFamily="34" charset="0"/>
            </a:endParaRPr>
          </a:p>
        </p:txBody>
      </p:sp>
      <p:pic>
        <p:nvPicPr>
          <p:cNvPr id="8" name="Picture 7" descr="A picture containing shirt&#10;&#10;Description automatically generated">
            <a:extLst>
              <a:ext uri="{FF2B5EF4-FFF2-40B4-BE49-F238E27FC236}">
                <a16:creationId xmlns:a16="http://schemas.microsoft.com/office/drawing/2014/main" id="{D57EC90F-0160-4B9E-920A-3A90AD2A57D0}"/>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17225" y="2450176"/>
            <a:ext cx="781854" cy="1507675"/>
          </a:xfrm>
          <a:prstGeom prst="rect">
            <a:avLst/>
          </a:prstGeom>
        </p:spPr>
      </p:pic>
      <p:sp>
        <p:nvSpPr>
          <p:cNvPr id="27" name="textruta 29">
            <a:extLst>
              <a:ext uri="{FF2B5EF4-FFF2-40B4-BE49-F238E27FC236}">
                <a16:creationId xmlns:a16="http://schemas.microsoft.com/office/drawing/2014/main" id="{49943469-C06B-4DC6-8E23-D7D2DB377E12}"/>
              </a:ext>
            </a:extLst>
          </p:cNvPr>
          <p:cNvSpPr txBox="1"/>
          <p:nvPr/>
        </p:nvSpPr>
        <p:spPr>
          <a:xfrm>
            <a:off x="7068816" y="3281012"/>
            <a:ext cx="1691978" cy="1754326"/>
          </a:xfrm>
          <a:prstGeom prst="rect">
            <a:avLst/>
          </a:prstGeom>
          <a:noFill/>
        </p:spPr>
        <p:txBody>
          <a:bodyPr wrap="square" rtlCol="0">
            <a:spAutoFit/>
          </a:bodyPr>
          <a:lstStyle/>
          <a:p>
            <a:r>
              <a:rPr lang="sv-SE" sz="1200" dirty="0">
                <a:latin typeface="Calibri" panose="020F0502020204030204" pitchFamily="34" charset="0"/>
                <a:cs typeface="Calibri" panose="020F0502020204030204" pitchFamily="34" charset="0"/>
              </a:rPr>
              <a:t>Flera studier visar evidens för användning av Transanal Irrigering som behandling av förstoppning och avföringsinkontinens hos både barn och vuxna med olika indikationer </a:t>
            </a:r>
            <a:endParaRPr lang="en-US" sz="12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3C32BBC-A395-487D-A45C-CD5223CF8D0D}"/>
              </a:ext>
            </a:extLst>
          </p:cNvPr>
          <p:cNvPicPr>
            <a:picLocks noChangeAspect="1"/>
          </p:cNvPicPr>
          <p:nvPr/>
        </p:nvPicPr>
        <p:blipFill>
          <a:blip r:embed="rId4"/>
          <a:stretch>
            <a:fillRect/>
          </a:stretch>
        </p:blipFill>
        <p:spPr>
          <a:xfrm>
            <a:off x="4710131" y="1807569"/>
            <a:ext cx="1685878" cy="1323323"/>
          </a:xfrm>
          <a:prstGeom prst="rect">
            <a:avLst/>
          </a:prstGeom>
        </p:spPr>
      </p:pic>
      <p:pic>
        <p:nvPicPr>
          <p:cNvPr id="4" name="Picture 3">
            <a:extLst>
              <a:ext uri="{FF2B5EF4-FFF2-40B4-BE49-F238E27FC236}">
                <a16:creationId xmlns:a16="http://schemas.microsoft.com/office/drawing/2014/main" id="{460281C2-D3D7-4BFC-ACE8-A955298F2FED}"/>
              </a:ext>
            </a:extLst>
          </p:cNvPr>
          <p:cNvPicPr>
            <a:picLocks noChangeAspect="1"/>
          </p:cNvPicPr>
          <p:nvPr/>
        </p:nvPicPr>
        <p:blipFill>
          <a:blip r:embed="rId5"/>
          <a:stretch>
            <a:fillRect/>
          </a:stretch>
        </p:blipFill>
        <p:spPr>
          <a:xfrm>
            <a:off x="9123647" y="1807569"/>
            <a:ext cx="1915031" cy="2328408"/>
          </a:xfrm>
          <a:prstGeom prst="rect">
            <a:avLst/>
          </a:prstGeom>
        </p:spPr>
      </p:pic>
    </p:spTree>
    <p:extLst>
      <p:ext uri="{BB962C8B-B14F-4D97-AF65-F5344CB8AC3E}">
        <p14:creationId xmlns:p14="http://schemas.microsoft.com/office/powerpoint/2010/main" val="32227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ppt_x"/>
                                          </p:val>
                                        </p:tav>
                                        <p:tav tm="100000">
                                          <p:val>
                                            <p:strVal val="#ppt_x"/>
                                          </p:val>
                                        </p:tav>
                                      </p:tavLst>
                                    </p:anim>
                                    <p:anim calcmode="lin" valueType="num">
                                      <p:cBhvr additive="base">
                                        <p:cTn id="8" dur="10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1000" fill="hold"/>
                                        <p:tgtEl>
                                          <p:spTgt spid="30"/>
                                        </p:tgtEl>
                                        <p:attrNameLst>
                                          <p:attrName>ppt_x</p:attrName>
                                        </p:attrNameLst>
                                      </p:cBhvr>
                                      <p:tavLst>
                                        <p:tav tm="0">
                                          <p:val>
                                            <p:strVal val="#ppt_x"/>
                                          </p:val>
                                        </p:tav>
                                        <p:tav tm="100000">
                                          <p:val>
                                            <p:strVal val="#ppt_x"/>
                                          </p:val>
                                        </p:tav>
                                      </p:tavLst>
                                    </p:anim>
                                    <p:anim calcmode="lin" valueType="num">
                                      <p:cBhvr additive="base">
                                        <p:cTn id="18" dur="1000" fill="hold"/>
                                        <p:tgtEl>
                                          <p:spTgt spid="30"/>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000" fill="hold"/>
                                        <p:tgtEl>
                                          <p:spTgt spid="27"/>
                                        </p:tgtEl>
                                        <p:attrNameLst>
                                          <p:attrName>ppt_x</p:attrName>
                                        </p:attrNameLst>
                                      </p:cBhvr>
                                      <p:tavLst>
                                        <p:tav tm="0">
                                          <p:val>
                                            <p:strVal val="#ppt_x"/>
                                          </p:val>
                                        </p:tav>
                                        <p:tav tm="100000">
                                          <p:val>
                                            <p:strVal val="#ppt_x"/>
                                          </p:val>
                                        </p:tav>
                                      </p:tavLst>
                                    </p:anim>
                                    <p:anim calcmode="lin" valueType="num">
                                      <p:cBhvr additive="base">
                                        <p:cTn id="28"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8"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A3E8348B-FD7F-4366-B998-FE73D49E7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1959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1C3AE4A7-863F-4D1B-B452-58F2BC4E2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1921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0F276522-2A92-4D36-9A88-6742E433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0029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blue body of water&#10;&#10;Description automatically generated with low confidence">
            <a:extLst>
              <a:ext uri="{FF2B5EF4-FFF2-40B4-BE49-F238E27FC236}">
                <a16:creationId xmlns:a16="http://schemas.microsoft.com/office/drawing/2014/main" id="{287309C7-5366-4A47-80E8-AC67FC2BD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9447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imeline&#10;&#10;Description automatically generated">
            <a:extLst>
              <a:ext uri="{FF2B5EF4-FFF2-40B4-BE49-F238E27FC236}">
                <a16:creationId xmlns:a16="http://schemas.microsoft.com/office/drawing/2014/main" id="{FA5CB759-2E1B-4FF8-9E4F-0D3A4CD45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1361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imeline&#10;&#10;Description automatically generated">
            <a:extLst>
              <a:ext uri="{FF2B5EF4-FFF2-40B4-BE49-F238E27FC236}">
                <a16:creationId xmlns:a16="http://schemas.microsoft.com/office/drawing/2014/main" id="{A9794E45-3DE5-46CC-BC1D-9D4A808EA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5879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A01B7A3B-A28D-49ED-A06D-A28F0E775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3066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4BF4D1B0-D7EE-47C1-9C27-114F0814D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4787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blue body of water&#10;&#10;Description automatically generated with low confidence">
            <a:extLst>
              <a:ext uri="{FF2B5EF4-FFF2-40B4-BE49-F238E27FC236}">
                <a16:creationId xmlns:a16="http://schemas.microsoft.com/office/drawing/2014/main" id="{10E03BB9-CEE4-45A8-BB96-3F9B7616C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7849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imeline&#10;&#10;Description automatically generated">
            <a:extLst>
              <a:ext uri="{FF2B5EF4-FFF2-40B4-BE49-F238E27FC236}">
                <a16:creationId xmlns:a16="http://schemas.microsoft.com/office/drawing/2014/main" id="{3CC45DD5-C0C6-4245-876D-FE54C71C0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8978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nature, shore&#10;&#10;Description automatically generated">
            <a:extLst>
              <a:ext uri="{FF2B5EF4-FFF2-40B4-BE49-F238E27FC236}">
                <a16:creationId xmlns:a16="http://schemas.microsoft.com/office/drawing/2014/main" id="{30622417-2FFE-4B32-B562-955BE421F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3906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0C7B9FD4-1F68-4CB3-941A-E1B5FE48A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9089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02B1F18E-D618-4F18-8A41-BB2656BD7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1593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AA41519A-B239-4AF7-A196-7EA68AC0D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9582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text&#10;&#10;Description automatically generated">
            <a:extLst>
              <a:ext uri="{FF2B5EF4-FFF2-40B4-BE49-F238E27FC236}">
                <a16:creationId xmlns:a16="http://schemas.microsoft.com/office/drawing/2014/main" id="{3633656C-DE4B-4B33-94FC-06DC868D6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591C3032-D532-49A5-82EF-42E07801C479}"/>
              </a:ext>
            </a:extLst>
          </p:cNvPr>
          <p:cNvSpPr>
            <a:spLocks noEditPoints="1"/>
          </p:cNvSpPr>
          <p:nvPr/>
        </p:nvSpPr>
        <p:spPr bwMode="auto">
          <a:xfrm>
            <a:off x="2798106" y="2446329"/>
            <a:ext cx="6595788" cy="196534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2400"/>
          </a:p>
        </p:txBody>
      </p:sp>
      <p:sp>
        <p:nvSpPr>
          <p:cNvPr id="3" name="Subtitle 2">
            <a:extLst>
              <a:ext uri="{FF2B5EF4-FFF2-40B4-BE49-F238E27FC236}">
                <a16:creationId xmlns:a16="http://schemas.microsoft.com/office/drawing/2014/main" id="{01AB7624-16E6-4B1C-BFB9-3CECF5D1B0CA}"/>
              </a:ext>
            </a:extLst>
          </p:cNvPr>
          <p:cNvSpPr txBox="1">
            <a:spLocks/>
          </p:cNvSpPr>
          <p:nvPr/>
        </p:nvSpPr>
        <p:spPr>
          <a:xfrm>
            <a:off x="1524000" y="5051332"/>
            <a:ext cx="9144000" cy="1655763"/>
          </a:xfrm>
          <a:prstGeom prst="rect">
            <a:avLst/>
          </a:prstGeo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1200" dirty="0"/>
          </a:p>
        </p:txBody>
      </p:sp>
      <p:pic>
        <p:nvPicPr>
          <p:cNvPr id="4" name="Picture 3" descr="Logo, company name&#10;&#10;Description automatically generated">
            <a:extLst>
              <a:ext uri="{FF2B5EF4-FFF2-40B4-BE49-F238E27FC236}">
                <a16:creationId xmlns:a16="http://schemas.microsoft.com/office/drawing/2014/main" id="{83CBC90B-8A81-4E16-ACFC-A73ADED9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7517AC8E-EBDE-455A-9BD1-FC1BCB8F3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1343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3763FA-33CE-4EA7-9F0C-11DC13CA0891}"/>
              </a:ext>
            </a:extLst>
          </p:cNvPr>
          <p:cNvSpPr/>
          <p:nvPr/>
        </p:nvSpPr>
        <p:spPr>
          <a:xfrm>
            <a:off x="360000" y="6444000"/>
            <a:ext cx="7383623" cy="215444"/>
          </a:xfrm>
          <a:prstGeom prst="rect">
            <a:avLst/>
          </a:prstGeom>
        </p:spPr>
        <p:txBody>
          <a:bodyPr wrap="square">
            <a:spAutoFit/>
          </a:bodyPr>
          <a:lstStyle/>
          <a:p>
            <a:r>
              <a:rPr lang="sv-SE" sz="800">
                <a:solidFill>
                  <a:srgbClr val="080808"/>
                </a:solidFill>
              </a:rPr>
              <a:t>Emmanuel et al. </a:t>
            </a:r>
            <a:r>
              <a:rPr lang="en-US" sz="800">
                <a:solidFill>
                  <a:srgbClr val="080808"/>
                </a:solidFill>
              </a:rPr>
              <a:t>Gastrointestinal nursing</a:t>
            </a:r>
            <a:r>
              <a:rPr lang="sv-SE" sz="800">
                <a:solidFill>
                  <a:srgbClr val="080808"/>
                </a:solidFill>
              </a:rPr>
              <a:t>, 2019</a:t>
            </a:r>
          </a:p>
        </p:txBody>
      </p:sp>
      <p:sp>
        <p:nvSpPr>
          <p:cNvPr id="26" name="Rubrik 1">
            <a:extLst>
              <a:ext uri="{FF2B5EF4-FFF2-40B4-BE49-F238E27FC236}">
                <a16:creationId xmlns:a16="http://schemas.microsoft.com/office/drawing/2014/main" id="{4AFF948D-459C-4F58-A8D6-7FFF86E41D9F}"/>
              </a:ext>
            </a:extLst>
          </p:cNvPr>
          <p:cNvSpPr txBox="1">
            <a:spLocks/>
          </p:cNvSpPr>
          <p:nvPr/>
        </p:nvSpPr>
        <p:spPr>
          <a:xfrm>
            <a:off x="838199" y="1079516"/>
            <a:ext cx="10781372" cy="1223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pic>
        <p:nvPicPr>
          <p:cNvPr id="13" name="Picture 12" descr="Diagram&#10;&#10;Description automatically generated">
            <a:extLst>
              <a:ext uri="{FF2B5EF4-FFF2-40B4-BE49-F238E27FC236}">
                <a16:creationId xmlns:a16="http://schemas.microsoft.com/office/drawing/2014/main" id="{3E4B3FD3-C0DF-44C3-B2A7-A2C9D9156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15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F08A700-1451-4584-8A96-41B3E488D87C}"/>
              </a:ext>
            </a:extLst>
          </p:cNvPr>
          <p:cNvSpPr txBox="1"/>
          <p:nvPr/>
        </p:nvSpPr>
        <p:spPr>
          <a:xfrm>
            <a:off x="4417325" y="6114196"/>
            <a:ext cx="3684895" cy="369332"/>
          </a:xfrm>
          <a:prstGeom prst="rect">
            <a:avLst/>
          </a:prstGeom>
          <a:noFill/>
        </p:spPr>
        <p:txBody>
          <a:bodyPr wrap="square" rtlCol="0">
            <a:spAutoFit/>
          </a:bodyPr>
          <a:lstStyle/>
          <a:p>
            <a:pPr algn="ctr"/>
            <a:r>
              <a:rPr lang="en-US"/>
              <a:t>Click the image to play video</a:t>
            </a:r>
          </a:p>
        </p:txBody>
      </p:sp>
      <p:pic>
        <p:nvPicPr>
          <p:cNvPr id="4" name="Content Placeholder 3">
            <a:hlinkClick r:id="rId3"/>
            <a:extLst>
              <a:ext uri="{FF2B5EF4-FFF2-40B4-BE49-F238E27FC236}">
                <a16:creationId xmlns:a16="http://schemas.microsoft.com/office/drawing/2014/main" id="{EDD1E776-BC74-4E35-85CA-83273946CB55}"/>
              </a:ext>
            </a:extLst>
          </p:cNvPr>
          <p:cNvPicPr>
            <a:picLocks noGrp="1" noChangeAspect="1"/>
          </p:cNvPicPr>
          <p:nvPr>
            <p:ph idx="1"/>
          </p:nvPr>
        </p:nvPicPr>
        <p:blipFill>
          <a:blip r:embed="rId4"/>
          <a:stretch>
            <a:fillRect/>
          </a:stretch>
        </p:blipFill>
        <p:spPr>
          <a:xfrm>
            <a:off x="2199990" y="941984"/>
            <a:ext cx="8213251" cy="4974032"/>
          </a:xfrm>
          <a:prstGeom prst="rect">
            <a:avLst/>
          </a:prstGeom>
        </p:spPr>
      </p:pic>
    </p:spTree>
    <p:extLst>
      <p:ext uri="{BB962C8B-B14F-4D97-AF65-F5344CB8AC3E}">
        <p14:creationId xmlns:p14="http://schemas.microsoft.com/office/powerpoint/2010/main" val="1915494851"/>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4AE62C66D9124E8935F9658E170A9D" ma:contentTypeVersion="12" ma:contentTypeDescription="Create a new document." ma:contentTypeScope="" ma:versionID="8b6224b619637aa4a36d2dd209a8327a">
  <xsd:schema xmlns:xsd="http://www.w3.org/2001/XMLSchema" xmlns:xs="http://www.w3.org/2001/XMLSchema" xmlns:p="http://schemas.microsoft.com/office/2006/metadata/properties" xmlns:ns2="37ba6b00-dc9c-48cf-b9ec-c3c16bf9da83" xmlns:ns3="9da48e9d-4847-453a-92d1-a05ee0e3f78c" targetNamespace="http://schemas.microsoft.com/office/2006/metadata/properties" ma:root="true" ma:fieldsID="368f526450d3505df6bb6708b0e037b4" ns2:_="" ns3:_="">
    <xsd:import namespace="37ba6b00-dc9c-48cf-b9ec-c3c16bf9da83"/>
    <xsd:import namespace="9da48e9d-4847-453a-92d1-a05ee0e3f7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a6b00-dc9c-48cf-b9ec-c3c16bf9da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a48e9d-4847-453a-92d1-a05ee0e3f78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D966FE-CC13-49B3-90C0-89A4F0E66E58}">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9da48e9d-4847-453a-92d1-a05ee0e3f78c"/>
    <ds:schemaRef ds:uri="http://purl.org/dc/elements/1.1/"/>
    <ds:schemaRef ds:uri="http://schemas.microsoft.com/office/2006/metadata/properties"/>
    <ds:schemaRef ds:uri="37ba6b00-dc9c-48cf-b9ec-c3c16bf9da83"/>
    <ds:schemaRef ds:uri="http://www.w3.org/XML/1998/namespace"/>
  </ds:schemaRefs>
</ds:datastoreItem>
</file>

<file path=customXml/itemProps2.xml><?xml version="1.0" encoding="utf-8"?>
<ds:datastoreItem xmlns:ds="http://schemas.openxmlformats.org/officeDocument/2006/customXml" ds:itemID="{80F0BDD0-7098-4FC9-BFCC-3B85DBFBBE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ba6b00-dc9c-48cf-b9ec-c3c16bf9da83"/>
    <ds:schemaRef ds:uri="9da48e9d-4847-453a-92d1-a05ee0e3f7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AC0B5-CD6A-44DE-A90B-2E14613BA0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6066</Words>
  <Application>Microsoft Office PowerPoint</Application>
  <PresentationFormat>Widescreen</PresentationFormat>
  <Paragraphs>474</Paragraphs>
  <Slides>64</Slides>
  <Notes>61</Notes>
  <HiddenSlides>0</HiddenSlides>
  <MMClips>0</MMClips>
  <ScaleCrop>false</ScaleCrop>
  <HeadingPairs>
    <vt:vector size="6" baseType="variant">
      <vt:variant>
        <vt:lpstr>Fonts Used</vt:lpstr>
      </vt:variant>
      <vt:variant>
        <vt:i4>13</vt:i4>
      </vt:variant>
      <vt:variant>
        <vt:lpstr>Theme</vt:lpstr>
      </vt:variant>
      <vt:variant>
        <vt:i4>18</vt:i4>
      </vt:variant>
      <vt:variant>
        <vt:lpstr>Slide Titles</vt:lpstr>
      </vt:variant>
      <vt:variant>
        <vt:i4>64</vt:i4>
      </vt:variant>
    </vt:vector>
  </HeadingPairs>
  <TitlesOfParts>
    <vt:vector size="95" baseType="lpstr">
      <vt:lpstr>Arial</vt:lpstr>
      <vt:lpstr>Calibri</vt:lpstr>
      <vt:lpstr>Calibri Light</vt:lpstr>
      <vt:lpstr>FuturaRound-Medium</vt:lpstr>
      <vt:lpstr>Gotham-Book</vt:lpstr>
      <vt:lpstr>Gotham-Light</vt:lpstr>
      <vt:lpstr>GothamRounded-Medium</vt:lpstr>
      <vt:lpstr>Palatino LT Std</vt:lpstr>
      <vt:lpstr>PalatinoLTStd-Bold</vt:lpstr>
      <vt:lpstr>PalatinoLTStd-Italic</vt:lpstr>
      <vt:lpstr>PalatinoLTStd-Roman</vt:lpstr>
      <vt:lpstr>Segoe UI</vt:lpstr>
      <vt:lpstr>Times New Roman</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PowerPoint Presentation</vt:lpstr>
      <vt:lpstr>PowerPoint Presentation</vt:lpstr>
      <vt:lpstr>PowerPoint Presentation</vt:lpstr>
      <vt:lpstr>PowerPoint Presentation</vt:lpstr>
      <vt:lpstr>Vattenlavemang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Introduktion av TAI- systemet till patient</vt:lpstr>
      <vt:lpstr>PowerPoint Presentation</vt:lpstr>
      <vt:lpstr>PowerPoint Presentation</vt:lpstr>
      <vt:lpstr>Navina Classic</vt:lpstr>
      <vt:lpstr>Navina Smart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2021-03-22T14:40:56Z</dcterms:created>
  <dcterms:modified xsi:type="dcterms:W3CDTF">2022-05-02T11:47:12Z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0x010100194AE62C66D9124E8935F9658E170A9D</vt:lpwstr>
  </property>
</Properties>
</file>