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4"/>
    <p:sldMasterId id="2147483669" r:id="rId5"/>
    <p:sldMasterId id="2147483811" r:id="rId6"/>
    <p:sldMasterId id="2147483815" r:id="rId7"/>
    <p:sldMasterId id="2147483819" r:id="rId8"/>
    <p:sldMasterId id="2147483823" r:id="rId9"/>
  </p:sldMasterIdLst>
  <p:notesMasterIdLst>
    <p:notesMasterId r:id="rId45"/>
  </p:notesMasterIdLst>
  <p:handoutMasterIdLst>
    <p:handoutMasterId r:id="rId46"/>
  </p:handoutMasterIdLst>
  <p:sldIdLst>
    <p:sldId id="468" r:id="rId10"/>
    <p:sldId id="303" r:id="rId11"/>
    <p:sldId id="266" r:id="rId12"/>
    <p:sldId id="480" r:id="rId13"/>
    <p:sldId id="272" r:id="rId14"/>
    <p:sldId id="458" r:id="rId15"/>
    <p:sldId id="260" r:id="rId16"/>
    <p:sldId id="456" r:id="rId17"/>
    <p:sldId id="478" r:id="rId18"/>
    <p:sldId id="270" r:id="rId19"/>
    <p:sldId id="267" r:id="rId20"/>
    <p:sldId id="271" r:id="rId21"/>
    <p:sldId id="274" r:id="rId22"/>
    <p:sldId id="479" r:id="rId23"/>
    <p:sldId id="460" r:id="rId24"/>
    <p:sldId id="278" r:id="rId25"/>
    <p:sldId id="462" r:id="rId26"/>
    <p:sldId id="280" r:id="rId27"/>
    <p:sldId id="472" r:id="rId28"/>
    <p:sldId id="475" r:id="rId29"/>
    <p:sldId id="461" r:id="rId30"/>
    <p:sldId id="474" r:id="rId31"/>
    <p:sldId id="276" r:id="rId32"/>
    <p:sldId id="281" r:id="rId33"/>
    <p:sldId id="367" r:id="rId34"/>
    <p:sldId id="283" r:id="rId35"/>
    <p:sldId id="463" r:id="rId36"/>
    <p:sldId id="287" r:id="rId37"/>
    <p:sldId id="476" r:id="rId38"/>
    <p:sldId id="364" r:id="rId39"/>
    <p:sldId id="465" r:id="rId40"/>
    <p:sldId id="466" r:id="rId41"/>
    <p:sldId id="477" r:id="rId42"/>
    <p:sldId id="302" r:id="rId43"/>
    <p:sldId id="36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935" userDrawn="1">
          <p15:clr>
            <a:srgbClr val="A4A3A4"/>
          </p15:clr>
        </p15:guide>
        <p15:guide id="6" orient="horz" pos="3770" userDrawn="1">
          <p15:clr>
            <a:srgbClr val="A4A3A4"/>
          </p15:clr>
        </p15:guide>
        <p15:guide id="7" orient="horz" pos="4156" userDrawn="1">
          <p15:clr>
            <a:srgbClr val="A4A3A4"/>
          </p15:clr>
        </p15:guide>
        <p15:guide id="8"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4" autoAdjust="0"/>
    <p:restoredTop sz="71971" autoAdjust="0"/>
  </p:normalViewPr>
  <p:slideViewPr>
    <p:cSldViewPr snapToGrid="0">
      <p:cViewPr varScale="1">
        <p:scale>
          <a:sx n="59" d="100"/>
          <a:sy n="59" d="100"/>
        </p:scale>
        <p:origin x="715" y="62"/>
      </p:cViewPr>
      <p:guideLst>
        <p:guide orient="horz" pos="935"/>
        <p:guide orient="horz" pos="3770"/>
        <p:guide orient="horz" pos="4156"/>
        <p:guide pos="3840"/>
      </p:guideLst>
    </p:cSldViewPr>
  </p:slideViewPr>
  <p:outlineViewPr>
    <p:cViewPr>
      <p:scale>
        <a:sx n="33" d="100"/>
        <a:sy n="33" d="100"/>
      </p:scale>
      <p:origin x="0" y="0"/>
    </p:cViewPr>
  </p:outlineViewPr>
  <p:notesTextViewPr>
    <p:cViewPr>
      <p:scale>
        <a:sx n="135" d="100"/>
        <a:sy n="135" d="100"/>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B301349-AC25-BD40-81F9-E6FA1CAA5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3F8005A-92FD-4243-A1ED-090EB65886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F99C81-3474-C546-97A9-B7A5D7BF96E2}" type="datetimeFigureOut">
              <a:rPr lang="sv-SE" smtClean="0"/>
              <a:t>2022-03-16</a:t>
            </a:fld>
            <a:endParaRPr lang="sv-SE"/>
          </a:p>
        </p:txBody>
      </p:sp>
      <p:sp>
        <p:nvSpPr>
          <p:cNvPr id="4" name="Platshållare för sidfot 3">
            <a:extLst>
              <a:ext uri="{FF2B5EF4-FFF2-40B4-BE49-F238E27FC236}">
                <a16:creationId xmlns:a16="http://schemas.microsoft.com/office/drawing/2014/main" id="{A6765FF4-A1A2-AF45-A581-11D0E88FD0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48D6D1F-28EE-E94C-9DDA-26E26B84A0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A46A90-ACDE-4046-BB66-32B94E2626AF}" type="slidenum">
              <a:rPr lang="sv-SE" smtClean="0"/>
              <a:t>‹#›</a:t>
            </a:fld>
            <a:endParaRPr lang="sv-SE"/>
          </a:p>
        </p:txBody>
      </p:sp>
    </p:spTree>
    <p:extLst>
      <p:ext uri="{BB962C8B-B14F-4D97-AF65-F5344CB8AC3E}">
        <p14:creationId xmlns:p14="http://schemas.microsoft.com/office/powerpoint/2010/main" val="34146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3/16/2022</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293790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Hälso</a:t>
            </a:r>
            <a:r>
              <a:rPr lang="en-US" dirty="0"/>
              <a:t>- </a:t>
            </a:r>
            <a:r>
              <a:rPr lang="en-US" dirty="0" err="1"/>
              <a:t>och</a:t>
            </a:r>
            <a:r>
              <a:rPr lang="en-US" dirty="0"/>
              <a:t> </a:t>
            </a:r>
            <a:r>
              <a:rPr lang="en-US" dirty="0" err="1"/>
              <a:t>sjukvården</a:t>
            </a:r>
            <a:r>
              <a:rPr lang="en-US" dirty="0"/>
              <a:t> ska </a:t>
            </a:r>
            <a:r>
              <a:rPr lang="en-US" dirty="0" err="1"/>
              <a:t>dokumentera</a:t>
            </a:r>
            <a:r>
              <a:rPr lang="en-US" dirty="0"/>
              <a:t> </a:t>
            </a:r>
            <a:r>
              <a:rPr lang="en-US" dirty="0" err="1"/>
              <a:t>bedömningen</a:t>
            </a:r>
            <a:r>
              <a:rPr lang="en-US" dirty="0"/>
              <a:t> </a:t>
            </a:r>
            <a:r>
              <a:rPr lang="en-US" dirty="0" err="1"/>
              <a:t>och</a:t>
            </a:r>
            <a:r>
              <a:rPr lang="en-US" dirty="0"/>
              <a:t> </a:t>
            </a:r>
            <a:r>
              <a:rPr lang="en-US" dirty="0" err="1"/>
              <a:t>analysen</a:t>
            </a:r>
            <a:r>
              <a:rPr lang="en-US" dirty="0"/>
              <a:t> av </a:t>
            </a:r>
            <a:r>
              <a:rPr lang="en-US" dirty="0" err="1"/>
              <a:t>egenvård</a:t>
            </a:r>
            <a:r>
              <a:rPr lang="en-US" dirty="0"/>
              <a:t> </a:t>
            </a:r>
            <a:r>
              <a:rPr lang="en-US" dirty="0" err="1"/>
              <a:t>i</a:t>
            </a:r>
            <a:r>
              <a:rPr lang="en-US" dirty="0"/>
              <a:t> </a:t>
            </a:r>
            <a:r>
              <a:rPr lang="en-US" dirty="0" err="1"/>
              <a:t>patientens</a:t>
            </a:r>
            <a:r>
              <a:rPr lang="en-US" dirty="0"/>
              <a:t> journal. Det </a:t>
            </a:r>
            <a:r>
              <a:rPr lang="en-US" dirty="0" err="1"/>
              <a:t>är</a:t>
            </a:r>
            <a:r>
              <a:rPr lang="en-US" dirty="0"/>
              <a:t> </a:t>
            </a:r>
            <a:r>
              <a:rPr lang="en-US" dirty="0" err="1"/>
              <a:t>viktigt</a:t>
            </a:r>
            <a:r>
              <a:rPr lang="en-US" dirty="0"/>
              <a:t> </a:t>
            </a:r>
            <a:r>
              <a:rPr lang="en-US" dirty="0" err="1"/>
              <a:t>att</a:t>
            </a:r>
            <a:r>
              <a:rPr lang="en-US" dirty="0"/>
              <a:t> den </a:t>
            </a:r>
            <a:r>
              <a:rPr lang="en-US" dirty="0" err="1"/>
              <a:t>som</a:t>
            </a:r>
            <a:r>
              <a:rPr lang="en-US" dirty="0"/>
              <a:t> </a:t>
            </a:r>
            <a:r>
              <a:rPr lang="en-US" dirty="0" err="1"/>
              <a:t>gör</a:t>
            </a:r>
            <a:r>
              <a:rPr lang="en-US" dirty="0"/>
              <a:t> </a:t>
            </a:r>
            <a:r>
              <a:rPr lang="en-US" dirty="0" err="1"/>
              <a:t>bedömningen</a:t>
            </a:r>
            <a:r>
              <a:rPr lang="en-US" dirty="0"/>
              <a:t> </a:t>
            </a:r>
            <a:r>
              <a:rPr lang="en-US" dirty="0" err="1"/>
              <a:t>redovisar</a:t>
            </a:r>
            <a:r>
              <a:rPr lang="en-US" dirty="0"/>
              <a:t> </a:t>
            </a:r>
            <a:r>
              <a:rPr lang="en-US" dirty="0" err="1"/>
              <a:t>sina</a:t>
            </a:r>
            <a:r>
              <a:rPr lang="en-US" dirty="0"/>
              <a:t> </a:t>
            </a:r>
            <a:r>
              <a:rPr lang="en-US" dirty="0" err="1"/>
              <a:t>ställningstaganden</a:t>
            </a:r>
            <a:r>
              <a:rPr lang="en-US" dirty="0"/>
              <a:t>. </a:t>
            </a:r>
            <a:r>
              <a:rPr lang="en-US" dirty="0" err="1"/>
              <a:t>Dokumentationens</a:t>
            </a:r>
            <a:r>
              <a:rPr lang="en-US" dirty="0"/>
              <a:t> </a:t>
            </a:r>
            <a:r>
              <a:rPr lang="en-US" dirty="0" err="1"/>
              <a:t>omfattning</a:t>
            </a:r>
            <a:r>
              <a:rPr lang="en-US" dirty="0"/>
              <a:t> </a:t>
            </a:r>
            <a:r>
              <a:rPr lang="en-US" dirty="0" err="1"/>
              <a:t>beror</a:t>
            </a:r>
            <a:r>
              <a:rPr lang="en-US" dirty="0"/>
              <a:t> på </a:t>
            </a:r>
            <a:r>
              <a:rPr lang="en-US" dirty="0" err="1"/>
              <a:t>varje</a:t>
            </a:r>
            <a:r>
              <a:rPr lang="en-US" dirty="0"/>
              <a:t> </a:t>
            </a:r>
            <a:r>
              <a:rPr lang="en-US" dirty="0" err="1"/>
              <a:t>enskilt</a:t>
            </a:r>
            <a:r>
              <a:rPr lang="en-US" dirty="0"/>
              <a:t> fall </a:t>
            </a:r>
            <a:r>
              <a:rPr lang="en-US" dirty="0" err="1"/>
              <a:t>och</a:t>
            </a:r>
            <a:r>
              <a:rPr lang="en-US" dirty="0"/>
              <a:t> </a:t>
            </a:r>
            <a:r>
              <a:rPr lang="en-US" dirty="0" err="1"/>
              <a:t>hur</a:t>
            </a:r>
            <a:r>
              <a:rPr lang="en-US" dirty="0"/>
              <a:t> </a:t>
            </a:r>
            <a:r>
              <a:rPr lang="en-US" dirty="0" err="1"/>
              <a:t>komplex</a:t>
            </a:r>
            <a:r>
              <a:rPr lang="en-US" dirty="0"/>
              <a:t> </a:t>
            </a:r>
            <a:r>
              <a:rPr lang="en-US" dirty="0" err="1"/>
              <a:t>bedömningen</a:t>
            </a:r>
            <a:r>
              <a:rPr lang="en-US" dirty="0"/>
              <a:t> </a:t>
            </a:r>
            <a:r>
              <a:rPr lang="en-US" dirty="0" err="1"/>
              <a:t>är</a:t>
            </a:r>
            <a:r>
              <a:rPr lang="en-US" dirty="0"/>
              <a:t>. En </a:t>
            </a:r>
            <a:r>
              <a:rPr lang="en-US" dirty="0" err="1"/>
              <a:t>patientjournal</a:t>
            </a:r>
            <a:r>
              <a:rPr lang="en-US" dirty="0"/>
              <a:t> ska </a:t>
            </a:r>
            <a:r>
              <a:rPr lang="en-US" dirty="0" err="1"/>
              <a:t>innehålla</a:t>
            </a:r>
            <a:r>
              <a:rPr lang="en-US" dirty="0"/>
              <a:t> de </a:t>
            </a:r>
            <a:r>
              <a:rPr lang="en-US" dirty="0" err="1"/>
              <a:t>uppgifter</a:t>
            </a:r>
            <a:r>
              <a:rPr lang="en-US" dirty="0"/>
              <a:t> </a:t>
            </a:r>
            <a:r>
              <a:rPr lang="en-US" dirty="0" err="1"/>
              <a:t>som</a:t>
            </a:r>
            <a:r>
              <a:rPr lang="en-US" dirty="0"/>
              <a:t> </a:t>
            </a:r>
            <a:r>
              <a:rPr lang="en-US" dirty="0" err="1"/>
              <a:t>behövs</a:t>
            </a:r>
            <a:r>
              <a:rPr lang="en-US" dirty="0"/>
              <a:t> </a:t>
            </a:r>
            <a:r>
              <a:rPr lang="en-US" dirty="0" err="1"/>
              <a:t>för</a:t>
            </a:r>
            <a:r>
              <a:rPr lang="en-US" dirty="0"/>
              <a:t> </a:t>
            </a:r>
            <a:r>
              <a:rPr lang="en-US" dirty="0" err="1"/>
              <a:t>en</a:t>
            </a:r>
            <a:r>
              <a:rPr lang="en-US" dirty="0"/>
              <a:t> god </a:t>
            </a:r>
            <a:r>
              <a:rPr lang="en-US" dirty="0" err="1"/>
              <a:t>och</a:t>
            </a:r>
            <a:r>
              <a:rPr lang="en-US" dirty="0"/>
              <a:t> </a:t>
            </a:r>
            <a:r>
              <a:rPr lang="en-US" dirty="0" err="1"/>
              <a:t>säker</a:t>
            </a:r>
            <a:r>
              <a:rPr lang="en-US" dirty="0"/>
              <a:t> </a:t>
            </a:r>
            <a:r>
              <a:rPr lang="en-US" dirty="0" err="1"/>
              <a:t>vård</a:t>
            </a:r>
            <a:r>
              <a:rPr lang="en-US" dirty="0"/>
              <a:t> av </a:t>
            </a:r>
            <a:r>
              <a:rPr lang="en-US" dirty="0" err="1"/>
              <a:t>patienten</a:t>
            </a:r>
            <a:r>
              <a:rPr lang="en-US" dirty="0"/>
              <a:t> </a:t>
            </a:r>
            <a:r>
              <a:rPr lang="en-US" dirty="0" err="1"/>
              <a:t>samt</a:t>
            </a:r>
            <a:r>
              <a:rPr lang="en-US" dirty="0"/>
              <a:t> </a:t>
            </a:r>
            <a:r>
              <a:rPr lang="en-US" dirty="0" err="1"/>
              <a:t>väsentliga</a:t>
            </a:r>
            <a:r>
              <a:rPr lang="en-US" dirty="0"/>
              <a:t> </a:t>
            </a:r>
            <a:r>
              <a:rPr lang="en-US" dirty="0" err="1"/>
              <a:t>uppgifter</a:t>
            </a:r>
            <a:r>
              <a:rPr lang="en-US" dirty="0"/>
              <a:t> om </a:t>
            </a:r>
            <a:r>
              <a:rPr lang="en-US" dirty="0" err="1"/>
              <a:t>vilka</a:t>
            </a:r>
            <a:r>
              <a:rPr lang="en-US" dirty="0"/>
              <a:t> </a:t>
            </a:r>
            <a:r>
              <a:rPr lang="en-US" dirty="0" err="1"/>
              <a:t>åtgärder</a:t>
            </a:r>
            <a:r>
              <a:rPr lang="en-US" dirty="0"/>
              <a:t> man </a:t>
            </a:r>
            <a:r>
              <a:rPr lang="en-US" dirty="0" err="1"/>
              <a:t>gjort</a:t>
            </a:r>
            <a:r>
              <a:rPr lang="en-US" dirty="0"/>
              <a:t>. </a:t>
            </a:r>
          </a:p>
          <a:p>
            <a:pPr marL="0" lvl="0" indent="0" algn="l" rtl="0">
              <a:spcBef>
                <a:spcPts val="0"/>
              </a:spcBef>
              <a:spcAft>
                <a:spcPts val="0"/>
              </a:spcAft>
              <a:buNone/>
            </a:pPr>
            <a:r>
              <a:rPr lang="sv-SE" dirty="0"/>
              <a:t> </a:t>
            </a:r>
          </a:p>
          <a:p>
            <a:pPr marL="0" lvl="0" indent="0" algn="l" rtl="0">
              <a:spcBef>
                <a:spcPts val="0"/>
              </a:spcBef>
              <a:spcAft>
                <a:spcPts val="0"/>
              </a:spcAft>
              <a:buNone/>
            </a:pPr>
            <a:endParaRPr dirty="0"/>
          </a:p>
        </p:txBody>
      </p:sp>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sz="800" dirty="0"/>
          </a:p>
          <a:p>
            <a:pPr marL="0" lvl="0" indent="0" algn="l" rtl="0">
              <a:spcBef>
                <a:spcPts val="0"/>
              </a:spcBef>
              <a:spcAft>
                <a:spcPts val="0"/>
              </a:spcAft>
              <a:buNone/>
            </a:pPr>
            <a:endParaRPr sz="800" dirty="0"/>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ea typeface="Calibri"/>
                <a:cs typeface="Calibri"/>
                <a:sym typeface="Calibri"/>
              </a:rPr>
              <a:t>Det är v</a:t>
            </a:r>
            <a:r>
              <a:rPr lang="sv-SE" dirty="0">
                <a:latin typeface="+mn-lt"/>
                <a:ea typeface="Calibri"/>
                <a:cs typeface="Calibri"/>
                <a:sym typeface="Calibri"/>
              </a:rPr>
              <a:t>iktigt att patienten får kunskap om urinvägarnas anatomi och fysiologi samt att patienten får förståelse om sin diagnos och vinsten med behandlingen. Visualisera med hjälp av bilder. </a:t>
            </a:r>
          </a:p>
          <a:p>
            <a:pPr marL="0" lvl="0" indent="0" algn="l" rtl="0">
              <a:spcBef>
                <a:spcPts val="0"/>
              </a:spcBef>
              <a:spcAft>
                <a:spcPts val="0"/>
              </a:spcAft>
              <a:buNone/>
            </a:pPr>
            <a:r>
              <a:rPr lang="sv-SE" dirty="0">
                <a:latin typeface="+mn-lt"/>
                <a:ea typeface="Calibri"/>
                <a:cs typeface="Calibri"/>
                <a:sym typeface="Calibri"/>
              </a:rPr>
              <a:t>Användarguide är ett bra hjälpmedel för patienten att få kunskap om terapin innan och efter besöket.</a:t>
            </a:r>
          </a:p>
          <a:p>
            <a:pPr marL="0" lvl="0" indent="0" algn="l" rtl="0">
              <a:spcBef>
                <a:spcPts val="0"/>
              </a:spcBef>
              <a:spcAft>
                <a:spcPts val="0"/>
              </a:spcAft>
              <a:buNone/>
            </a:pPr>
            <a:r>
              <a:rPr lang="sv-SE" dirty="0">
                <a:latin typeface="+mn-lt"/>
                <a:ea typeface="Calibri"/>
                <a:cs typeface="Calibri"/>
                <a:sym typeface="Calibri"/>
              </a:rPr>
              <a:t>Komplikationer: Informera patienten om skillnaden mellan asymtomatisk </a:t>
            </a:r>
            <a:r>
              <a:rPr lang="sv-SE" dirty="0" err="1">
                <a:latin typeface="+mn-lt"/>
                <a:ea typeface="Calibri"/>
                <a:cs typeface="Calibri"/>
                <a:sym typeface="Calibri"/>
              </a:rPr>
              <a:t>bakterieuri</a:t>
            </a:r>
            <a:r>
              <a:rPr lang="sv-SE" dirty="0">
                <a:latin typeface="+mn-lt"/>
                <a:ea typeface="Calibri"/>
                <a:cs typeface="Calibri"/>
                <a:sym typeface="Calibri"/>
              </a:rPr>
              <a:t> (ABU) och symtomatisk urinvägsinfektion.</a:t>
            </a:r>
          </a:p>
          <a:p>
            <a:pPr marL="0" lvl="0" indent="0" algn="l" rtl="0">
              <a:spcBef>
                <a:spcPts val="0"/>
              </a:spcBef>
              <a:spcAft>
                <a:spcPts val="0"/>
              </a:spcAft>
              <a:buNone/>
            </a:pPr>
            <a:r>
              <a:rPr lang="sv-SE" dirty="0">
                <a:latin typeface="+mn-lt"/>
                <a:ea typeface="Calibri"/>
                <a:cs typeface="Calibri"/>
                <a:sym typeface="Calibri"/>
              </a:rPr>
              <a:t>Informera om symtomen på UVI, såsom bl</a:t>
            </a:r>
            <a:r>
              <a:rPr lang="sv-SE" dirty="0">
                <a:ea typeface="Calibri"/>
                <a:cs typeface="Calibri"/>
                <a:sym typeface="Calibri"/>
              </a:rPr>
              <a:t>.a. </a:t>
            </a:r>
            <a:r>
              <a:rPr lang="sv-SE" dirty="0">
                <a:latin typeface="+mn-lt"/>
                <a:ea typeface="Calibri"/>
                <a:cs typeface="Calibri"/>
                <a:sym typeface="Calibri"/>
              </a:rPr>
              <a:t>trängningar, feber, smärta och </a:t>
            </a:r>
            <a:r>
              <a:rPr lang="sv-SE" dirty="0" err="1">
                <a:latin typeface="+mn-lt"/>
                <a:ea typeface="Calibri"/>
                <a:cs typeface="Calibri"/>
                <a:sym typeface="Calibri"/>
              </a:rPr>
              <a:t>hematuri</a:t>
            </a:r>
            <a:r>
              <a:rPr lang="sv-SE" dirty="0">
                <a:latin typeface="+mn-lt"/>
                <a:ea typeface="Calibri"/>
                <a:cs typeface="Calibri"/>
                <a:sym typeface="Calibri"/>
              </a:rPr>
              <a:t>.</a:t>
            </a:r>
          </a:p>
          <a:p>
            <a:pPr marL="0" lvl="0" indent="0" algn="l" rtl="0">
              <a:spcBef>
                <a:spcPts val="0"/>
              </a:spcBef>
              <a:spcAft>
                <a:spcPts val="0"/>
              </a:spcAft>
              <a:buNone/>
            </a:pPr>
            <a:r>
              <a:rPr lang="sv-SE" dirty="0">
                <a:latin typeface="+mn-lt"/>
                <a:ea typeface="Calibri"/>
                <a:cs typeface="Calibri"/>
                <a:sym typeface="Calibri"/>
              </a:rPr>
              <a:t>Många RIK-användare har ABU och ska inte behandlas.</a:t>
            </a:r>
          </a:p>
          <a:p>
            <a:pPr marL="0" lvl="0" indent="0" algn="l" rtl="0">
              <a:spcBef>
                <a:spcPts val="0"/>
              </a:spcBef>
              <a:spcAft>
                <a:spcPts val="0"/>
              </a:spcAft>
              <a:buNone/>
            </a:pPr>
            <a:r>
              <a:rPr lang="sv-SE" dirty="0">
                <a:latin typeface="+mn-lt"/>
                <a:ea typeface="Calibri"/>
                <a:cs typeface="Calibri"/>
                <a:sym typeface="Calibri"/>
              </a:rPr>
              <a:t>Noggrann genomgång tillsammans med patienten hur katetern/katetrarna och ev. annat material hanteras. </a:t>
            </a:r>
          </a:p>
          <a:p>
            <a:pPr marL="0" lvl="0" indent="0" algn="l" rtl="0">
              <a:spcBef>
                <a:spcPts val="0"/>
              </a:spcBef>
              <a:spcAft>
                <a:spcPts val="0"/>
              </a:spcAft>
              <a:buNone/>
            </a:pPr>
            <a:r>
              <a:rPr lang="sv-SE" dirty="0">
                <a:latin typeface="+mn-lt"/>
                <a:ea typeface="Calibri"/>
                <a:cs typeface="Calibri"/>
                <a:sym typeface="Calibri"/>
              </a:rPr>
              <a:t>För att få till en bra </a:t>
            </a:r>
            <a:r>
              <a:rPr lang="sv-SE" dirty="0" err="1">
                <a:latin typeface="+mn-lt"/>
                <a:ea typeface="Calibri"/>
                <a:cs typeface="Calibri"/>
                <a:sym typeface="Calibri"/>
              </a:rPr>
              <a:t>compliance</a:t>
            </a:r>
            <a:r>
              <a:rPr lang="sv-SE" dirty="0">
                <a:latin typeface="+mn-lt"/>
                <a:ea typeface="Calibri"/>
                <a:cs typeface="Calibri"/>
                <a:sym typeface="Calibri"/>
              </a:rPr>
              <a:t> över lång tid krävs en strukturerad, pedagogisk utbildning och uppföljning av terapin. Planera att första besöket tar ca 60 minuter.</a:t>
            </a:r>
            <a:endParaRPr lang="en-US" dirty="0"/>
          </a:p>
          <a:p>
            <a:pPr marL="0" lvl="0" indent="0" algn="l" rtl="0">
              <a:spcBef>
                <a:spcPts val="0"/>
              </a:spcBef>
              <a:spcAft>
                <a:spcPts val="0"/>
              </a:spcAft>
              <a:buNone/>
            </a:pPr>
            <a:endParaRPr dirty="0"/>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a:solidFill>
                  <a:srgbClr val="000000"/>
                </a:solidFill>
              </a:rPr>
              <a:t>Precis </a:t>
            </a:r>
            <a:r>
              <a:rPr lang="en-US" sz="1200" b="0" dirty="0" err="1">
                <a:solidFill>
                  <a:srgbClr val="000000"/>
                </a:solidFill>
              </a:rPr>
              <a:t>som</a:t>
            </a:r>
            <a:r>
              <a:rPr lang="en-US" sz="1200" b="0" dirty="0">
                <a:solidFill>
                  <a:srgbClr val="000000"/>
                </a:solidFill>
              </a:rPr>
              <a:t> </a:t>
            </a:r>
            <a:r>
              <a:rPr lang="en-US" sz="1200" b="0" dirty="0" err="1">
                <a:solidFill>
                  <a:srgbClr val="000000"/>
                </a:solidFill>
              </a:rPr>
              <a:t>studierna</a:t>
            </a:r>
            <a:r>
              <a:rPr lang="en-US" sz="1200" b="0" dirty="0">
                <a:solidFill>
                  <a:srgbClr val="000000"/>
                </a:solidFill>
              </a:rPr>
              <a:t> </a:t>
            </a:r>
            <a:r>
              <a:rPr lang="en-US" sz="1200" b="0" dirty="0" err="1">
                <a:solidFill>
                  <a:srgbClr val="000000"/>
                </a:solidFill>
              </a:rPr>
              <a:t>visar</a:t>
            </a:r>
            <a:r>
              <a:rPr lang="en-US" sz="1200" b="0" dirty="0">
                <a:solidFill>
                  <a:srgbClr val="000000"/>
                </a:solidFill>
              </a:rPr>
              <a:t> </a:t>
            </a:r>
            <a:r>
              <a:rPr lang="en-US" sz="1200" b="0" dirty="0" err="1">
                <a:solidFill>
                  <a:srgbClr val="000000"/>
                </a:solidFill>
              </a:rPr>
              <a:t>så</a:t>
            </a:r>
            <a:r>
              <a:rPr lang="en-US" sz="1200" b="0" dirty="0">
                <a:solidFill>
                  <a:srgbClr val="000000"/>
                </a:solidFill>
              </a:rPr>
              <a:t> </a:t>
            </a:r>
            <a:r>
              <a:rPr lang="en-US" sz="1200" b="0" dirty="0" err="1">
                <a:solidFill>
                  <a:srgbClr val="000000"/>
                </a:solidFill>
              </a:rPr>
              <a:t>är</a:t>
            </a:r>
            <a:r>
              <a:rPr lang="en-US" sz="1200" b="0" dirty="0">
                <a:solidFill>
                  <a:srgbClr val="000000"/>
                </a:solidFill>
              </a:rPr>
              <a:t> det </a:t>
            </a:r>
            <a:r>
              <a:rPr lang="en-US" sz="1200" b="0" dirty="0" err="1">
                <a:solidFill>
                  <a:srgbClr val="000000"/>
                </a:solidFill>
              </a:rPr>
              <a:t>viktigt</a:t>
            </a:r>
            <a:r>
              <a:rPr lang="en-US" sz="1200" b="0" dirty="0">
                <a:solidFill>
                  <a:srgbClr val="000000"/>
                </a:solidFill>
              </a:rPr>
              <a:t> </a:t>
            </a:r>
            <a:r>
              <a:rPr lang="en-US" sz="1200" b="0" dirty="0" err="1">
                <a:solidFill>
                  <a:srgbClr val="000000"/>
                </a:solidFill>
              </a:rPr>
              <a:t>att</a:t>
            </a:r>
            <a:r>
              <a:rPr lang="en-US" sz="1200" b="0" dirty="0">
                <a:solidFill>
                  <a:srgbClr val="000000"/>
                </a:solidFill>
              </a:rPr>
              <a:t> </a:t>
            </a:r>
            <a:r>
              <a:rPr lang="en-US" sz="1200" b="0" dirty="0" err="1">
                <a:solidFill>
                  <a:srgbClr val="000000"/>
                </a:solidFill>
              </a:rPr>
              <a:t>ge</a:t>
            </a:r>
            <a:r>
              <a:rPr lang="en-US" sz="1200" b="0" dirty="0">
                <a:solidFill>
                  <a:srgbClr val="000000"/>
                </a:solidFill>
              </a:rPr>
              <a:t> bra information till </a:t>
            </a:r>
            <a:r>
              <a:rPr lang="en-US" sz="1200" b="0" dirty="0" err="1">
                <a:solidFill>
                  <a:srgbClr val="000000"/>
                </a:solidFill>
              </a:rPr>
              <a:t>patienten</a:t>
            </a:r>
            <a:r>
              <a:rPr lang="en-US" sz="1200" b="0" dirty="0">
                <a:solidFill>
                  <a:srgbClr val="000000"/>
                </a:solidFill>
              </a:rPr>
              <a:t> </a:t>
            </a:r>
            <a:r>
              <a:rPr lang="en-US" sz="1200" b="0" dirty="0" err="1">
                <a:solidFill>
                  <a:srgbClr val="000000"/>
                </a:solidFill>
              </a:rPr>
              <a:t>innan</a:t>
            </a:r>
            <a:r>
              <a:rPr lang="en-US" sz="1200" b="0" dirty="0">
                <a:solidFill>
                  <a:srgbClr val="000000"/>
                </a:solidFill>
              </a:rPr>
              <a:t> de </a:t>
            </a:r>
            <a:r>
              <a:rPr lang="en-US" sz="1200" b="0" dirty="0" err="1">
                <a:solidFill>
                  <a:srgbClr val="000000"/>
                </a:solidFill>
              </a:rPr>
              <a:t>startar</a:t>
            </a:r>
            <a:r>
              <a:rPr lang="en-US" sz="1200" b="0" dirty="0">
                <a:solidFill>
                  <a:srgbClr val="000000"/>
                </a:solidFill>
              </a:rPr>
              <a:t> med RIK </a:t>
            </a:r>
            <a:r>
              <a:rPr lang="en-US" sz="1200" b="0" dirty="0" err="1">
                <a:solidFill>
                  <a:srgbClr val="000000"/>
                </a:solidFill>
              </a:rPr>
              <a:t>och</a:t>
            </a:r>
            <a:r>
              <a:rPr lang="en-US" sz="1200" b="0" dirty="0">
                <a:solidFill>
                  <a:srgbClr val="000000"/>
                </a:solidFill>
              </a:rPr>
              <a:t> </a:t>
            </a:r>
            <a:r>
              <a:rPr lang="en-US" sz="1200" b="0" dirty="0" err="1">
                <a:solidFill>
                  <a:srgbClr val="000000"/>
                </a:solidFill>
              </a:rPr>
              <a:t>även</a:t>
            </a:r>
            <a:r>
              <a:rPr lang="en-US" sz="1200" b="0" dirty="0">
                <a:solidFill>
                  <a:srgbClr val="000000"/>
                </a:solidFill>
              </a:rPr>
              <a:t> </a:t>
            </a:r>
            <a:r>
              <a:rPr lang="en-US" sz="1200" b="0" dirty="0" err="1">
                <a:solidFill>
                  <a:srgbClr val="000000"/>
                </a:solidFill>
              </a:rPr>
              <a:t>viktigt</a:t>
            </a:r>
            <a:r>
              <a:rPr lang="en-US" sz="1200" b="0" dirty="0">
                <a:solidFill>
                  <a:srgbClr val="000000"/>
                </a:solidFill>
              </a:rPr>
              <a:t> med </a:t>
            </a:r>
            <a:r>
              <a:rPr lang="en-US" sz="1200" b="0" dirty="0" err="1">
                <a:solidFill>
                  <a:srgbClr val="000000"/>
                </a:solidFill>
              </a:rPr>
              <a:t>en</a:t>
            </a:r>
            <a:r>
              <a:rPr lang="en-US" sz="1200" b="0" dirty="0">
                <a:solidFill>
                  <a:srgbClr val="000000"/>
                </a:solidFill>
              </a:rPr>
              <a:t> bra </a:t>
            </a:r>
            <a:r>
              <a:rPr lang="en-US" sz="1200" b="0" dirty="0" err="1">
                <a:solidFill>
                  <a:srgbClr val="000000"/>
                </a:solidFill>
              </a:rPr>
              <a:t>uppföljning</a:t>
            </a:r>
            <a:r>
              <a:rPr lang="en-US" sz="1200" b="0" dirty="0">
                <a:solidFill>
                  <a:srgbClr val="000000"/>
                </a:solidFill>
              </a:rPr>
              <a:t>.</a:t>
            </a:r>
            <a:r>
              <a:rPr lang="en-US" sz="1200" dirty="0"/>
              <a:t> </a:t>
            </a:r>
          </a:p>
          <a:p>
            <a:pPr marL="0" lvl="0" indent="0" algn="l" rtl="0">
              <a:spcBef>
                <a:spcPts val="0"/>
              </a:spcBef>
              <a:spcAft>
                <a:spcPts val="0"/>
              </a:spcAft>
              <a:buNone/>
            </a:pPr>
            <a:r>
              <a:rPr lang="en-US" sz="1200" dirty="0" err="1"/>
              <a:t>Wellspect</a:t>
            </a:r>
            <a:r>
              <a:rPr lang="en-US" sz="1200" dirty="0"/>
              <a:t> </a:t>
            </a:r>
            <a:r>
              <a:rPr lang="en-US" sz="1200" dirty="0" err="1"/>
              <a:t>erbjuder</a:t>
            </a:r>
            <a:r>
              <a:rPr lang="en-US" sz="1200" dirty="0"/>
              <a:t> </a:t>
            </a:r>
            <a:r>
              <a:rPr lang="en-US" sz="1200" dirty="0" err="1"/>
              <a:t>ett</a:t>
            </a:r>
            <a:r>
              <a:rPr lang="en-US" sz="1200" dirty="0"/>
              <a:t> </a:t>
            </a:r>
            <a:r>
              <a:rPr lang="en-US" sz="1200" dirty="0" err="1"/>
              <a:t>brett</a:t>
            </a:r>
            <a:r>
              <a:rPr lang="en-US" sz="1200" dirty="0"/>
              <a:t> </a:t>
            </a:r>
            <a:r>
              <a:rPr lang="en-US" sz="1200" dirty="0" err="1"/>
              <a:t>sortiment</a:t>
            </a:r>
            <a:r>
              <a:rPr lang="en-US" sz="1200" dirty="0"/>
              <a:t> av </a:t>
            </a:r>
            <a:r>
              <a:rPr lang="en-US" sz="1200" dirty="0" err="1"/>
              <a:t>informationsmaterial</a:t>
            </a:r>
            <a:r>
              <a:rPr lang="en-US" sz="1200" dirty="0"/>
              <a:t> </a:t>
            </a:r>
            <a:r>
              <a:rPr lang="en-US" sz="1200" dirty="0" err="1"/>
              <a:t>för</a:t>
            </a:r>
            <a:r>
              <a:rPr lang="en-US" sz="1200" dirty="0"/>
              <a:t> </a:t>
            </a:r>
            <a:r>
              <a:rPr lang="en-US" sz="1200" dirty="0" err="1"/>
              <a:t>att</a:t>
            </a:r>
            <a:r>
              <a:rPr lang="en-US" sz="1200" dirty="0"/>
              <a:t> </a:t>
            </a:r>
            <a:r>
              <a:rPr lang="en-US" sz="1200" dirty="0" err="1"/>
              <a:t>patienten</a:t>
            </a:r>
            <a:r>
              <a:rPr lang="en-US" sz="1200" dirty="0"/>
              <a:t> ska </a:t>
            </a:r>
            <a:r>
              <a:rPr lang="en-US" sz="1200" dirty="0" err="1"/>
              <a:t>få</a:t>
            </a:r>
            <a:r>
              <a:rPr lang="en-US" sz="1200" dirty="0"/>
              <a:t> </a:t>
            </a:r>
            <a:r>
              <a:rPr lang="en-US" sz="1200" dirty="0" err="1"/>
              <a:t>en</a:t>
            </a:r>
            <a:r>
              <a:rPr lang="en-US" sz="1200" dirty="0"/>
              <a:t> bra start:</a:t>
            </a:r>
            <a:br>
              <a:rPr lang="en-US" sz="1200" dirty="0"/>
            </a:br>
            <a:r>
              <a:rPr lang="en-US" sz="1200" dirty="0" err="1"/>
              <a:t>Användarguider</a:t>
            </a:r>
            <a:r>
              <a:rPr lang="en-US" sz="1200" dirty="0"/>
              <a:t> (</a:t>
            </a:r>
            <a:r>
              <a:rPr lang="en-US" sz="1200" dirty="0" err="1"/>
              <a:t>för</a:t>
            </a:r>
            <a:r>
              <a:rPr lang="en-US" sz="1200" dirty="0"/>
              <a:t> man, </a:t>
            </a:r>
            <a:r>
              <a:rPr lang="en-US" sz="1200" dirty="0" err="1"/>
              <a:t>kvinna</a:t>
            </a:r>
            <a:r>
              <a:rPr lang="en-US" sz="1200" dirty="0"/>
              <a:t>, </a:t>
            </a:r>
            <a:r>
              <a:rPr lang="en-US" sz="1200" dirty="0" err="1"/>
              <a:t>ryggmärggskadade</a:t>
            </a:r>
            <a:r>
              <a:rPr lang="en-US" sz="1200" dirty="0"/>
              <a:t>, BPH, MS </a:t>
            </a:r>
            <a:r>
              <a:rPr lang="en-US" sz="1200" dirty="0" err="1"/>
              <a:t>och</a:t>
            </a:r>
            <a:r>
              <a:rPr lang="en-US" sz="1200" dirty="0"/>
              <a:t> Parkinson), </a:t>
            </a:r>
            <a:r>
              <a:rPr lang="en-US" sz="1200" dirty="0" err="1"/>
              <a:t>finns</a:t>
            </a:r>
            <a:r>
              <a:rPr lang="en-US" sz="1200" dirty="0"/>
              <a:t> </a:t>
            </a:r>
            <a:r>
              <a:rPr lang="en-US" sz="1200" dirty="0" err="1"/>
              <a:t>även</a:t>
            </a:r>
            <a:r>
              <a:rPr lang="en-US" sz="1200" dirty="0"/>
              <a:t> </a:t>
            </a:r>
            <a:r>
              <a:rPr lang="en-US" sz="1200" dirty="0" err="1"/>
              <a:t>som</a:t>
            </a:r>
            <a:r>
              <a:rPr lang="en-US" sz="1200" dirty="0"/>
              <a:t> e-books.</a:t>
            </a:r>
            <a:endParaRPr sz="1200" dirty="0"/>
          </a:p>
          <a:p>
            <a:pPr marL="0" lvl="0" indent="0" algn="l" rtl="0">
              <a:spcBef>
                <a:spcPts val="0"/>
              </a:spcBef>
              <a:spcAft>
                <a:spcPts val="0"/>
              </a:spcAft>
              <a:buNone/>
            </a:pPr>
            <a:r>
              <a:rPr lang="sv-SE" sz="1200" b="0" dirty="0">
                <a:solidFill>
                  <a:srgbClr val="000000"/>
                </a:solidFill>
              </a:rPr>
              <a:t>Fyll i och lämna ut id-kortet hjälper användaren vid vårdkontakt och är </a:t>
            </a:r>
            <a:r>
              <a:rPr lang="en-US" sz="1200" b="0" dirty="0">
                <a:solidFill>
                  <a:srgbClr val="000000"/>
                </a:solidFill>
              </a:rPr>
              <a:t>bra </a:t>
            </a:r>
            <a:r>
              <a:rPr lang="en-US" sz="1200" b="0" dirty="0" err="1">
                <a:solidFill>
                  <a:srgbClr val="000000"/>
                </a:solidFill>
              </a:rPr>
              <a:t>att</a:t>
            </a:r>
            <a:r>
              <a:rPr lang="en-US" sz="1200" b="0" dirty="0">
                <a:solidFill>
                  <a:srgbClr val="000000"/>
                </a:solidFill>
              </a:rPr>
              <a:t> ha med vid </a:t>
            </a:r>
            <a:r>
              <a:rPr lang="en-US" sz="1200" b="0" dirty="0" err="1">
                <a:solidFill>
                  <a:srgbClr val="000000"/>
                </a:solidFill>
              </a:rPr>
              <a:t>resa</a:t>
            </a:r>
            <a:r>
              <a:rPr lang="en-US" sz="1200" b="0" dirty="0">
                <a:solidFill>
                  <a:srgbClr val="000000"/>
                </a:solidFill>
              </a:rPr>
              <a:t>.</a:t>
            </a:r>
          </a:p>
          <a:p>
            <a:pPr marL="0" lvl="0" indent="0" algn="l" rtl="0">
              <a:spcBef>
                <a:spcPts val="0"/>
              </a:spcBef>
              <a:spcAft>
                <a:spcPts val="0"/>
              </a:spcAft>
              <a:buNone/>
            </a:pPr>
            <a:endParaRPr lang="en-US" sz="1200" b="0" dirty="0">
              <a:solidFill>
                <a:srgbClr val="000000"/>
              </a:solidFill>
            </a:endParaRPr>
          </a:p>
          <a:p>
            <a:r>
              <a:rPr lang="en-US" sz="1200" b="0" dirty="0" err="1">
                <a:solidFill>
                  <a:srgbClr val="000000"/>
                </a:solidFill>
              </a:rPr>
              <a:t>På</a:t>
            </a:r>
            <a:r>
              <a:rPr lang="en-US" sz="1200" b="0" dirty="0">
                <a:solidFill>
                  <a:srgbClr val="000000"/>
                </a:solidFill>
              </a:rPr>
              <a:t> wellspect.se </a:t>
            </a:r>
            <a:r>
              <a:rPr lang="en-US" sz="1200" b="0" dirty="0" err="1">
                <a:solidFill>
                  <a:srgbClr val="000000"/>
                </a:solidFill>
              </a:rPr>
              <a:t>hittar</a:t>
            </a:r>
            <a:r>
              <a:rPr lang="en-US" sz="1200" b="0" dirty="0">
                <a:solidFill>
                  <a:srgbClr val="000000"/>
                </a:solidFill>
              </a:rPr>
              <a:t> du material </a:t>
            </a:r>
            <a:r>
              <a:rPr lang="en-US" sz="1200" b="0" dirty="0" err="1">
                <a:solidFill>
                  <a:srgbClr val="000000"/>
                </a:solidFill>
              </a:rPr>
              <a:t>och</a:t>
            </a:r>
            <a:r>
              <a:rPr lang="en-US" sz="1200" b="0" dirty="0">
                <a:solidFill>
                  <a:srgbClr val="000000"/>
                </a:solidFill>
              </a:rPr>
              <a:t> information </a:t>
            </a:r>
            <a:r>
              <a:rPr lang="en-US" sz="1200" b="0" dirty="0" err="1">
                <a:solidFill>
                  <a:srgbClr val="000000"/>
                </a:solidFill>
              </a:rPr>
              <a:t>t.ex</a:t>
            </a:r>
            <a:r>
              <a:rPr lang="en-US" sz="1200" b="0" dirty="0">
                <a:solidFill>
                  <a:srgbClr val="000000"/>
                </a:solidFill>
              </a:rPr>
              <a:t>.:</a:t>
            </a:r>
          </a:p>
          <a:p>
            <a:r>
              <a:rPr lang="sv-SE" sz="1200" b="0" i="0" u="none" strike="noStrike" kern="1200" baseline="0" dirty="0">
                <a:solidFill>
                  <a:schemeClr val="tx1"/>
                </a:solidFill>
                <a:latin typeface="+mn-lt"/>
                <a:ea typeface="+mn-ea"/>
                <a:cs typeface="+mn-cs"/>
              </a:rPr>
              <a:t>• Produktinformation</a:t>
            </a:r>
          </a:p>
          <a:p>
            <a:r>
              <a:rPr lang="sv-SE" sz="1200" b="0" i="0" u="none" strike="noStrike" kern="1200" baseline="0" dirty="0">
                <a:solidFill>
                  <a:schemeClr val="tx1"/>
                </a:solidFill>
                <a:latin typeface="+mn-lt"/>
                <a:ea typeface="+mn-ea"/>
                <a:cs typeface="+mn-cs"/>
              </a:rPr>
              <a:t>• E-</a:t>
            </a:r>
            <a:r>
              <a:rPr lang="sv-SE" sz="1200" b="0" i="0" u="none" strike="noStrike" kern="1200" baseline="0" dirty="0" err="1">
                <a:solidFill>
                  <a:schemeClr val="tx1"/>
                </a:solidFill>
                <a:latin typeface="+mn-lt"/>
                <a:ea typeface="+mn-ea"/>
                <a:cs typeface="+mn-cs"/>
              </a:rPr>
              <a:t>books</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Instruktionsfilmer</a:t>
            </a:r>
          </a:p>
          <a:p>
            <a:r>
              <a:rPr lang="sv-SE" sz="1200" b="0" i="0" u="none" strike="noStrike" kern="1200" baseline="0" dirty="0">
                <a:solidFill>
                  <a:schemeClr val="tx1"/>
                </a:solidFill>
                <a:latin typeface="+mn-lt"/>
                <a:ea typeface="+mn-ea"/>
                <a:cs typeface="+mn-cs"/>
              </a:rPr>
              <a:t>• Personliga berättelser och mycket mer</a:t>
            </a:r>
            <a:endParaRPr sz="1200" b="0" dirty="0"/>
          </a:p>
          <a:p>
            <a:pPr marL="0" lvl="0" indent="0" algn="l" rtl="0">
              <a:spcBef>
                <a:spcPts val="0"/>
              </a:spcBef>
              <a:spcAft>
                <a:spcPts val="0"/>
              </a:spcAft>
              <a:buNone/>
            </a:pPr>
            <a:endParaRPr sz="1200" b="0" dirty="0">
              <a:solidFill>
                <a:srgbClr val="000000"/>
              </a:solidFill>
            </a:endParaRPr>
          </a:p>
          <a:p>
            <a:pPr marL="0" marR="0" lvl="0" indent="0" algn="l" rtl="0">
              <a:lnSpc>
                <a:spcPct val="100000"/>
              </a:lnSpc>
              <a:spcBef>
                <a:spcPts val="0"/>
              </a:spcBef>
              <a:spcAft>
                <a:spcPts val="0"/>
              </a:spcAft>
              <a:buClr>
                <a:schemeClr val="dk1"/>
              </a:buClr>
              <a:buSzPts val="800"/>
              <a:buFont typeface="Calibri"/>
              <a:buNone/>
            </a:pPr>
            <a:endParaRPr lang="sv-SE" sz="1200" b="0" dirty="0">
              <a:solidFill>
                <a:srgbClr val="FF0000"/>
              </a:solidFill>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a:solidFill>
                  <a:srgbClr val="000000"/>
                </a:solidFill>
              </a:rPr>
              <a:t>Precis </a:t>
            </a:r>
            <a:r>
              <a:rPr lang="en-US" sz="1200" b="0" dirty="0" err="1">
                <a:solidFill>
                  <a:srgbClr val="000000"/>
                </a:solidFill>
              </a:rPr>
              <a:t>som</a:t>
            </a:r>
            <a:r>
              <a:rPr lang="en-US" sz="1200" b="0" dirty="0">
                <a:solidFill>
                  <a:srgbClr val="000000"/>
                </a:solidFill>
              </a:rPr>
              <a:t> </a:t>
            </a:r>
            <a:r>
              <a:rPr lang="en-US" sz="1200" b="0" dirty="0" err="1">
                <a:solidFill>
                  <a:srgbClr val="000000"/>
                </a:solidFill>
              </a:rPr>
              <a:t>studierna</a:t>
            </a:r>
            <a:r>
              <a:rPr lang="en-US" sz="1200" b="0" dirty="0">
                <a:solidFill>
                  <a:srgbClr val="000000"/>
                </a:solidFill>
              </a:rPr>
              <a:t> </a:t>
            </a:r>
            <a:r>
              <a:rPr lang="en-US" sz="1200" b="0" dirty="0" err="1">
                <a:solidFill>
                  <a:srgbClr val="000000"/>
                </a:solidFill>
              </a:rPr>
              <a:t>visar</a:t>
            </a:r>
            <a:r>
              <a:rPr lang="en-US" sz="1200" b="0" dirty="0">
                <a:solidFill>
                  <a:srgbClr val="000000"/>
                </a:solidFill>
              </a:rPr>
              <a:t> </a:t>
            </a:r>
            <a:r>
              <a:rPr lang="en-US" sz="1200" b="0" dirty="0" err="1">
                <a:solidFill>
                  <a:srgbClr val="000000"/>
                </a:solidFill>
              </a:rPr>
              <a:t>så</a:t>
            </a:r>
            <a:r>
              <a:rPr lang="en-US" sz="1200" b="0" dirty="0">
                <a:solidFill>
                  <a:srgbClr val="000000"/>
                </a:solidFill>
              </a:rPr>
              <a:t> </a:t>
            </a:r>
            <a:r>
              <a:rPr lang="en-US" sz="1200" b="0" dirty="0" err="1">
                <a:solidFill>
                  <a:srgbClr val="000000"/>
                </a:solidFill>
              </a:rPr>
              <a:t>är</a:t>
            </a:r>
            <a:r>
              <a:rPr lang="en-US" sz="1200" b="0" dirty="0">
                <a:solidFill>
                  <a:srgbClr val="000000"/>
                </a:solidFill>
              </a:rPr>
              <a:t> det </a:t>
            </a:r>
            <a:r>
              <a:rPr lang="en-US" sz="1200" b="0" dirty="0" err="1">
                <a:solidFill>
                  <a:srgbClr val="000000"/>
                </a:solidFill>
              </a:rPr>
              <a:t>viktigt</a:t>
            </a:r>
            <a:r>
              <a:rPr lang="en-US" sz="1200" b="0" dirty="0">
                <a:solidFill>
                  <a:srgbClr val="000000"/>
                </a:solidFill>
              </a:rPr>
              <a:t> </a:t>
            </a:r>
            <a:r>
              <a:rPr lang="en-US" sz="1200" b="0" dirty="0" err="1">
                <a:solidFill>
                  <a:srgbClr val="000000"/>
                </a:solidFill>
              </a:rPr>
              <a:t>att</a:t>
            </a:r>
            <a:r>
              <a:rPr lang="en-US" sz="1200" b="0" dirty="0">
                <a:solidFill>
                  <a:srgbClr val="000000"/>
                </a:solidFill>
              </a:rPr>
              <a:t> </a:t>
            </a:r>
            <a:r>
              <a:rPr lang="en-US" sz="1200" b="0" dirty="0" err="1">
                <a:solidFill>
                  <a:srgbClr val="000000"/>
                </a:solidFill>
              </a:rPr>
              <a:t>ge</a:t>
            </a:r>
            <a:r>
              <a:rPr lang="en-US" sz="1200" b="0" dirty="0">
                <a:solidFill>
                  <a:srgbClr val="000000"/>
                </a:solidFill>
              </a:rPr>
              <a:t> </a:t>
            </a:r>
            <a:r>
              <a:rPr lang="en-US" sz="1200" b="0" dirty="0" err="1">
                <a:solidFill>
                  <a:srgbClr val="000000"/>
                </a:solidFill>
              </a:rPr>
              <a:t>ingående</a:t>
            </a:r>
            <a:r>
              <a:rPr lang="en-US" sz="1200" b="0" dirty="0">
                <a:solidFill>
                  <a:srgbClr val="000000"/>
                </a:solidFill>
              </a:rPr>
              <a:t> information vid start av RIK </a:t>
            </a:r>
            <a:r>
              <a:rPr lang="en-US" sz="1200" b="0" dirty="0" err="1">
                <a:solidFill>
                  <a:srgbClr val="000000"/>
                </a:solidFill>
              </a:rPr>
              <a:t>och</a:t>
            </a:r>
            <a:r>
              <a:rPr lang="en-US" sz="1200" b="0" dirty="0">
                <a:solidFill>
                  <a:srgbClr val="000000"/>
                </a:solidFill>
              </a:rPr>
              <a:t> </a:t>
            </a:r>
            <a:r>
              <a:rPr lang="en-US" sz="1200" b="0" dirty="0" err="1">
                <a:solidFill>
                  <a:srgbClr val="000000"/>
                </a:solidFill>
              </a:rPr>
              <a:t>att</a:t>
            </a:r>
            <a:r>
              <a:rPr lang="en-US" sz="1200" b="0" dirty="0">
                <a:solidFill>
                  <a:srgbClr val="000000"/>
                </a:solidFill>
              </a:rPr>
              <a:t> </a:t>
            </a:r>
            <a:r>
              <a:rPr lang="en-US" sz="1200" b="0" dirty="0" err="1">
                <a:solidFill>
                  <a:srgbClr val="000000"/>
                </a:solidFill>
              </a:rPr>
              <a:t>följa</a:t>
            </a:r>
            <a:r>
              <a:rPr lang="en-US" sz="1200" b="0" dirty="0">
                <a:solidFill>
                  <a:srgbClr val="000000"/>
                </a:solidFill>
              </a:rPr>
              <a:t> </a:t>
            </a:r>
            <a:r>
              <a:rPr lang="en-US" sz="1200" b="0" dirty="0" err="1">
                <a:solidFill>
                  <a:srgbClr val="000000"/>
                </a:solidFill>
              </a:rPr>
              <a:t>upp</a:t>
            </a:r>
            <a:r>
              <a:rPr lang="en-US" sz="1200" b="0" dirty="0">
                <a:solidFill>
                  <a:srgbClr val="000000"/>
                </a:solidFill>
              </a:rPr>
              <a:t> </a:t>
            </a:r>
            <a:r>
              <a:rPr lang="en-US" sz="1200" b="0" dirty="0" err="1">
                <a:solidFill>
                  <a:srgbClr val="000000"/>
                </a:solidFill>
              </a:rPr>
              <a:t>patienten</a:t>
            </a:r>
            <a:r>
              <a:rPr lang="en-US" sz="1200" b="0" dirty="0">
                <a:solidFill>
                  <a:srgbClr val="000000"/>
                </a:solidFill>
              </a:rPr>
              <a:t>.</a:t>
            </a:r>
            <a:endParaRPr dirty="0"/>
          </a:p>
          <a:p>
            <a:pPr marL="0" lvl="0" indent="0" algn="l" rtl="0">
              <a:spcBef>
                <a:spcPts val="0"/>
              </a:spcBef>
              <a:spcAft>
                <a:spcPts val="0"/>
              </a:spcAft>
              <a:buNone/>
            </a:pPr>
            <a:r>
              <a:rPr lang="en-US" sz="1200" b="0" dirty="0">
                <a:solidFill>
                  <a:srgbClr val="000000"/>
                </a:solidFill>
              </a:rPr>
              <a:t>Det </a:t>
            </a:r>
            <a:r>
              <a:rPr lang="en-US" sz="1200" b="0" dirty="0" err="1">
                <a:solidFill>
                  <a:srgbClr val="000000"/>
                </a:solidFill>
              </a:rPr>
              <a:t>finns</a:t>
            </a:r>
            <a:r>
              <a:rPr lang="en-US" sz="1200" b="0" dirty="0">
                <a:solidFill>
                  <a:srgbClr val="000000"/>
                </a:solidFill>
              </a:rPr>
              <a:t> material </a:t>
            </a:r>
            <a:r>
              <a:rPr lang="en-US" sz="1200" b="0" dirty="0" err="1">
                <a:solidFill>
                  <a:srgbClr val="000000"/>
                </a:solidFill>
              </a:rPr>
              <a:t>som</a:t>
            </a:r>
            <a:r>
              <a:rPr lang="en-US" sz="1200" b="0" dirty="0">
                <a:solidFill>
                  <a:srgbClr val="000000"/>
                </a:solidFill>
              </a:rPr>
              <a:t> </a:t>
            </a:r>
            <a:r>
              <a:rPr lang="en-US" sz="1200" b="0" dirty="0" err="1">
                <a:solidFill>
                  <a:srgbClr val="000000"/>
                </a:solidFill>
              </a:rPr>
              <a:t>hjälper</a:t>
            </a:r>
            <a:r>
              <a:rPr lang="en-US" sz="1200" b="0" dirty="0">
                <a:solidFill>
                  <a:srgbClr val="000000"/>
                </a:solidFill>
              </a:rPr>
              <a:t> dig </a:t>
            </a:r>
            <a:r>
              <a:rPr lang="en-US" sz="1200" b="0" dirty="0" err="1">
                <a:solidFill>
                  <a:srgbClr val="000000"/>
                </a:solidFill>
              </a:rPr>
              <a:t>när</a:t>
            </a:r>
            <a:r>
              <a:rPr lang="en-US" sz="1200" b="0" dirty="0">
                <a:solidFill>
                  <a:srgbClr val="000000"/>
                </a:solidFill>
              </a:rPr>
              <a:t> du ska </a:t>
            </a:r>
            <a:r>
              <a:rPr lang="en-US" sz="1200" b="0" dirty="0" err="1">
                <a:solidFill>
                  <a:srgbClr val="000000"/>
                </a:solidFill>
              </a:rPr>
              <a:t>lära</a:t>
            </a:r>
            <a:r>
              <a:rPr lang="en-US" sz="1200" b="0" dirty="0">
                <a:solidFill>
                  <a:srgbClr val="000000"/>
                </a:solidFill>
              </a:rPr>
              <a:t> </a:t>
            </a:r>
            <a:r>
              <a:rPr lang="en-US" sz="1200" b="0" dirty="0" err="1">
                <a:solidFill>
                  <a:srgbClr val="000000"/>
                </a:solidFill>
              </a:rPr>
              <a:t>ut</a:t>
            </a:r>
            <a:r>
              <a:rPr lang="en-US" sz="1200" b="0" dirty="0">
                <a:solidFill>
                  <a:srgbClr val="000000"/>
                </a:solidFill>
              </a:rPr>
              <a:t> RIK </a:t>
            </a:r>
            <a:r>
              <a:rPr lang="en-US" sz="1200" b="0" dirty="0" err="1">
                <a:solidFill>
                  <a:srgbClr val="000000"/>
                </a:solidFill>
              </a:rPr>
              <a:t>på</a:t>
            </a:r>
            <a:r>
              <a:rPr lang="en-US" sz="1200" b="0" dirty="0">
                <a:solidFill>
                  <a:srgbClr val="000000"/>
                </a:solidFill>
              </a:rPr>
              <a:t> din </a:t>
            </a:r>
            <a:r>
              <a:rPr lang="en-US" sz="1200" b="0" dirty="0" err="1">
                <a:solidFill>
                  <a:srgbClr val="000000"/>
                </a:solidFill>
              </a:rPr>
              <a:t>mottagning</a:t>
            </a:r>
            <a:r>
              <a:rPr lang="en-US" sz="1200" b="0" dirty="0">
                <a:solidFill>
                  <a:srgbClr val="000000"/>
                </a:solidFill>
              </a:rPr>
              <a:t>, </a:t>
            </a:r>
            <a:r>
              <a:rPr lang="en-US" sz="1200" b="0" dirty="0" err="1">
                <a:solidFill>
                  <a:srgbClr val="000000"/>
                </a:solidFill>
              </a:rPr>
              <a:t>såsom</a:t>
            </a:r>
            <a:endParaRPr dirty="0"/>
          </a:p>
          <a:p>
            <a:pPr marL="0" lvl="0" indent="0" algn="l" rtl="0">
              <a:spcBef>
                <a:spcPts val="0"/>
              </a:spcBef>
              <a:spcAft>
                <a:spcPts val="0"/>
              </a:spcAft>
              <a:buNone/>
            </a:pPr>
            <a:r>
              <a:rPr lang="en-US" sz="1200" b="1" dirty="0" err="1"/>
              <a:t>Flipover</a:t>
            </a:r>
            <a:r>
              <a:rPr lang="en-US" sz="1200" dirty="0"/>
              <a:t> </a:t>
            </a:r>
            <a:r>
              <a:rPr lang="sv-SE" sz="1200" dirty="0"/>
              <a:t>både för man och kvinna (de innehåller m</a:t>
            </a:r>
            <a:r>
              <a:rPr lang="en-US" sz="1200" dirty="0" err="1"/>
              <a:t>aterial</a:t>
            </a:r>
            <a:r>
              <a:rPr lang="en-US" sz="1200" dirty="0"/>
              <a:t> </a:t>
            </a:r>
            <a:r>
              <a:rPr lang="en-US" sz="1200" dirty="0" err="1"/>
              <a:t>som</a:t>
            </a:r>
            <a:r>
              <a:rPr lang="en-US" sz="1200" dirty="0"/>
              <a:t> </a:t>
            </a:r>
            <a:r>
              <a:rPr lang="en-US" sz="1200" dirty="0" err="1"/>
              <a:t>hjälper</a:t>
            </a:r>
            <a:r>
              <a:rPr lang="en-US" sz="1200" dirty="0"/>
              <a:t> dig </a:t>
            </a:r>
            <a:r>
              <a:rPr lang="en-US" sz="1200" dirty="0" err="1"/>
              <a:t>som</a:t>
            </a:r>
            <a:r>
              <a:rPr lang="en-US" sz="1200" dirty="0"/>
              <a:t> </a:t>
            </a:r>
            <a:r>
              <a:rPr lang="en-US" sz="1200" dirty="0" err="1"/>
              <a:t>förskrivare</a:t>
            </a:r>
            <a:r>
              <a:rPr lang="en-US" sz="1200" dirty="0"/>
              <a:t> </a:t>
            </a:r>
            <a:r>
              <a:rPr lang="en-US" sz="1200" dirty="0" err="1"/>
              <a:t>att</a:t>
            </a:r>
            <a:r>
              <a:rPr lang="en-US" sz="1200" dirty="0"/>
              <a:t> </a:t>
            </a:r>
            <a:r>
              <a:rPr lang="en-US" sz="1200" dirty="0" err="1"/>
              <a:t>förklara</a:t>
            </a:r>
            <a:r>
              <a:rPr lang="en-US" sz="1200" dirty="0"/>
              <a:t> </a:t>
            </a:r>
            <a:r>
              <a:rPr lang="en-US" sz="1200" dirty="0" err="1"/>
              <a:t>metoden</a:t>
            </a:r>
            <a:r>
              <a:rPr lang="en-US" sz="1200" dirty="0"/>
              <a:t> RIK</a:t>
            </a:r>
            <a:r>
              <a:rPr lang="en-US" dirty="0"/>
              <a:t>),</a:t>
            </a:r>
            <a:r>
              <a:rPr lang="en-US" sz="1200" dirty="0"/>
              <a:t> </a:t>
            </a:r>
            <a:r>
              <a:rPr lang="en-US" sz="1200" dirty="0" err="1"/>
              <a:t>anatomibilder</a:t>
            </a:r>
            <a:r>
              <a:rPr lang="en-US" sz="1200" dirty="0"/>
              <a:t> </a:t>
            </a:r>
            <a:r>
              <a:rPr lang="en-US" sz="1200" dirty="0" err="1"/>
              <a:t>och</a:t>
            </a:r>
            <a:r>
              <a:rPr lang="en-US" sz="1200" dirty="0"/>
              <a:t> </a:t>
            </a:r>
            <a:r>
              <a:rPr lang="en-US" sz="1200" dirty="0" err="1"/>
              <a:t>annan</a:t>
            </a:r>
            <a:r>
              <a:rPr lang="en-US" sz="1200" dirty="0"/>
              <a:t> </a:t>
            </a:r>
            <a:r>
              <a:rPr lang="en-US" sz="1200" dirty="0" err="1"/>
              <a:t>viktig</a:t>
            </a:r>
            <a:r>
              <a:rPr lang="en-US" sz="1200" dirty="0"/>
              <a:t> information </a:t>
            </a:r>
            <a:r>
              <a:rPr lang="en-US" sz="1200" dirty="0" err="1"/>
              <a:t>för</a:t>
            </a:r>
            <a:r>
              <a:rPr lang="en-US" sz="1200" dirty="0"/>
              <a:t> </a:t>
            </a:r>
            <a:r>
              <a:rPr lang="en-US" sz="1200" dirty="0" err="1"/>
              <a:t>att</a:t>
            </a:r>
            <a:r>
              <a:rPr lang="en-US" sz="1200" dirty="0"/>
              <a:t> </a:t>
            </a:r>
            <a:r>
              <a:rPr lang="en-US" sz="1200" dirty="0" err="1"/>
              <a:t>gå</a:t>
            </a:r>
            <a:r>
              <a:rPr lang="en-US" sz="1200" dirty="0"/>
              <a:t> </a:t>
            </a:r>
            <a:r>
              <a:rPr lang="en-US" sz="1200" dirty="0" err="1"/>
              <a:t>igenom</a:t>
            </a:r>
            <a:r>
              <a:rPr lang="en-US" sz="1200" dirty="0"/>
              <a:t> </a:t>
            </a:r>
            <a:r>
              <a:rPr lang="en-US" sz="1200" dirty="0" err="1"/>
              <a:t>terapin</a:t>
            </a:r>
            <a:r>
              <a:rPr lang="en-US" sz="1200" dirty="0"/>
              <a:t> med </a:t>
            </a:r>
            <a:r>
              <a:rPr lang="en-US" sz="1200" dirty="0" err="1"/>
              <a:t>patienten</a:t>
            </a:r>
            <a:r>
              <a:rPr lang="en-US" sz="1200" dirty="0"/>
              <a:t> </a:t>
            </a:r>
            <a:r>
              <a:rPr lang="en-US" sz="1200" dirty="0" err="1"/>
              <a:t>innan</a:t>
            </a:r>
            <a:r>
              <a:rPr lang="en-US" sz="1200" dirty="0"/>
              <a:t> start av RIK. </a:t>
            </a:r>
          </a:p>
          <a:p>
            <a:pPr marL="0" lvl="0" indent="0" algn="l" rtl="0">
              <a:spcBef>
                <a:spcPts val="0"/>
              </a:spcBef>
              <a:spcAft>
                <a:spcPts val="0"/>
              </a:spcAft>
              <a:buNone/>
            </a:pPr>
            <a:r>
              <a:rPr lang="en-US" sz="1200" b="1" dirty="0" err="1"/>
              <a:t>Checklista</a:t>
            </a:r>
            <a:r>
              <a:rPr lang="en-US" sz="1200" dirty="0"/>
              <a:t> </a:t>
            </a:r>
            <a:r>
              <a:rPr lang="sv-SE" sz="1200" dirty="0"/>
              <a:t>som stöd när du instruerar i RIK. Materialet kan beställas av </a:t>
            </a:r>
            <a:r>
              <a:rPr lang="sv-SE" sz="1200" dirty="0" err="1"/>
              <a:t>Wellspect</a:t>
            </a:r>
            <a:endParaRPr dirty="0"/>
          </a:p>
          <a:p>
            <a:pPr marL="0" lvl="0" indent="0" algn="l" rtl="0">
              <a:spcBef>
                <a:spcPts val="0"/>
              </a:spcBef>
              <a:spcAft>
                <a:spcPts val="0"/>
              </a:spcAft>
              <a:buNone/>
            </a:pPr>
            <a:endParaRPr dirty="0"/>
          </a:p>
        </p:txBody>
      </p:sp>
      <p:sp>
        <p:nvSpPr>
          <p:cNvPr id="318" name="Google Shape;3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24692F0-9B36-4E40-A025-AEC63D3742A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186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God </a:t>
            </a:r>
            <a:r>
              <a:rPr lang="en-US" sz="1200" b="0" i="0" u="none" strike="noStrike" dirty="0" err="1">
                <a:solidFill>
                  <a:schemeClr val="dk1"/>
                </a:solidFill>
                <a:latin typeface="+mn-lt"/>
                <a:ea typeface="Calibri"/>
                <a:cs typeface="Calibri"/>
                <a:sym typeface="Calibri"/>
              </a:rPr>
              <a:t>hygien</a:t>
            </a:r>
            <a:r>
              <a:rPr lang="en-US" sz="1200" b="0" i="0" u="none" strike="noStrike" dirty="0">
                <a:solidFill>
                  <a:schemeClr val="dk1"/>
                </a:solidFill>
                <a:latin typeface="+mn-lt"/>
                <a:ea typeface="Calibri"/>
                <a:cs typeface="Calibri"/>
                <a:sym typeface="Calibri"/>
              </a:rPr>
              <a:t> </a:t>
            </a:r>
            <a:endParaRPr dirty="0">
              <a:latin typeface="+mn-lt"/>
            </a:endParaRPr>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Underlivshygien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rekommenderas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gång</a:t>
            </a:r>
            <a:r>
              <a:rPr lang="en-US" sz="1200" b="0" i="0" u="none" strike="noStrike" dirty="0">
                <a:solidFill>
                  <a:schemeClr val="dk1"/>
                </a:solidFill>
                <a:latin typeface="Calibri"/>
                <a:ea typeface="Calibri"/>
                <a:cs typeface="Calibri"/>
                <a:sym typeface="Calibri"/>
              </a:rPr>
              <a:t> per dag. </a:t>
            </a:r>
            <a:r>
              <a:rPr lang="en-US" sz="1200" b="0" i="0" u="none" strike="noStrike" dirty="0" err="1">
                <a:solidFill>
                  <a:schemeClr val="dk1"/>
                </a:solidFill>
                <a:latin typeface="Calibri"/>
                <a:ea typeface="Calibri"/>
                <a:cs typeface="Calibri"/>
                <a:sym typeface="Calibri"/>
              </a:rPr>
              <a:t>Handhygien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innan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och</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efter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Användning</a:t>
            </a:r>
            <a:r>
              <a:rPr lang="en-US" sz="1200" b="0" i="0" u="none" strike="noStrike" dirty="0">
                <a:solidFill>
                  <a:schemeClr val="dk1"/>
                </a:solidFill>
                <a:latin typeface="Calibri"/>
                <a:ea typeface="Calibri"/>
                <a:cs typeface="Calibri"/>
                <a:sym typeface="Calibri"/>
              </a:rPr>
              <a:t> av </a:t>
            </a:r>
            <a:r>
              <a:rPr lang="en-US" sz="1200" b="0" i="0" u="none" strike="noStrike" dirty="0" err="1">
                <a:solidFill>
                  <a:schemeClr val="dk1"/>
                </a:solidFill>
                <a:latin typeface="Calibri"/>
                <a:ea typeface="Calibri"/>
                <a:cs typeface="Calibri"/>
                <a:sym typeface="Calibri"/>
              </a:rPr>
              <a:t>handsprit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fördel</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innan</a:t>
            </a:r>
            <a:r>
              <a:rPr lang="en-US" sz="1200" b="0" i="0" u="none" strike="noStrike" dirty="0">
                <a:solidFill>
                  <a:schemeClr val="dk1"/>
                </a:solidFill>
                <a:latin typeface="Calibri"/>
                <a:ea typeface="Calibri"/>
                <a:cs typeface="Calibri"/>
                <a:sym typeface="Calibri"/>
              </a:rPr>
              <a:t> man </a:t>
            </a:r>
            <a:r>
              <a:rPr lang="en-US" sz="1200" b="0" i="0" u="none" strike="noStrike" dirty="0" err="1">
                <a:solidFill>
                  <a:schemeClr val="dk1"/>
                </a:solidFill>
                <a:latin typeface="Calibri"/>
                <a:ea typeface="Calibri"/>
                <a:cs typeface="Calibri"/>
                <a:sym typeface="Calibri"/>
              </a:rPr>
              <a:t>kateteriserar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offentlig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toalett</a:t>
            </a:r>
            <a:r>
              <a:rPr lang="en-US" sz="1200" b="0" i="0" u="none" strike="noStrike" dirty="0">
                <a:solidFill>
                  <a:schemeClr val="dk1"/>
                </a:solidFill>
                <a:latin typeface="Calibri"/>
                <a:ea typeface="Calibri"/>
                <a:cs typeface="Calibri"/>
                <a:sym typeface="Calibri"/>
              </a:rPr>
              <a:t>. </a:t>
            </a:r>
            <a:endParaRPr dirty="0"/>
          </a:p>
        </p:txBody>
      </p:sp>
      <p:sp>
        <p:nvSpPr>
          <p:cNvPr id="349" name="Google Shape;3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Hitta</a:t>
            </a:r>
            <a:r>
              <a:rPr lang="en-US" dirty="0"/>
              <a:t> </a:t>
            </a:r>
            <a:r>
              <a:rPr lang="en-US" dirty="0" err="1"/>
              <a:t>en</a:t>
            </a:r>
            <a:r>
              <a:rPr lang="en-US" dirty="0"/>
              <a:t> </a:t>
            </a:r>
            <a:r>
              <a:rPr lang="en-US" dirty="0" err="1"/>
              <a:t>ställning</a:t>
            </a:r>
            <a:r>
              <a:rPr lang="en-US" dirty="0"/>
              <a:t> </a:t>
            </a:r>
            <a:r>
              <a:rPr lang="en-US" dirty="0" err="1"/>
              <a:t>som</a:t>
            </a:r>
            <a:r>
              <a:rPr lang="en-US" dirty="0"/>
              <a:t> </a:t>
            </a:r>
            <a:r>
              <a:rPr lang="en-US" dirty="0" err="1"/>
              <a:t>passar</a:t>
            </a:r>
            <a:r>
              <a:rPr lang="en-US" dirty="0"/>
              <a:t> </a:t>
            </a:r>
            <a:r>
              <a:rPr lang="en-US" dirty="0" err="1"/>
              <a:t>brukaren</a:t>
            </a:r>
            <a:r>
              <a:rPr lang="en-US" dirty="0"/>
              <a:t>, </a:t>
            </a:r>
            <a:r>
              <a:rPr lang="en-US" dirty="0" err="1"/>
              <a:t>stående</a:t>
            </a:r>
            <a:r>
              <a:rPr lang="en-US" dirty="0"/>
              <a:t> </a:t>
            </a:r>
            <a:r>
              <a:rPr lang="en-US" dirty="0" err="1"/>
              <a:t>eller</a:t>
            </a:r>
            <a:r>
              <a:rPr lang="en-US" dirty="0"/>
              <a:t> </a:t>
            </a:r>
            <a:r>
              <a:rPr lang="en-US" dirty="0" err="1"/>
              <a:t>sittande</a:t>
            </a:r>
            <a:r>
              <a:rPr lang="en-US" dirty="0"/>
              <a:t>.</a:t>
            </a:r>
            <a:endParaRPr dirty="0"/>
          </a:p>
          <a:p>
            <a:pPr marL="0" lvl="0" indent="0" algn="l" rtl="0">
              <a:spcBef>
                <a:spcPts val="0"/>
              </a:spcBef>
              <a:spcAft>
                <a:spcPts val="0"/>
              </a:spcAft>
              <a:buNone/>
            </a:pPr>
            <a:r>
              <a:rPr lang="en-US" b="1" dirty="0"/>
              <a:t>1</a:t>
            </a:r>
            <a:r>
              <a:rPr lang="en-US" dirty="0"/>
              <a:t>. Det </a:t>
            </a:r>
            <a:r>
              <a:rPr lang="en-US" dirty="0" err="1"/>
              <a:t>är</a:t>
            </a:r>
            <a:r>
              <a:rPr lang="en-US" dirty="0"/>
              <a:t> </a:t>
            </a:r>
            <a:r>
              <a:rPr lang="en-US" dirty="0" err="1"/>
              <a:t>viktigt</a:t>
            </a:r>
            <a:r>
              <a:rPr lang="en-US" dirty="0"/>
              <a:t> </a:t>
            </a:r>
            <a:r>
              <a:rPr lang="en-US" dirty="0" err="1"/>
              <a:t>att</a:t>
            </a:r>
            <a:r>
              <a:rPr lang="en-US" dirty="0"/>
              <a:t> </a:t>
            </a:r>
            <a:r>
              <a:rPr lang="en-US" sz="1200" b="0" i="0" u="none" strike="noStrike" dirty="0" err="1">
                <a:solidFill>
                  <a:schemeClr val="dk1"/>
                </a:solidFill>
                <a:latin typeface="Calibri"/>
                <a:ea typeface="Calibri"/>
                <a:cs typeface="Calibri"/>
                <a:sym typeface="Calibri"/>
              </a:rPr>
              <a:t>hålla</a:t>
            </a:r>
            <a:r>
              <a:rPr lang="en-US" sz="1200" b="0" i="0" u="none" strike="noStrike" dirty="0">
                <a:solidFill>
                  <a:schemeClr val="dk1"/>
                </a:solidFill>
                <a:latin typeface="Calibri"/>
                <a:ea typeface="Calibri"/>
                <a:cs typeface="Calibri"/>
                <a:sym typeface="Calibri"/>
              </a:rPr>
              <a:t> penis </a:t>
            </a:r>
            <a:r>
              <a:rPr lang="en-US" sz="1200" b="0" i="0" u="none" strike="noStrike" dirty="0" err="1">
                <a:solidFill>
                  <a:schemeClr val="dk1"/>
                </a:solidFill>
                <a:latin typeface="Calibri"/>
                <a:ea typeface="Calibri"/>
                <a:cs typeface="Calibri"/>
                <a:sym typeface="Calibri"/>
              </a:rPr>
              <a:t>uppåt</a:t>
            </a:r>
            <a:r>
              <a:rPr lang="en-US" sz="1200" b="0" i="0" u="none" strike="noStrike" dirty="0">
                <a:solidFill>
                  <a:schemeClr val="dk1"/>
                </a:solidFill>
                <a:latin typeface="Calibri"/>
                <a:ea typeface="Calibri"/>
                <a:cs typeface="Calibri"/>
                <a:sym typeface="Calibri"/>
              </a:rPr>
              <a:t> mot </a:t>
            </a:r>
            <a:r>
              <a:rPr lang="en-US" sz="1200" b="0" i="0" u="none" strike="noStrike" dirty="0" err="1">
                <a:solidFill>
                  <a:schemeClr val="dk1"/>
                </a:solidFill>
                <a:latin typeface="Calibri"/>
                <a:ea typeface="Calibri"/>
                <a:cs typeface="Calibri"/>
                <a:sym typeface="Calibri"/>
              </a:rPr>
              <a:t>magen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förs</a:t>
            </a:r>
            <a:r>
              <a:rPr lang="en-US" sz="1200" b="0" i="0" u="none" strike="noStrike" dirty="0">
                <a:solidFill>
                  <a:schemeClr val="dk1"/>
                </a:solidFill>
                <a:latin typeface="Calibri"/>
                <a:ea typeface="Calibri"/>
                <a:cs typeface="Calibri"/>
                <a:sym typeface="Calibri"/>
              </a:rPr>
              <a:t> in </a:t>
            </a: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räta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vinkeln</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långsamt</a:t>
            </a:r>
            <a:r>
              <a:rPr lang="en-US" sz="1200" b="0" i="0" u="none" strike="noStrike" dirty="0">
                <a:solidFill>
                  <a:schemeClr val="dk1"/>
                </a:solidFill>
                <a:latin typeface="Calibri"/>
                <a:ea typeface="Calibri"/>
                <a:cs typeface="Calibri"/>
                <a:sym typeface="Calibri"/>
              </a:rPr>
              <a:t> in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urinröret</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3</a:t>
            </a:r>
            <a:r>
              <a:rPr lang="en-US" sz="1200" b="0" i="0" u="none" strike="noStrike" dirty="0">
                <a:solidFill>
                  <a:schemeClr val="dk1"/>
                </a:solidFill>
                <a:latin typeface="Calibri"/>
                <a:ea typeface="Calibri"/>
                <a:cs typeface="Calibri"/>
                <a:sym typeface="Calibri"/>
              </a:rPr>
              <a:t>. När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börjar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rinna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då</a:t>
            </a:r>
            <a:r>
              <a:rPr lang="en-US" sz="1200" b="0" i="0" u="none" strike="noStrike" dirty="0">
                <a:solidFill>
                  <a:schemeClr val="dk1"/>
                </a:solidFill>
                <a:latin typeface="Calibri"/>
                <a:ea typeface="Calibri"/>
                <a:cs typeface="Calibri"/>
                <a:sym typeface="Calibri"/>
              </a:rPr>
              <a:t> in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ytterligare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ett</a:t>
            </a:r>
            <a:r>
              <a:rPr lang="en-US" sz="1200" b="0" i="0" u="none" strike="noStrike" dirty="0">
                <a:solidFill>
                  <a:schemeClr val="dk1"/>
                </a:solidFill>
                <a:latin typeface="Calibri"/>
                <a:ea typeface="Calibri"/>
                <a:cs typeface="Calibri"/>
                <a:sym typeface="Calibri"/>
              </a:rPr>
              <a:t> par centimeter.</a:t>
            </a:r>
            <a:br>
              <a:rPr lang="en-US" sz="1200" b="0" i="0" u="none" strike="noStrike" dirty="0">
                <a:solidFill>
                  <a:schemeClr val="tx1"/>
                </a:solidFill>
                <a:latin typeface="+mn-lt"/>
                <a:ea typeface="+mn-ea"/>
                <a:cs typeface="+mn-cs"/>
                <a:sym typeface="Calibri"/>
              </a:rPr>
            </a:b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ner</a:t>
            </a:r>
            <a:r>
              <a:rPr lang="en-US" sz="1200" b="0" i="0" u="none" strike="noStrike" dirty="0">
                <a:solidFill>
                  <a:schemeClr val="dk1"/>
                </a:solidFill>
                <a:latin typeface="Calibri"/>
                <a:ea typeface="Calibri"/>
                <a:cs typeface="Calibri"/>
                <a:sym typeface="Calibri"/>
              </a:rPr>
              <a:t> penis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normalt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läge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igen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börjar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rinna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genom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4</a:t>
            </a:r>
            <a:r>
              <a:rPr lang="en-US" sz="1200" b="0" i="0" u="none" strike="noStrike" dirty="0">
                <a:solidFill>
                  <a:schemeClr val="dk1"/>
                </a:solidFill>
                <a:latin typeface="Calibri"/>
                <a:ea typeface="Calibri"/>
                <a:cs typeface="Calibri"/>
                <a:sym typeface="Calibri"/>
              </a:rPr>
              <a:t>. När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slutat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rinna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långsamt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stanna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upp</a:t>
            </a:r>
            <a:r>
              <a:rPr lang="en-US" sz="1200" b="0" i="0" u="none" strike="noStrike" dirty="0">
                <a:solidFill>
                  <a:schemeClr val="dk1"/>
                </a:solidFill>
                <a:latin typeface="Calibri"/>
                <a:ea typeface="Calibri"/>
                <a:cs typeface="Calibri"/>
                <a:sym typeface="Calibri"/>
              </a:rPr>
              <a:t> om det </a:t>
            </a:r>
            <a:r>
              <a:rPr lang="en-US" sz="1200" b="0" i="0" u="none" strike="noStrike" dirty="0" err="1">
                <a:solidFill>
                  <a:schemeClr val="dk1"/>
                </a:solidFill>
                <a:latin typeface="Calibri"/>
                <a:ea typeface="Calibri"/>
                <a:cs typeface="Calibri"/>
                <a:sym typeface="Calibri"/>
              </a:rPr>
              <a:t>kommer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a:t>
            </a:r>
            <a:r>
              <a:rPr lang="en-US" sz="1200" b="0" i="0" u="none" strike="noStrike" dirty="0">
                <a:solidFill>
                  <a:schemeClr val="dk1"/>
                </a:solidFill>
                <a:latin typeface="Calibri"/>
                <a:ea typeface="Calibri"/>
                <a:cs typeface="Calibri"/>
                <a:sym typeface="Calibri"/>
              </a:rPr>
              <a:t>. När du </a:t>
            </a:r>
            <a:r>
              <a:rPr lang="en-US" sz="1200" b="0" i="0" u="none" strike="noStrike" dirty="0" err="1">
                <a:solidFill>
                  <a:schemeClr val="dk1"/>
                </a:solidFill>
                <a:latin typeface="Calibri"/>
                <a:ea typeface="Calibri"/>
                <a:cs typeface="Calibri"/>
                <a:sym typeface="Calibri"/>
              </a:rPr>
              <a:t>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säker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blåsan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är</a:t>
            </a:r>
            <a:r>
              <a:rPr lang="en-US" sz="1200" b="0" i="0" u="none" strike="noStrike" dirty="0">
                <a:solidFill>
                  <a:schemeClr val="dk1"/>
                </a:solidFill>
                <a:latin typeface="Calibri"/>
                <a:ea typeface="Calibri"/>
                <a:cs typeface="Calibri"/>
                <a:sym typeface="Calibri"/>
              </a:rPr>
              <a:t> tom, </a:t>
            </a:r>
            <a:r>
              <a:rPr lang="en-US" sz="1200" b="0" i="0" u="none" strike="noStrike" dirty="0" err="1">
                <a:solidFill>
                  <a:schemeClr val="dk1"/>
                </a:solidFill>
                <a:latin typeface="Calibri"/>
                <a:ea typeface="Calibri"/>
                <a:cs typeface="Calibri"/>
                <a:sym typeface="Calibri"/>
              </a:rPr>
              <a:t>vik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placera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ett</a:t>
            </a:r>
            <a:r>
              <a:rPr lang="en-US" sz="1200" b="0" i="0" u="none" strike="noStrike" dirty="0">
                <a:solidFill>
                  <a:schemeClr val="dk1"/>
                </a:solidFill>
                <a:latin typeface="Calibri"/>
                <a:ea typeface="Calibri"/>
                <a:cs typeface="Calibri"/>
                <a:sym typeface="Calibri"/>
              </a:rPr>
              <a:t> finger </a:t>
            </a:r>
            <a:r>
              <a:rPr lang="en-US" sz="1200" b="0" i="0" u="none" strike="noStrike" dirty="0" err="1">
                <a:solidFill>
                  <a:schemeClr val="dk1"/>
                </a:solidFill>
                <a:latin typeface="Calibri"/>
                <a:ea typeface="Calibri"/>
                <a:cs typeface="Calibri"/>
                <a:sym typeface="Calibri"/>
              </a:rPr>
              <a:t>över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konan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innan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avlägsnas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så</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sätt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skapas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vakuum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och</a:t>
            </a:r>
            <a:r>
              <a:rPr lang="en-US" sz="1200" b="0" i="0" u="none" strike="noStrike" dirty="0">
                <a:solidFill>
                  <a:schemeClr val="dk1"/>
                </a:solidFill>
                <a:latin typeface="Calibri"/>
                <a:ea typeface="Calibri"/>
                <a:cs typeface="Calibri"/>
                <a:sym typeface="Calibri"/>
              </a:rPr>
              <a:t> man </a:t>
            </a:r>
            <a:r>
              <a:rPr lang="en-US" sz="1200" b="0" i="0" u="none" strike="noStrike" dirty="0" err="1">
                <a:solidFill>
                  <a:schemeClr val="dk1"/>
                </a:solidFill>
                <a:latin typeface="Calibri"/>
                <a:ea typeface="Calibri"/>
                <a:cs typeface="Calibri"/>
                <a:sym typeface="Calibri"/>
              </a:rPr>
              <a:t>säkerställer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de </a:t>
            </a:r>
            <a:r>
              <a:rPr lang="en-US" sz="1200" b="0" i="0" u="none" strike="noStrike" dirty="0" err="1">
                <a:solidFill>
                  <a:schemeClr val="dk1"/>
                </a:solidFill>
                <a:latin typeface="Calibri"/>
                <a:ea typeface="Calibri"/>
                <a:cs typeface="Calibri"/>
                <a:sym typeface="Calibri"/>
              </a:rPr>
              <a:t>sista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dropparna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blir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kvar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a:t>
            </a:r>
            <a:endParaRPr dirty="0"/>
          </a:p>
        </p:txBody>
      </p:sp>
      <p:sp>
        <p:nvSpPr>
          <p:cNvPr id="356" name="Google Shape;3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Hitta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lämplig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ställning</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1</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Skjut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fram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bäckenet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Sära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blygdläpparna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lyft</a:t>
            </a:r>
            <a:r>
              <a:rPr lang="en-US" sz="1200" b="0" i="0" u="none" strike="noStrike" dirty="0">
                <a:solidFill>
                  <a:schemeClr val="dk1"/>
                </a:solidFill>
                <a:latin typeface="Calibri"/>
                <a:ea typeface="Calibri"/>
                <a:cs typeface="Calibri"/>
                <a:sym typeface="Calibri"/>
              </a:rPr>
              <a:t> lite </a:t>
            </a:r>
            <a:r>
              <a:rPr lang="en-US" sz="1200" b="0" i="0" u="none" strike="noStrike" dirty="0" err="1">
                <a:solidFill>
                  <a:schemeClr val="dk1"/>
                </a:solidFill>
                <a:latin typeface="Calibri"/>
                <a:ea typeface="Calibri"/>
                <a:cs typeface="Calibri"/>
                <a:sym typeface="Calibri"/>
              </a:rPr>
              <a:t>uppåt</a:t>
            </a:r>
            <a:r>
              <a:rPr lang="en-US" sz="1200" b="0" i="0" u="none" strike="noStrike" dirty="0">
                <a:solidFill>
                  <a:schemeClr val="dk1"/>
                </a:solidFill>
                <a:latin typeface="Calibri"/>
                <a:ea typeface="Calibri"/>
                <a:cs typeface="Calibri"/>
                <a:sym typeface="Calibri"/>
              </a:rPr>
              <a:t> med </a:t>
            </a:r>
            <a:r>
              <a:rPr lang="en-US" sz="1200" b="0" i="0" u="none" strike="noStrike" dirty="0" err="1">
                <a:solidFill>
                  <a:schemeClr val="dk1"/>
                </a:solidFill>
                <a:latin typeface="Calibri"/>
                <a:ea typeface="Calibri"/>
                <a:cs typeface="Calibri"/>
                <a:sym typeface="Calibri"/>
              </a:rPr>
              <a:t>ena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handen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och</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lokalisera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urinrörsöppningen</a:t>
            </a:r>
            <a:r>
              <a:rPr lang="en-US" sz="1200" b="0" i="0" u="none" strike="noStrike" dirty="0">
                <a:solidFill>
                  <a:schemeClr val="dk1"/>
                </a:solidFill>
                <a:latin typeface="Calibri"/>
                <a:ea typeface="Calibri"/>
                <a:cs typeface="Calibri"/>
                <a:sym typeface="Calibri"/>
              </a:rPr>
              <a:t>.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 </a:t>
            </a:r>
            <a:r>
              <a:rPr lang="en-US" sz="1200" b="0" i="0" u="none" strike="noStrike" dirty="0" err="1">
                <a:solidFill>
                  <a:schemeClr val="dk1"/>
                </a:solidFill>
                <a:latin typeface="Calibri"/>
                <a:ea typeface="Calibri"/>
                <a:cs typeface="Calibri"/>
                <a:sym typeface="Calibri"/>
              </a:rPr>
              <a:t>början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kan</a:t>
            </a:r>
            <a:r>
              <a:rPr lang="en-US" sz="1200" b="0" i="0" u="none" strike="noStrike" dirty="0">
                <a:solidFill>
                  <a:schemeClr val="dk1"/>
                </a:solidFill>
                <a:latin typeface="Calibri"/>
                <a:ea typeface="Calibri"/>
                <a:cs typeface="Calibri"/>
                <a:sym typeface="Calibri"/>
              </a:rPr>
              <a:t> det </a:t>
            </a:r>
            <a:r>
              <a:rPr lang="en-US" sz="1200" b="0" i="0" u="none" strike="noStrike" dirty="0" err="1">
                <a:solidFill>
                  <a:schemeClr val="dk1"/>
                </a:solidFill>
                <a:latin typeface="Calibri"/>
                <a:ea typeface="Calibri"/>
                <a:cs typeface="Calibri"/>
                <a:sym typeface="Calibri"/>
              </a:rPr>
              <a:t>vara</a:t>
            </a:r>
            <a:r>
              <a:rPr lang="en-US" sz="1200" b="0" i="0" u="none" strike="noStrike" dirty="0">
                <a:solidFill>
                  <a:schemeClr val="dk1"/>
                </a:solidFill>
                <a:latin typeface="Calibri"/>
                <a:ea typeface="Calibri"/>
                <a:cs typeface="Calibri"/>
                <a:sym typeface="Calibri"/>
              </a:rPr>
              <a:t> bra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använda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spegel</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hitta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urinröret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Efter</a:t>
            </a:r>
            <a:r>
              <a:rPr lang="en-US" sz="1200" b="0" i="0" u="none" strike="noStrike" dirty="0">
                <a:solidFill>
                  <a:schemeClr val="dk1"/>
                </a:solidFill>
                <a:latin typeface="Calibri"/>
                <a:ea typeface="Calibri"/>
                <a:cs typeface="Calibri"/>
                <a:sym typeface="Calibri"/>
              </a:rPr>
              <a:t> lite </a:t>
            </a:r>
            <a:r>
              <a:rPr lang="en-US" sz="1200" b="0" i="0" u="none" strike="noStrike" dirty="0" err="1">
                <a:solidFill>
                  <a:schemeClr val="dk1"/>
                </a:solidFill>
                <a:latin typeface="Calibri"/>
                <a:ea typeface="Calibri"/>
                <a:cs typeface="Calibri"/>
                <a:sym typeface="Calibri"/>
              </a:rPr>
              <a:t>träning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klarar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kvinnan</a:t>
            </a:r>
            <a:r>
              <a:rPr lang="en-US"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lokalisera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urinrörsmynningen</a:t>
            </a:r>
            <a:r>
              <a:rPr lang="en-US" sz="1200" b="0" i="0" u="none" strike="noStrike" dirty="0">
                <a:solidFill>
                  <a:schemeClr val="dk1"/>
                </a:solidFill>
                <a:latin typeface="Calibri"/>
                <a:ea typeface="Calibri"/>
                <a:cs typeface="Calibri"/>
                <a:sym typeface="Calibri"/>
              </a:rPr>
              <a:t> med </a:t>
            </a:r>
            <a:r>
              <a:rPr lang="en-US" sz="1200" b="0" i="0" u="none" strike="noStrike" dirty="0" err="1">
                <a:solidFill>
                  <a:schemeClr val="dk1"/>
                </a:solidFill>
                <a:latin typeface="Calibri"/>
                <a:ea typeface="Calibri"/>
                <a:cs typeface="Calibri"/>
                <a:sym typeface="Calibri"/>
              </a:rPr>
              <a:t>sitt</a:t>
            </a:r>
            <a:r>
              <a:rPr lang="en-US" sz="1200" b="0" i="0" u="none" strike="noStrike" dirty="0">
                <a:solidFill>
                  <a:schemeClr val="dk1"/>
                </a:solidFill>
                <a:latin typeface="Calibri"/>
                <a:ea typeface="Calibri"/>
                <a:cs typeface="Calibri"/>
                <a:sym typeface="Calibri"/>
              </a:rPr>
              <a:t> finger </a:t>
            </a: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förnimma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platsen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använda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spegel</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försiktigt</a:t>
            </a:r>
            <a:r>
              <a:rPr lang="en-US" sz="1200" b="0" i="0" u="none" strike="noStrike" dirty="0">
                <a:solidFill>
                  <a:schemeClr val="dk1"/>
                </a:solidFill>
                <a:latin typeface="Calibri"/>
                <a:ea typeface="Calibri"/>
                <a:cs typeface="Calibri"/>
                <a:sym typeface="Calibri"/>
              </a:rPr>
              <a:t> in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urinröret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börjar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rinna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ytterligare</a:t>
            </a:r>
            <a:r>
              <a:rPr lang="en-US" sz="1200" b="0" i="0" u="none" strike="noStrike" dirty="0">
                <a:solidFill>
                  <a:schemeClr val="dk1"/>
                </a:solidFill>
                <a:latin typeface="Calibri"/>
                <a:ea typeface="Calibri"/>
                <a:cs typeface="Calibri"/>
                <a:sym typeface="Calibri"/>
              </a:rPr>
              <a:t> in </a:t>
            </a:r>
            <a:r>
              <a:rPr lang="en-US" sz="1200" b="0" i="0" u="none" strike="noStrike" dirty="0" err="1">
                <a:solidFill>
                  <a:schemeClr val="dk1"/>
                </a:solidFill>
                <a:latin typeface="Calibri"/>
                <a:ea typeface="Calibri"/>
                <a:cs typeface="Calibri"/>
                <a:sym typeface="Calibri"/>
              </a:rPr>
              <a:t>ett</a:t>
            </a:r>
            <a:r>
              <a:rPr lang="en-US" sz="1200" b="0" i="0" u="none" strike="noStrike" dirty="0">
                <a:solidFill>
                  <a:schemeClr val="dk1"/>
                </a:solidFill>
                <a:latin typeface="Calibri"/>
                <a:ea typeface="Calibri"/>
                <a:cs typeface="Calibri"/>
                <a:sym typeface="Calibri"/>
              </a:rPr>
              <a:t> par centimeter.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3</a:t>
            </a:r>
            <a:r>
              <a:rPr lang="en-US" sz="1200" b="0" i="0" u="none" strike="noStrike" dirty="0">
                <a:solidFill>
                  <a:schemeClr val="dk1"/>
                </a:solidFill>
                <a:latin typeface="Calibri"/>
                <a:ea typeface="Calibri"/>
                <a:cs typeface="Calibri"/>
                <a:sym typeface="Calibri"/>
              </a:rPr>
              <a:t>. När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har </a:t>
            </a:r>
            <a:r>
              <a:rPr lang="en-US" sz="1200" b="0" i="0" u="none" strike="noStrike" dirty="0" err="1">
                <a:solidFill>
                  <a:schemeClr val="dk1"/>
                </a:solidFill>
                <a:latin typeface="Calibri"/>
                <a:ea typeface="Calibri"/>
                <a:cs typeface="Calibri"/>
                <a:sym typeface="Calibri"/>
              </a:rPr>
              <a:t>slutat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rinna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långsamt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och</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stanna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upp</a:t>
            </a:r>
            <a:r>
              <a:rPr lang="en-US" sz="1200" b="0" i="0" u="none" strike="noStrike" dirty="0">
                <a:solidFill>
                  <a:schemeClr val="dk1"/>
                </a:solidFill>
                <a:latin typeface="Calibri"/>
                <a:ea typeface="Calibri"/>
                <a:cs typeface="Calibri"/>
                <a:sym typeface="Calibri"/>
              </a:rPr>
              <a:t> om det </a:t>
            </a:r>
            <a:r>
              <a:rPr lang="en-US" sz="1200" b="0" i="0" u="none" strike="noStrike" dirty="0" err="1">
                <a:solidFill>
                  <a:schemeClr val="dk1"/>
                </a:solidFill>
                <a:latin typeface="Calibri"/>
                <a:ea typeface="Calibri"/>
                <a:cs typeface="Calibri"/>
                <a:sym typeface="Calibri"/>
              </a:rPr>
              <a:t>kommer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a:t>
            </a:r>
            <a:r>
              <a:rPr lang="en-US" sz="1200" b="0" i="0" u="none" strike="noStrike" dirty="0">
                <a:solidFill>
                  <a:schemeClr val="dk1"/>
                </a:solidFill>
                <a:latin typeface="Calibri"/>
                <a:ea typeface="Calibri"/>
                <a:cs typeface="Calibri"/>
                <a:sym typeface="Calibri"/>
              </a:rPr>
              <a:t>. När </a:t>
            </a:r>
            <a:r>
              <a:rPr lang="en-US" sz="1200" b="0" i="0" u="none" strike="noStrike" dirty="0" err="1">
                <a:solidFill>
                  <a:schemeClr val="dk1"/>
                </a:solidFill>
                <a:latin typeface="Calibri"/>
                <a:ea typeface="Calibri"/>
                <a:cs typeface="Calibri"/>
                <a:sym typeface="Calibri"/>
              </a:rPr>
              <a:t>blåsan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är</a:t>
            </a:r>
            <a:r>
              <a:rPr lang="en-US" sz="1200" b="0" i="0" u="none" strike="noStrike" dirty="0">
                <a:solidFill>
                  <a:schemeClr val="dk1"/>
                </a:solidFill>
                <a:latin typeface="Calibri"/>
                <a:ea typeface="Calibri"/>
                <a:cs typeface="Calibri"/>
                <a:sym typeface="Calibri"/>
              </a:rPr>
              <a:t> tom, </a:t>
            </a:r>
            <a:r>
              <a:rPr lang="en-US" sz="1200" b="0" i="0" u="none" strike="noStrike" dirty="0" err="1">
                <a:solidFill>
                  <a:schemeClr val="dk1"/>
                </a:solidFill>
                <a:latin typeface="Calibri"/>
                <a:ea typeface="Calibri"/>
                <a:cs typeface="Calibri"/>
                <a:sym typeface="Calibri"/>
              </a:rPr>
              <a:t>vik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placera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ett</a:t>
            </a:r>
            <a:r>
              <a:rPr lang="en-US" sz="1200" b="0" i="0" u="none" strike="noStrike" dirty="0">
                <a:solidFill>
                  <a:schemeClr val="dk1"/>
                </a:solidFill>
                <a:latin typeface="Calibri"/>
                <a:ea typeface="Calibri"/>
                <a:cs typeface="Calibri"/>
                <a:sym typeface="Calibri"/>
              </a:rPr>
              <a:t> finger </a:t>
            </a:r>
            <a:r>
              <a:rPr lang="en-US" sz="1200" b="0" i="0" u="none" strike="noStrike" dirty="0" err="1">
                <a:solidFill>
                  <a:schemeClr val="dk1"/>
                </a:solidFill>
                <a:latin typeface="Calibri"/>
                <a:ea typeface="Calibri"/>
                <a:cs typeface="Calibri"/>
                <a:sym typeface="Calibri"/>
              </a:rPr>
              <a:t>över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konan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innan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dras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helt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så</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sätt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skapas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vakuum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och</a:t>
            </a:r>
            <a:r>
              <a:rPr lang="en-US" sz="1200" b="0" i="0" u="none" strike="noStrike" dirty="0">
                <a:solidFill>
                  <a:schemeClr val="dk1"/>
                </a:solidFill>
                <a:latin typeface="Calibri"/>
                <a:ea typeface="Calibri"/>
                <a:cs typeface="Calibri"/>
                <a:sym typeface="Calibri"/>
              </a:rPr>
              <a:t> man </a:t>
            </a:r>
            <a:r>
              <a:rPr lang="en-US" sz="1200" b="0" i="0" u="none" strike="noStrike" dirty="0" err="1">
                <a:solidFill>
                  <a:schemeClr val="dk1"/>
                </a:solidFill>
                <a:latin typeface="Calibri"/>
                <a:ea typeface="Calibri"/>
                <a:cs typeface="Calibri"/>
                <a:sym typeface="Calibri"/>
              </a:rPr>
              <a:t>säkerställer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de </a:t>
            </a:r>
            <a:r>
              <a:rPr lang="en-US" sz="1200" b="0" i="0" u="none" strike="noStrike" dirty="0" err="1">
                <a:solidFill>
                  <a:schemeClr val="dk1"/>
                </a:solidFill>
                <a:latin typeface="Calibri"/>
                <a:ea typeface="Calibri"/>
                <a:cs typeface="Calibri"/>
                <a:sym typeface="Calibri"/>
              </a:rPr>
              <a:t>sista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dropparna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blir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kvar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katetern</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366" name="Google Shape;3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19</a:t>
            </a:fld>
            <a:endParaRPr lang="en-US"/>
          </a:p>
        </p:txBody>
      </p:sp>
    </p:spTree>
    <p:extLst>
      <p:ext uri="{BB962C8B-B14F-4D97-AF65-F5344CB8AC3E}">
        <p14:creationId xmlns:p14="http://schemas.microsoft.com/office/powerpoint/2010/main" val="202041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90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20</a:t>
            </a:fld>
            <a:endParaRPr lang="en-US"/>
          </a:p>
        </p:txBody>
      </p:sp>
    </p:spTree>
    <p:extLst>
      <p:ext uri="{BB962C8B-B14F-4D97-AF65-F5344CB8AC3E}">
        <p14:creationId xmlns:p14="http://schemas.microsoft.com/office/powerpoint/2010/main" val="223787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Det är viktigt att ha god produktkännedom. </a:t>
            </a:r>
            <a:r>
              <a:rPr lang="en-US" dirty="0" err="1"/>
              <a:t>Patienten</a:t>
            </a:r>
            <a:r>
              <a:rPr lang="en-US" dirty="0"/>
              <a:t> </a:t>
            </a:r>
            <a:r>
              <a:rPr lang="en-US" dirty="0" err="1"/>
              <a:t>måste</a:t>
            </a:r>
            <a:r>
              <a:rPr lang="en-US" dirty="0"/>
              <a:t> </a:t>
            </a:r>
            <a:r>
              <a:rPr lang="en-US" dirty="0" err="1"/>
              <a:t>vara</a:t>
            </a:r>
            <a:r>
              <a:rPr lang="en-US" dirty="0"/>
              <a:t> </a:t>
            </a:r>
            <a:r>
              <a:rPr lang="en-US" dirty="0" err="1"/>
              <a:t>trygg</a:t>
            </a:r>
            <a:r>
              <a:rPr lang="en-US" dirty="0"/>
              <a:t> </a:t>
            </a:r>
            <a:r>
              <a:rPr lang="en-US" dirty="0" err="1"/>
              <a:t>i</a:t>
            </a:r>
            <a:r>
              <a:rPr lang="en-US" dirty="0"/>
              <a:t> </a:t>
            </a:r>
            <a:r>
              <a:rPr lang="en-US" dirty="0" err="1"/>
              <a:t>hantering</a:t>
            </a:r>
            <a:r>
              <a:rPr lang="en-US" dirty="0"/>
              <a:t> av </a:t>
            </a:r>
            <a:r>
              <a:rPr lang="en-US" dirty="0" err="1"/>
              <a:t>produkt</a:t>
            </a:r>
            <a:r>
              <a:rPr lang="en-US" dirty="0"/>
              <a:t> </a:t>
            </a:r>
            <a:r>
              <a:rPr lang="en-US" dirty="0" err="1"/>
              <a:t>och</a:t>
            </a:r>
            <a:r>
              <a:rPr lang="en-US" dirty="0"/>
              <a:t> </a:t>
            </a:r>
            <a:r>
              <a:rPr lang="en-US" dirty="0" err="1"/>
              <a:t>hur</a:t>
            </a:r>
            <a:r>
              <a:rPr lang="en-US" dirty="0"/>
              <a:t> </a:t>
            </a:r>
            <a:r>
              <a:rPr lang="en-US" dirty="0" err="1"/>
              <a:t>patienten</a:t>
            </a:r>
            <a:r>
              <a:rPr lang="en-US" dirty="0"/>
              <a:t> </a:t>
            </a:r>
            <a:r>
              <a:rPr lang="en-US" dirty="0" err="1"/>
              <a:t>får</a:t>
            </a:r>
            <a:r>
              <a:rPr lang="en-US" dirty="0"/>
              <a:t> </a:t>
            </a:r>
            <a:r>
              <a:rPr lang="en-US" dirty="0" err="1"/>
              <a:t>sina</a:t>
            </a:r>
            <a:r>
              <a:rPr lang="en-US" dirty="0"/>
              <a:t> </a:t>
            </a:r>
            <a:r>
              <a:rPr lang="en-US" dirty="0" err="1"/>
              <a:t>hjälpmedel</a:t>
            </a:r>
            <a:r>
              <a:rPr lang="en-US" dirty="0"/>
              <a:t>.</a:t>
            </a:r>
            <a:r>
              <a:rPr lang="sv-SE" dirty="0"/>
              <a:t> </a:t>
            </a:r>
          </a:p>
          <a:p>
            <a:pPr marL="0" lvl="0" indent="0" algn="l" rtl="0">
              <a:spcBef>
                <a:spcPts val="0"/>
              </a:spcBef>
              <a:spcAft>
                <a:spcPts val="0"/>
              </a:spcAft>
              <a:buNone/>
            </a:pPr>
            <a:r>
              <a:rPr lang="sv-SE" dirty="0"/>
              <a:t>Det är också viktigt att välja en kateter som passar patientens behov och livsstil.</a:t>
            </a:r>
          </a:p>
          <a:p>
            <a:pPr marL="0" lvl="0" indent="0" algn="l" rtl="0">
              <a:spcBef>
                <a:spcPts val="0"/>
              </a:spcBef>
              <a:spcAft>
                <a:spcPts val="0"/>
              </a:spcAft>
              <a:buNone/>
            </a:pPr>
            <a:endParaRPr dirty="0"/>
          </a:p>
        </p:txBody>
      </p:sp>
      <p:sp>
        <p:nvSpPr>
          <p:cNvPr id="342" name="Google Shape;3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Bevisad säkerhet över lång tid: Finns det kliniska bevis för katetern som ska användas över lång tid?</a:t>
            </a:r>
          </a:p>
          <a:p>
            <a:r>
              <a:rPr lang="sv-SE" dirty="0"/>
              <a:t>Hydrofil yta för maximal skonsamhet och minsta risk för skada i urinröret under hela kateteriseringen. Har katetern ett hydrofilt ytskikt som bevaras både vid införande och utdragande av katetern?</a:t>
            </a:r>
          </a:p>
          <a:p>
            <a:r>
              <a:rPr lang="sv-SE" dirty="0"/>
              <a:t>Tillräckligt följsam så att urinröret inte skadas och orsakar blödningar.</a:t>
            </a:r>
          </a:p>
          <a:p>
            <a:r>
              <a:rPr lang="sv-SE" dirty="0"/>
              <a:t>Kateterlängden är viktig för hanteringen och för fullständig tömning av urinblåsan för att undvika infektioner. </a:t>
            </a:r>
          </a:p>
          <a:p>
            <a:r>
              <a:rPr lang="sv-SE" b="0" dirty="0"/>
              <a:t>Kateterns omkrets/storlek (</a:t>
            </a:r>
            <a:r>
              <a:rPr lang="sv-SE" b="0" dirty="0" err="1"/>
              <a:t>Ch</a:t>
            </a:r>
            <a:r>
              <a:rPr lang="sv-SE" b="0" dirty="0"/>
              <a:t>), vanligtvis används Ch12-14, för en bättre tömning.</a:t>
            </a:r>
          </a:p>
          <a:p>
            <a:r>
              <a:rPr lang="sv-SE" dirty="0"/>
              <a:t>Handtag för ett stabilt grepp och som möjliggör no-touch teknik vid kateterisering. </a:t>
            </a:r>
          </a:p>
          <a:p>
            <a:r>
              <a:rPr lang="sv-SE" dirty="0"/>
              <a:t>Anpassning till livsstil innebär oftast att olika katetrar används beroende på vilken situation patienten befinner sig i, t.ex. hemmamiljö, resa, arbete eller träning etc. Katetervalet bör vara individuellt och </a:t>
            </a:r>
            <a:r>
              <a:rPr lang="sv-SE" dirty="0" err="1"/>
              <a:t>situationsanpassat</a:t>
            </a:r>
            <a:r>
              <a:rPr lang="sv-SE" dirty="0"/>
              <a:t>.</a:t>
            </a:r>
          </a:p>
          <a:p>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22</a:t>
            </a:fld>
            <a:endParaRPr lang="en-US"/>
          </a:p>
        </p:txBody>
      </p:sp>
    </p:spTree>
    <p:extLst>
      <p:ext uri="{BB962C8B-B14F-4D97-AF65-F5344CB8AC3E}">
        <p14:creationId xmlns:p14="http://schemas.microsoft.com/office/powerpoint/2010/main" val="3015536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Individuellt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anpassade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kateteriseringar</a:t>
            </a:r>
            <a:r>
              <a:rPr lang="en-US"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Högt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intravesikalt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tryck</a:t>
            </a:r>
            <a:r>
              <a:rPr lang="en-US" sz="1200" b="0" i="0" u="none" strike="noStrike" dirty="0">
                <a:solidFill>
                  <a:schemeClr val="dk1"/>
                </a:solidFill>
                <a:latin typeface="Calibri"/>
                <a:ea typeface="Calibri"/>
                <a:cs typeface="Calibri"/>
                <a:sym typeface="Calibri"/>
              </a:rPr>
              <a:t> ger </a:t>
            </a:r>
            <a:r>
              <a:rPr lang="en-US" sz="1200" b="0" i="0" u="none" strike="noStrike" dirty="0" err="1">
                <a:solidFill>
                  <a:schemeClr val="dk1"/>
                </a:solidFill>
                <a:latin typeface="Calibri"/>
                <a:ea typeface="Calibri"/>
                <a:cs typeface="Calibri"/>
                <a:sym typeface="Calibri"/>
              </a:rPr>
              <a:t>minskad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blodcirkulation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urinblåsans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slemhinna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vilket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ökar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risken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UVI. </a:t>
            </a:r>
            <a:r>
              <a:rPr lang="en-US" sz="1200" b="0" i="0" u="none" strike="noStrike" dirty="0" err="1">
                <a:solidFill>
                  <a:schemeClr val="dk1"/>
                </a:solidFill>
                <a:latin typeface="Calibri"/>
                <a:ea typeface="Calibri"/>
                <a:cs typeface="Calibri"/>
                <a:sym typeface="Calibri"/>
              </a:rPr>
              <a:t>Därav</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urinmängden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överstiga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total </a:t>
            </a:r>
            <a:r>
              <a:rPr lang="en-US" sz="1200" b="0" i="0" u="none" strike="noStrike" dirty="0" err="1">
                <a:solidFill>
                  <a:schemeClr val="dk1"/>
                </a:solidFill>
                <a:latin typeface="Calibri"/>
                <a:ea typeface="Calibri"/>
                <a:cs typeface="Calibri"/>
                <a:sym typeface="Calibri"/>
              </a:rPr>
              <a:t>mängd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a:t>
            </a:r>
            <a:r>
              <a:rPr lang="en-US" sz="1200" b="0" i="0" u="none" strike="noStrike" dirty="0">
                <a:solidFill>
                  <a:schemeClr val="dk1"/>
                </a:solidFill>
                <a:latin typeface="Calibri"/>
                <a:ea typeface="Calibri"/>
                <a:cs typeface="Calibri"/>
                <a:sym typeface="Calibri"/>
              </a:rPr>
              <a:t> 400 ml vid </a:t>
            </a:r>
            <a:r>
              <a:rPr lang="en-US" sz="1200" b="0" i="0" u="none" strike="noStrike" dirty="0" err="1">
                <a:solidFill>
                  <a:schemeClr val="dk1"/>
                </a:solidFill>
                <a:latin typeface="Calibri"/>
                <a:ea typeface="Calibri"/>
                <a:cs typeface="Calibri"/>
                <a:sym typeface="Calibri"/>
              </a:rPr>
              <a:t>varje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tillfälle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d.v.s.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både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kateteriserad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mängd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och</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kissad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mängd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Även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tiden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mellan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kateteriseringarna</a:t>
            </a:r>
            <a:r>
              <a:rPr lang="en-US" sz="1200" b="0" i="0" u="none" strike="noStrike" dirty="0">
                <a:solidFill>
                  <a:schemeClr val="dk1"/>
                </a:solidFill>
                <a:latin typeface="Calibri"/>
                <a:ea typeface="Calibri"/>
                <a:cs typeface="Calibri"/>
                <a:sym typeface="Calibri"/>
              </a:rPr>
              <a:t> har </a:t>
            </a:r>
            <a:r>
              <a:rPr lang="en-US" sz="1200" b="0" i="0" u="none" strike="noStrike" dirty="0" err="1">
                <a:solidFill>
                  <a:schemeClr val="dk1"/>
                </a:solidFill>
                <a:latin typeface="Calibri"/>
                <a:ea typeface="Calibri"/>
                <a:cs typeface="Calibri"/>
                <a:sym typeface="Calibri"/>
              </a:rPr>
              <a:t>betydelse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förhindra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infektion</a:t>
            </a:r>
            <a:r>
              <a:rPr lang="en-US" sz="1200" b="0" i="0" u="none" strike="noStrike" dirty="0">
                <a:solidFill>
                  <a:schemeClr val="dk1"/>
                </a:solidFill>
                <a:latin typeface="Calibri"/>
                <a:ea typeface="Calibri"/>
                <a:cs typeface="Calibri"/>
                <a:sym typeface="Calibri"/>
              </a:rPr>
              <a:t>. </a:t>
            </a:r>
            <a:r>
              <a:rPr lang="en-US" sz="1200" b="0" i="0" u="none" strike="noStrike" dirty="0">
                <a:solidFill>
                  <a:schemeClr val="dk1"/>
                </a:solidFill>
                <a:latin typeface="+mn-lt"/>
                <a:ea typeface="Calibri"/>
                <a:cs typeface="Calibri"/>
                <a:sym typeface="Calibri"/>
              </a:rPr>
              <a:t>Vid total </a:t>
            </a:r>
            <a:r>
              <a:rPr lang="en-US" sz="1200" b="0" i="0" u="none" strike="noStrike" dirty="0" err="1">
                <a:solidFill>
                  <a:schemeClr val="dk1"/>
                </a:solidFill>
                <a:latin typeface="+mn-lt"/>
                <a:ea typeface="Calibri"/>
                <a:cs typeface="Calibri"/>
                <a:sym typeface="Calibri"/>
              </a:rPr>
              <a:t>urinretention</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är</a:t>
            </a:r>
            <a:r>
              <a:rPr lang="en-US" dirty="0">
                <a:solidFill>
                  <a:schemeClr val="dk1"/>
                </a:solidFill>
                <a:ea typeface="Calibri"/>
                <a:cs typeface="Calibri"/>
                <a:sym typeface="Calibri"/>
              </a:rPr>
              <a:t> </a:t>
            </a:r>
            <a:r>
              <a:rPr lang="en-US" sz="1200" b="0" i="0" u="none" strike="noStrike" dirty="0" err="1">
                <a:solidFill>
                  <a:schemeClr val="dk1"/>
                </a:solidFill>
                <a:latin typeface="+mn-lt"/>
                <a:ea typeface="Calibri"/>
                <a:cs typeface="Calibri"/>
                <a:sym typeface="Calibri"/>
              </a:rPr>
              <a:t>kateteriseringsfrekvensen</a:t>
            </a:r>
            <a:r>
              <a:rPr lang="en-US" sz="1200" b="0" i="0" u="none" strike="noStrike" dirty="0">
                <a:solidFill>
                  <a:schemeClr val="dk1"/>
                </a:solidFill>
                <a:latin typeface="+mn-lt"/>
                <a:ea typeface="Calibri"/>
                <a:cs typeface="Calibri"/>
                <a:sym typeface="Calibri"/>
              </a:rPr>
              <a:t> 4-6 </a:t>
            </a:r>
            <a:r>
              <a:rPr lang="en-US" sz="1200" b="0" i="0" u="none" strike="noStrike" dirty="0" err="1">
                <a:solidFill>
                  <a:schemeClr val="dk1"/>
                </a:solidFill>
                <a:latin typeface="+mn-lt"/>
                <a:ea typeface="Calibri"/>
                <a:cs typeface="Calibri"/>
                <a:sym typeface="Calibri"/>
              </a:rPr>
              <a:t>gånger</a:t>
            </a:r>
            <a:r>
              <a:rPr lang="en-US" sz="1200" b="0" i="0" u="none" strike="noStrike" dirty="0">
                <a:solidFill>
                  <a:schemeClr val="dk1"/>
                </a:solidFill>
                <a:latin typeface="+mn-lt"/>
                <a:ea typeface="Calibri"/>
                <a:cs typeface="Calibri"/>
                <a:sym typeface="Calibri"/>
              </a:rPr>
              <a:t>/</a:t>
            </a:r>
            <a:r>
              <a:rPr lang="en-US" sz="1200" b="0" i="0" u="none" strike="noStrike" dirty="0" err="1">
                <a:solidFill>
                  <a:schemeClr val="dk1"/>
                </a:solidFill>
                <a:latin typeface="+mn-lt"/>
                <a:ea typeface="Calibri"/>
                <a:cs typeface="Calibri"/>
                <a:sym typeface="Calibri"/>
              </a:rPr>
              <a:t>dag</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för</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att</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få</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rätt</a:t>
            </a:r>
            <a:r>
              <a:rPr lang="en-US" sz="1200" b="0" i="0" u="none" strike="noStrike" dirty="0">
                <a:solidFill>
                  <a:schemeClr val="dk1"/>
                </a:solidFill>
                <a:latin typeface="+mn-lt"/>
                <a:ea typeface="Calibri"/>
                <a:cs typeface="Calibri"/>
                <a:sym typeface="Calibri"/>
              </a:rPr>
              <a:t> interval</a:t>
            </a:r>
            <a:r>
              <a:rPr lang="en-US" dirty="0">
                <a:solidFill>
                  <a:schemeClr val="dk1"/>
                </a:solidFill>
                <a:ea typeface="Calibri"/>
                <a:cs typeface="Calibri"/>
                <a:sym typeface="Calibri"/>
              </a:rPr>
              <a:t>. B</a:t>
            </a:r>
            <a:r>
              <a:rPr lang="sv-SE" sz="1200" b="0" i="0" u="none" strike="noStrike" dirty="0">
                <a:solidFill>
                  <a:schemeClr val="dk1"/>
                </a:solidFill>
                <a:latin typeface="+mn-lt"/>
                <a:ea typeface="Calibri"/>
                <a:cs typeface="Calibri"/>
                <a:sym typeface="Calibri"/>
              </a:rPr>
              <a:t>e patienten skriva </a:t>
            </a:r>
            <a:r>
              <a:rPr lang="sv-SE" sz="1200" b="0" i="0" u="none" strike="noStrike" dirty="0" err="1">
                <a:solidFill>
                  <a:schemeClr val="dk1"/>
                </a:solidFill>
                <a:latin typeface="+mn-lt"/>
                <a:ea typeface="Calibri"/>
                <a:cs typeface="Calibri"/>
                <a:sym typeface="Calibri"/>
              </a:rPr>
              <a:t>miktionslista</a:t>
            </a:r>
            <a:r>
              <a:rPr lang="sv-SE" sz="1200" b="0" i="0" u="none" strike="noStrike" dirty="0">
                <a:solidFill>
                  <a:schemeClr val="dk1"/>
                </a:solidFill>
                <a:latin typeface="+mn-lt"/>
                <a:ea typeface="Calibri"/>
                <a:cs typeface="Calibri"/>
                <a:sym typeface="Calibri"/>
              </a:rPr>
              <a:t> med både </a:t>
            </a:r>
            <a:r>
              <a:rPr lang="sv-SE" sz="1200" b="0" i="0" u="none" strike="noStrike" dirty="0" err="1">
                <a:solidFill>
                  <a:schemeClr val="dk1"/>
                </a:solidFill>
                <a:latin typeface="+mn-lt"/>
                <a:ea typeface="Calibri"/>
                <a:cs typeface="Calibri"/>
                <a:sym typeface="Calibri"/>
              </a:rPr>
              <a:t>mikterad</a:t>
            </a:r>
            <a:r>
              <a:rPr lang="sv-SE" sz="1200" b="0" i="0" u="none" strike="noStrike" dirty="0">
                <a:solidFill>
                  <a:schemeClr val="dk1"/>
                </a:solidFill>
                <a:latin typeface="+mn-lt"/>
                <a:ea typeface="Calibri"/>
                <a:cs typeface="Calibri"/>
                <a:sym typeface="Calibri"/>
              </a:rPr>
              <a:t> och kateteriserad urinvolym till uppföljningen. </a:t>
            </a:r>
            <a:r>
              <a:rPr lang="en-US" dirty="0">
                <a:solidFill>
                  <a:schemeClr val="dk1"/>
                </a:solidFill>
                <a:latin typeface="Calibri"/>
                <a:ea typeface="Calibri"/>
                <a:cs typeface="Calibri"/>
                <a:sym typeface="Calibri"/>
              </a:rPr>
              <a:t>Det </a:t>
            </a:r>
            <a:r>
              <a:rPr lang="en-US" dirty="0" err="1">
                <a:solidFill>
                  <a:schemeClr val="dk1"/>
                </a:solidFill>
                <a:latin typeface="Calibri"/>
                <a:ea typeface="Calibri"/>
                <a:cs typeface="Calibri"/>
                <a:sym typeface="Calibri"/>
              </a:rPr>
              <a:t>ä</a:t>
            </a:r>
            <a:r>
              <a:rPr lang="en-US" sz="1200" b="0" i="0" u="none" strike="noStrike" dirty="0" err="1">
                <a:solidFill>
                  <a:schemeClr val="dk1"/>
                </a:solidFill>
                <a:latin typeface="Calibri"/>
                <a:ea typeface="Calibri"/>
                <a:cs typeface="Calibri"/>
                <a:sym typeface="Calibri"/>
              </a:rPr>
              <a:t>r</a:t>
            </a:r>
            <a:r>
              <a:rPr lang="en-US" sz="1200" b="0" i="0" u="none" strike="noStrike" dirty="0">
                <a:solidFill>
                  <a:schemeClr val="dk1"/>
                </a:solidFill>
                <a:latin typeface="Calibri"/>
                <a:ea typeface="Calibri"/>
                <a:cs typeface="Calibri"/>
                <a:sym typeface="Calibri"/>
              </a:rPr>
              <a:t> av </a:t>
            </a:r>
            <a:r>
              <a:rPr lang="en-US" sz="1200" b="0" i="0" u="none" strike="noStrike" dirty="0" err="1">
                <a:solidFill>
                  <a:schemeClr val="dk1"/>
                </a:solidFill>
                <a:latin typeface="Calibri"/>
                <a:ea typeface="Calibri"/>
                <a:cs typeface="Calibri"/>
                <a:sym typeface="Calibri"/>
              </a:rPr>
              <a:t>vikt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brukaren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förstår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hen </a:t>
            </a:r>
            <a:r>
              <a:rPr lang="en-US" sz="1200" b="0" i="0" u="none" strike="noStrike" dirty="0" err="1">
                <a:solidFill>
                  <a:schemeClr val="dk1"/>
                </a:solidFill>
                <a:latin typeface="Calibri"/>
                <a:ea typeface="Calibri"/>
                <a:cs typeface="Calibri"/>
                <a:sym typeface="Calibri"/>
              </a:rPr>
              <a:t>bör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tömma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oftare</a:t>
            </a:r>
            <a:r>
              <a:rPr lang="en-US" sz="1200" b="0" i="0" u="none" strike="noStrike" dirty="0">
                <a:solidFill>
                  <a:schemeClr val="dk1"/>
                </a:solidFill>
                <a:latin typeface="Calibri"/>
                <a:ea typeface="Calibri"/>
                <a:cs typeface="Calibri"/>
                <a:sym typeface="Calibri"/>
              </a:rPr>
              <a:t> vid </a:t>
            </a:r>
            <a:r>
              <a:rPr lang="en-US" sz="1200" b="0" i="0" u="none" strike="noStrike" dirty="0" err="1">
                <a:solidFill>
                  <a:schemeClr val="dk1"/>
                </a:solidFill>
                <a:latin typeface="Calibri"/>
                <a:ea typeface="Calibri"/>
                <a:cs typeface="Calibri"/>
                <a:sym typeface="Calibri"/>
              </a:rPr>
              <a:t>ökat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vätskeintag</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Om </a:t>
            </a:r>
            <a:r>
              <a:rPr lang="en-US" sz="1200" b="0" i="0" u="none" strike="noStrike" dirty="0" err="1">
                <a:solidFill>
                  <a:schemeClr val="dk1"/>
                </a:solidFill>
                <a:latin typeface="Calibri"/>
                <a:ea typeface="Calibri"/>
                <a:cs typeface="Calibri"/>
                <a:sym typeface="Calibri"/>
              </a:rPr>
              <a:t>patienten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känner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blåsan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fylld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är</a:t>
            </a:r>
            <a:r>
              <a:rPr lang="en-US" sz="1200" b="0" i="0" u="none" strike="noStrike" dirty="0">
                <a:solidFill>
                  <a:schemeClr val="dk1"/>
                </a:solidFill>
                <a:latin typeface="Calibri"/>
                <a:ea typeface="Calibri"/>
                <a:cs typeface="Calibri"/>
                <a:sym typeface="Calibri"/>
              </a:rPr>
              <a:t> det </a:t>
            </a:r>
            <a:r>
              <a:rPr lang="en-US" sz="1200" b="0" i="0" u="none" strike="noStrike" dirty="0" err="1">
                <a:solidFill>
                  <a:schemeClr val="dk1"/>
                </a:solidFill>
                <a:latin typeface="Calibri"/>
                <a:ea typeface="Calibri"/>
                <a:cs typeface="Calibri"/>
                <a:sym typeface="Calibri"/>
              </a:rPr>
              <a:t>viktigt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kateterisera</a:t>
            </a:r>
            <a:r>
              <a:rPr lang="en-US" sz="1200" b="0" i="0" u="none" strike="noStrike" dirty="0">
                <a:solidFill>
                  <a:schemeClr val="dk1"/>
                </a:solidFill>
                <a:latin typeface="Calibri"/>
                <a:ea typeface="Calibri"/>
                <a:cs typeface="Calibri"/>
                <a:sym typeface="Calibri"/>
              </a:rPr>
              <a:t> sig vid </a:t>
            </a:r>
            <a:r>
              <a:rPr lang="en-US" sz="1200" b="0" i="0" u="none" strike="noStrike" dirty="0" err="1">
                <a:solidFill>
                  <a:schemeClr val="dk1"/>
                </a:solidFill>
                <a:latin typeface="Calibri"/>
                <a:ea typeface="Calibri"/>
                <a:cs typeface="Calibri"/>
                <a:sym typeface="Calibri"/>
              </a:rPr>
              <a:t>vissa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bestämda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klockslag</a:t>
            </a:r>
            <a:r>
              <a:rPr lang="en-US" sz="1200" b="0" i="0" u="none" strike="noStrike" dirty="0">
                <a:solidFill>
                  <a:schemeClr val="dk1"/>
                </a:solidFill>
                <a:latin typeface="Calibri"/>
                <a:ea typeface="Calibri"/>
                <a:cs typeface="Calibri"/>
                <a:sym typeface="Calibri"/>
              </a:rPr>
              <a:t>. </a:t>
            </a:r>
            <a:r>
              <a:rPr lang="sv-SE" sz="1200" b="0" i="0" u="none" strike="noStrike" dirty="0">
                <a:solidFill>
                  <a:schemeClr val="dk1"/>
                </a:solidFill>
                <a:latin typeface="+mn-lt"/>
                <a:ea typeface="Calibri"/>
                <a:cs typeface="Calibri"/>
                <a:sym typeface="Calibri"/>
              </a:rPr>
              <a:t>Vanligtvis utförs inte RIK nattetid, observera vid första uppföljningen så inte morgonmängden är onormalt stor. Det kan t.ex. bero på för stort vätskeintag kvällstid.</a:t>
            </a:r>
          </a:p>
          <a:p>
            <a:pPr marL="0" lvl="0" indent="0" algn="l" rtl="0">
              <a:spcBef>
                <a:spcPts val="0"/>
              </a:spcBef>
              <a:spcAft>
                <a:spcPts val="0"/>
              </a:spcAft>
              <a:buNone/>
            </a:pPr>
            <a:endParaRPr dirty="0"/>
          </a:p>
        </p:txBody>
      </p:sp>
      <p:sp>
        <p:nvSpPr>
          <p:cNvPr id="330" name="Google Shape;3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b="1" dirty="0"/>
              <a:t>Spänning:</a:t>
            </a:r>
          </a:p>
          <a:p>
            <a:pPr marL="0" lvl="0" indent="0" algn="l" rtl="0">
              <a:spcBef>
                <a:spcPts val="0"/>
              </a:spcBef>
              <a:spcAft>
                <a:spcPts val="0"/>
              </a:spcAft>
              <a:buNone/>
            </a:pPr>
            <a:r>
              <a:rPr lang="sv-SE" dirty="0"/>
              <a:t>Det är viktigt att hitta en avslappnad och trygg ställning i samband med RIK.</a:t>
            </a:r>
          </a:p>
          <a:p>
            <a:pPr marL="0" lvl="0" indent="0" algn="l" rtl="0">
              <a:spcBef>
                <a:spcPts val="0"/>
              </a:spcBef>
              <a:spcAft>
                <a:spcPts val="0"/>
              </a:spcAft>
              <a:buNone/>
            </a:pPr>
            <a:r>
              <a:rPr lang="sv-SE" b="1" dirty="0"/>
              <a:t>Smärta/sveda:</a:t>
            </a:r>
          </a:p>
          <a:p>
            <a:pPr marL="0" lvl="0" indent="0" algn="l" rtl="0">
              <a:spcBef>
                <a:spcPts val="0"/>
              </a:spcBef>
              <a:spcAft>
                <a:spcPts val="0"/>
              </a:spcAft>
              <a:buNone/>
            </a:pPr>
            <a:r>
              <a:rPr lang="sv-SE" dirty="0"/>
              <a:t>Vid klimakteriet får kvinnor ofta torra slemhinnor i underlivet, något som kan orsaka sveda och irritation. Lokalt östrogen har god effekt.</a:t>
            </a:r>
          </a:p>
          <a:p>
            <a:pPr marL="0" lvl="0" indent="0" algn="l" rtl="0">
              <a:spcBef>
                <a:spcPts val="0"/>
              </a:spcBef>
              <a:spcAft>
                <a:spcPts val="0"/>
              </a:spcAft>
              <a:buNone/>
            </a:pPr>
            <a:r>
              <a:rPr lang="sv-SE" dirty="0"/>
              <a:t>I början av RIK-behandling kan det ibland komma lite blod på katetern eller i urinen. Det beror på att urinröret kan bli irriterat och att slemhinnan inte är van vid katetern. Kateter med låg </a:t>
            </a:r>
            <a:r>
              <a:rPr lang="sv-SE" dirty="0" err="1"/>
              <a:t>osmolalitet</a:t>
            </a:r>
            <a:r>
              <a:rPr lang="sv-SE" dirty="0"/>
              <a:t> kan orsaka sveda och blödning, byt kateter. Var observant på att en UVI kan orsaka sveda och blödning.</a:t>
            </a:r>
          </a:p>
          <a:p>
            <a:pPr marL="0" lvl="0" indent="0" algn="l" rtl="0">
              <a:spcBef>
                <a:spcPts val="0"/>
              </a:spcBef>
              <a:spcAft>
                <a:spcPts val="0"/>
              </a:spcAft>
              <a:buNone/>
            </a:pPr>
            <a:r>
              <a:rPr lang="sv-SE" b="1" dirty="0"/>
              <a:t>Hitta urinrörsmynningen:</a:t>
            </a:r>
          </a:p>
          <a:p>
            <a:pPr marL="0" lvl="0" indent="0" algn="l" rtl="0">
              <a:spcBef>
                <a:spcPts val="0"/>
              </a:spcBef>
              <a:spcAft>
                <a:spcPts val="0"/>
              </a:spcAft>
              <a:buNone/>
            </a:pPr>
            <a:r>
              <a:rPr lang="sv-SE" dirty="0"/>
              <a:t>En spegel och god belysning i starten av RIK underlättar att hitta urinrörsmynningen.</a:t>
            </a:r>
          </a:p>
          <a:p>
            <a:pPr marL="0" lvl="0" indent="0" algn="l" rtl="0">
              <a:spcBef>
                <a:spcPts val="0"/>
              </a:spcBef>
              <a:spcAft>
                <a:spcPts val="0"/>
              </a:spcAft>
              <a:buNone/>
            </a:pPr>
            <a:r>
              <a:rPr lang="sv-SE" b="1" dirty="0"/>
              <a:t>Svårt att föra in katetern:</a:t>
            </a:r>
          </a:p>
          <a:p>
            <a:pPr marL="0" lvl="0" indent="0" algn="l" rtl="0">
              <a:spcBef>
                <a:spcPts val="0"/>
              </a:spcBef>
              <a:spcAft>
                <a:spcPts val="0"/>
              </a:spcAft>
              <a:buNone/>
            </a:pPr>
            <a:r>
              <a:rPr lang="sv-SE" dirty="0"/>
              <a:t>Ibland är det svårighet att föra in katetern förbi </a:t>
            </a:r>
            <a:r>
              <a:rPr lang="sv-SE" dirty="0" err="1"/>
              <a:t>sfinktern</a:t>
            </a:r>
            <a:r>
              <a:rPr lang="sv-SE" dirty="0"/>
              <a:t> (kan bero på </a:t>
            </a:r>
            <a:r>
              <a:rPr lang="sv-SE" dirty="0" err="1"/>
              <a:t>detrusor-sfinkterdyssynergi</a:t>
            </a:r>
            <a:r>
              <a:rPr lang="sv-SE" dirty="0"/>
              <a:t>). Att ta ett djupt andetag eller hosta till, kan hjälpa </a:t>
            </a:r>
            <a:r>
              <a:rPr lang="sv-SE" dirty="0" err="1"/>
              <a:t>sfinktern</a:t>
            </a:r>
            <a:r>
              <a:rPr lang="sv-SE" dirty="0"/>
              <a:t> att relaxera. </a:t>
            </a:r>
          </a:p>
          <a:p>
            <a:pPr marL="0" lvl="0" indent="0" algn="l" rtl="0">
              <a:spcBef>
                <a:spcPts val="0"/>
              </a:spcBef>
              <a:spcAft>
                <a:spcPts val="0"/>
              </a:spcAft>
              <a:buNone/>
            </a:pPr>
            <a:r>
              <a:rPr lang="sv-SE" b="1" dirty="0"/>
              <a:t>Graviditet: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Risken för UVI under graviditeten ökar dels på grund av hormonell påverkan (minskad muskeltonus i urinvägarna, långsammare urinpassage och ökad volym i urinblåsan), dels också via en mekanisk påverkan med ökat tryck från uterus på höger </a:t>
            </a:r>
            <a:r>
              <a:rPr lang="sv-SE" dirty="0" err="1"/>
              <a:t>uretär</a:t>
            </a:r>
            <a:r>
              <a:rPr lang="sv-SE" dirty="0"/>
              <a:t>. En längre kateter vid graviditet kan behövas p.g.a. ändrade anatomiska förhållanden. </a:t>
            </a:r>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Hjälpmedel, såsom speglar och handtag, erhålls från </a:t>
            </a:r>
            <a:r>
              <a:rPr lang="sv-SE" dirty="0" err="1"/>
              <a:t>Wellspect</a:t>
            </a:r>
            <a:endParaRPr dirty="0"/>
          </a:p>
        </p:txBody>
      </p:sp>
      <p:sp>
        <p:nvSpPr>
          <p:cNvPr id="292" name="Google Shape;29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006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chemeClr val="dk1"/>
                </a:solidFill>
                <a:latin typeface="Calibri"/>
                <a:ea typeface="Calibri"/>
                <a:cs typeface="Calibri"/>
                <a:sym typeface="Calibri"/>
              </a:rPr>
              <a:t>Urinvägsinfektioner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ett</a:t>
            </a:r>
            <a:r>
              <a:rPr lang="en-US" sz="1200" b="0" i="0" u="none" strike="noStrike" dirty="0">
                <a:solidFill>
                  <a:schemeClr val="dk1"/>
                </a:solidFill>
                <a:latin typeface="Calibri"/>
                <a:ea typeface="Calibri"/>
                <a:cs typeface="Calibri"/>
                <a:sym typeface="Calibri"/>
              </a:rPr>
              <a:t> problem </a:t>
            </a: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många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kateteranvändare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och</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personer</a:t>
            </a:r>
            <a:r>
              <a:rPr lang="en-US" sz="1200" b="0" i="0" u="none" strike="noStrike" dirty="0">
                <a:solidFill>
                  <a:schemeClr val="dk1"/>
                </a:solidFill>
                <a:latin typeface="Calibri"/>
                <a:ea typeface="Calibri"/>
                <a:cs typeface="Calibri"/>
                <a:sym typeface="Calibri"/>
              </a:rPr>
              <a:t> med </a:t>
            </a:r>
            <a:r>
              <a:rPr lang="en-US" sz="1200" b="0" i="0" u="none" strike="noStrike" dirty="0" err="1">
                <a:solidFill>
                  <a:schemeClr val="dk1"/>
                </a:solidFill>
                <a:latin typeface="Calibri"/>
                <a:ea typeface="Calibri"/>
                <a:cs typeface="Calibri"/>
                <a:sym typeface="Calibri"/>
              </a:rPr>
              <a:t>andra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tillstånd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påverkar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förmågan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tömma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urinblåsan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helt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delvis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t>
            </a:r>
            <a:r>
              <a:rPr lang="en-US" sz="1200" b="0" i="0" u="none" strike="noStrike" dirty="0" err="1">
                <a:solidFill>
                  <a:schemeClr val="dk1"/>
                </a:solidFill>
                <a:latin typeface="Calibri"/>
                <a:ea typeface="Calibri"/>
                <a:cs typeface="Calibri"/>
                <a:sym typeface="Calibri"/>
              </a:rPr>
              <a:t>är</a:t>
            </a:r>
            <a:r>
              <a:rPr lang="en-US" sz="1200" b="0" i="0" u="none" strike="noStrike" dirty="0">
                <a:solidFill>
                  <a:schemeClr val="dk1"/>
                </a:solidFill>
                <a:latin typeface="Calibri"/>
                <a:ea typeface="Calibri"/>
                <a:cs typeface="Calibri"/>
                <a:sym typeface="Calibri"/>
              </a:rPr>
              <a:t> bakterier</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förökar</a:t>
            </a:r>
            <a:r>
              <a:rPr lang="en-US" sz="1200" b="0" i="0" u="none" strike="noStrike" dirty="0">
                <a:solidFill>
                  <a:schemeClr val="dk1"/>
                </a:solidFill>
                <a:latin typeface="+mn-lt"/>
                <a:ea typeface="Calibri"/>
                <a:cs typeface="Calibri"/>
                <a:sym typeface="Calibri"/>
              </a:rPr>
              <a:t> sig </a:t>
            </a:r>
            <a:r>
              <a:rPr lang="en-US" sz="1200" b="0" i="0" u="none" strike="noStrike" dirty="0" err="1">
                <a:solidFill>
                  <a:schemeClr val="dk1"/>
                </a:solidFill>
                <a:latin typeface="+mn-lt"/>
                <a:ea typeface="Calibri"/>
                <a:cs typeface="Calibri"/>
                <a:sym typeface="Calibri"/>
              </a:rPr>
              <a:t>och</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får</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fäste</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i</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urinblåsans</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slemhinna</a:t>
            </a:r>
            <a:r>
              <a:rPr lang="en-US" sz="1200" b="0" i="0" u="none" strike="noStrike" dirty="0">
                <a:solidFill>
                  <a:schemeClr val="dk1"/>
                </a:solidFill>
                <a:latin typeface="+mn-lt"/>
                <a:ea typeface="Calibri"/>
                <a:cs typeface="Calibri"/>
                <a:sym typeface="Calibri"/>
              </a:rPr>
              <a:t> har </a:t>
            </a:r>
            <a:r>
              <a:rPr lang="en-US" sz="1200" b="0" i="0" u="none" strike="noStrike" dirty="0" err="1">
                <a:solidFill>
                  <a:schemeClr val="dk1"/>
                </a:solidFill>
                <a:latin typeface="+mn-lt"/>
                <a:ea typeface="Calibri"/>
                <a:cs typeface="Calibri"/>
                <a:sym typeface="Calibri"/>
              </a:rPr>
              <a:t>kroppens</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eget</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försvar</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inte</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möjlighet</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att</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förgöra</a:t>
            </a:r>
            <a:r>
              <a:rPr lang="en-US" sz="1200" b="0" i="0" u="none" strike="noStrike" dirty="0">
                <a:solidFill>
                  <a:schemeClr val="dk1"/>
                </a:solidFill>
                <a:latin typeface="+mn-lt"/>
                <a:ea typeface="Calibri"/>
                <a:cs typeface="Calibri"/>
                <a:sym typeface="Calibri"/>
              </a:rPr>
              <a:t> dem, </a:t>
            </a:r>
            <a:r>
              <a:rPr lang="en-US" sz="1200" b="0" i="0" u="none" strike="noStrike" dirty="0" err="1">
                <a:solidFill>
                  <a:schemeClr val="dk1"/>
                </a:solidFill>
                <a:latin typeface="+mn-lt"/>
                <a:ea typeface="Calibri"/>
                <a:cs typeface="Calibri"/>
                <a:sym typeface="Calibri"/>
              </a:rPr>
              <a:t>då</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orsakar</a:t>
            </a:r>
            <a:r>
              <a:rPr lang="en-US" sz="1200" b="0" i="0" u="none" strike="noStrike" dirty="0">
                <a:solidFill>
                  <a:schemeClr val="dk1"/>
                </a:solidFill>
                <a:latin typeface="+mn-lt"/>
                <a:ea typeface="Calibri"/>
                <a:cs typeface="Calibri"/>
                <a:sym typeface="Calibri"/>
              </a:rPr>
              <a:t> de </a:t>
            </a:r>
            <a:r>
              <a:rPr lang="en-US" sz="1200" b="0" i="0" u="none" strike="noStrike" dirty="0" err="1">
                <a:solidFill>
                  <a:schemeClr val="dk1"/>
                </a:solidFill>
                <a:latin typeface="+mn-lt"/>
                <a:ea typeface="Calibri"/>
                <a:cs typeface="Calibri"/>
                <a:sym typeface="Calibri"/>
              </a:rPr>
              <a:t>en</a:t>
            </a:r>
            <a:r>
              <a:rPr lang="en-US" sz="1200" b="0" i="0" u="none" strike="noStrike" dirty="0">
                <a:solidFill>
                  <a:schemeClr val="dk1"/>
                </a:solidFill>
                <a:latin typeface="+mn-lt"/>
                <a:ea typeface="Calibri"/>
                <a:cs typeface="Calibri"/>
                <a:sym typeface="Calibri"/>
              </a:rPr>
              <a:t> UVI, </a:t>
            </a:r>
            <a:r>
              <a:rPr lang="sv-SE" sz="1200" b="0" i="0" u="none" strike="noStrike" dirty="0">
                <a:solidFill>
                  <a:schemeClr val="dk1"/>
                </a:solidFill>
                <a:latin typeface="+mn-lt"/>
                <a:ea typeface="Calibri"/>
                <a:cs typeface="Calibri"/>
                <a:sym typeface="Calibri"/>
              </a:rPr>
              <a:t>och kroppen reagerar med symtom som t ex feber.</a:t>
            </a:r>
            <a:r>
              <a:rPr lang="en-US" sz="1200" b="0" i="0" u="none" strike="noStrike" dirty="0">
                <a:solidFill>
                  <a:schemeClr val="dk1"/>
                </a:solidFill>
                <a:latin typeface="+mn-lt"/>
                <a:ea typeface="Calibri"/>
                <a:cs typeface="Calibri"/>
                <a:sym typeface="Calibri"/>
              </a:rPr>
              <a:t> En </a:t>
            </a:r>
            <a:r>
              <a:rPr lang="en-US" sz="1200" b="0" i="0" u="none" strike="noStrike" dirty="0">
                <a:solidFill>
                  <a:schemeClr val="dk1"/>
                </a:solidFill>
                <a:latin typeface="Calibri"/>
                <a:ea typeface="Calibri"/>
                <a:cs typeface="Calibri"/>
                <a:sym typeface="Calibri"/>
              </a:rPr>
              <a:t>UVI </a:t>
            </a:r>
            <a:r>
              <a:rPr lang="en-US" sz="1200" b="0" i="0" u="none" strike="noStrike" dirty="0" err="1">
                <a:solidFill>
                  <a:schemeClr val="dk1"/>
                </a:solidFill>
                <a:latin typeface="Calibri"/>
                <a:ea typeface="Calibri"/>
                <a:cs typeface="Calibri"/>
                <a:sym typeface="Calibri"/>
              </a:rPr>
              <a:t>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bakteriell</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infektion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påverkar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någon</a:t>
            </a:r>
            <a:r>
              <a:rPr lang="en-US" sz="1200" b="0" i="0" u="none" strike="noStrike" dirty="0">
                <a:solidFill>
                  <a:schemeClr val="dk1"/>
                </a:solidFill>
                <a:latin typeface="Calibri"/>
                <a:ea typeface="Calibri"/>
                <a:cs typeface="Calibri"/>
                <a:sym typeface="Calibri"/>
              </a:rPr>
              <a:t> del av </a:t>
            </a:r>
            <a:r>
              <a:rPr lang="en-US" sz="1200" b="0" i="0" u="none" strike="noStrike" dirty="0" err="1">
                <a:solidFill>
                  <a:schemeClr val="dk1"/>
                </a:solidFill>
                <a:latin typeface="Calibri"/>
                <a:ea typeface="Calibri"/>
                <a:cs typeface="Calibri"/>
                <a:sym typeface="Calibri"/>
              </a:rPr>
              <a:t>urinvägarna</a:t>
            </a:r>
            <a:r>
              <a:rPr lang="en-US" sz="1200" b="0" i="0" u="none" strike="noStrike" dirty="0">
                <a:solidFill>
                  <a:schemeClr val="dk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chemeClr val="dk1"/>
                </a:solidFill>
                <a:latin typeface="Calibri"/>
                <a:ea typeface="Calibri"/>
                <a:cs typeface="Calibri"/>
                <a:sym typeface="Calibri"/>
              </a:rPr>
              <a:t>Asymtomatisk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bakteriuri</a:t>
            </a:r>
            <a:r>
              <a:rPr lang="en-US" sz="1200" b="0" i="0" u="none" strike="noStrike" dirty="0">
                <a:solidFill>
                  <a:schemeClr val="dk1"/>
                </a:solidFill>
                <a:latin typeface="Calibri"/>
                <a:ea typeface="Calibri"/>
                <a:cs typeface="Calibri"/>
                <a:sym typeface="Calibri"/>
              </a:rPr>
              <a:t>, ABU </a:t>
            </a:r>
            <a:r>
              <a:rPr lang="en-US" sz="1200" b="0" i="0" u="none" strike="noStrike" dirty="0" err="1">
                <a:solidFill>
                  <a:schemeClr val="dk1"/>
                </a:solidFill>
                <a:latin typeface="Calibri"/>
                <a:ea typeface="Calibri"/>
                <a:cs typeface="Calibri"/>
                <a:sym typeface="Calibri"/>
              </a:rPr>
              <a:t>betyder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man har bakterier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symtom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från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urinvägarna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ha </a:t>
            </a:r>
            <a:r>
              <a:rPr lang="en-US" sz="1200" b="0" i="0" u="none" strike="noStrike" dirty="0" err="1">
                <a:solidFill>
                  <a:schemeClr val="dk1"/>
                </a:solidFill>
                <a:latin typeface="Calibri"/>
                <a:ea typeface="Calibri"/>
                <a:cs typeface="Calibri"/>
                <a:sym typeface="Calibri"/>
              </a:rPr>
              <a:t>förhöjda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värden</a:t>
            </a:r>
            <a:r>
              <a:rPr lang="en-US" sz="1200" b="0" i="0" u="none" strike="noStrike" dirty="0">
                <a:solidFill>
                  <a:schemeClr val="dk1"/>
                </a:solidFill>
                <a:latin typeface="Calibri"/>
                <a:ea typeface="Calibri"/>
                <a:cs typeface="Calibri"/>
                <a:sym typeface="Calibri"/>
              </a:rPr>
              <a:t> av bakterier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symtom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innebär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man har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urinvägsinfektion</a:t>
            </a:r>
            <a:r>
              <a:rPr lang="en-US" sz="1200" b="0" i="0" u="none" strike="noStrike" dirty="0">
                <a:solidFill>
                  <a:schemeClr val="dk1"/>
                </a:solidFill>
                <a:latin typeface="Calibri"/>
                <a:ea typeface="Calibri"/>
                <a:cs typeface="Calibri"/>
                <a:sym typeface="Calibri"/>
              </a:rPr>
              <a:t>. Om man </a:t>
            </a:r>
            <a:r>
              <a:rPr lang="en-US" sz="1200" b="0" i="0" u="none" strike="noStrike" dirty="0" err="1">
                <a:solidFill>
                  <a:schemeClr val="dk1"/>
                </a:solidFill>
                <a:latin typeface="Calibri"/>
                <a:ea typeface="Calibri"/>
                <a:cs typeface="Calibri"/>
                <a:sym typeface="Calibri"/>
              </a:rPr>
              <a:t>behandlar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bort</a:t>
            </a:r>
            <a:r>
              <a:rPr lang="en-US" sz="1200" b="0" i="0" u="none" strike="noStrike" dirty="0">
                <a:solidFill>
                  <a:schemeClr val="dk1"/>
                </a:solidFill>
                <a:latin typeface="Calibri"/>
                <a:ea typeface="Calibri"/>
                <a:cs typeface="Calibri"/>
                <a:sym typeface="Calibri"/>
              </a:rPr>
              <a:t> dessa bakterier med </a:t>
            </a:r>
            <a:r>
              <a:rPr lang="en-US" sz="1200" b="0" i="0" u="none" strike="noStrike" dirty="0" err="1">
                <a:solidFill>
                  <a:schemeClr val="dk1"/>
                </a:solidFill>
                <a:latin typeface="Calibri"/>
                <a:ea typeface="Calibri"/>
                <a:cs typeface="Calibri"/>
                <a:sym typeface="Calibri"/>
              </a:rPr>
              <a:t>antibiotika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är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risken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stor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senare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få</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elakare</a:t>
            </a:r>
            <a:r>
              <a:rPr lang="en-US" sz="1200" b="0" i="0" u="none" strike="noStrike" dirty="0">
                <a:solidFill>
                  <a:schemeClr val="dk1"/>
                </a:solidFill>
                <a:latin typeface="Calibri"/>
                <a:ea typeface="Calibri"/>
                <a:cs typeface="Calibri"/>
                <a:sym typeface="Calibri"/>
              </a:rPr>
              <a:t>" bakterier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ger </a:t>
            </a:r>
            <a:r>
              <a:rPr lang="en-US" sz="1200" b="0" i="0" u="none" strike="noStrike" dirty="0" err="1">
                <a:solidFill>
                  <a:schemeClr val="dk1"/>
                </a:solidFill>
                <a:latin typeface="Calibri"/>
                <a:ea typeface="Calibri"/>
                <a:cs typeface="Calibri"/>
                <a:sym typeface="Calibri"/>
              </a:rPr>
              <a:t>kraftigare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symtom</a:t>
            </a:r>
            <a:r>
              <a:rPr lang="en-US" sz="1200" b="0" i="0" u="none" strike="noStrike" dirty="0">
                <a:solidFill>
                  <a:schemeClr val="dk1"/>
                </a:solidFill>
                <a:latin typeface="Calibri"/>
                <a:ea typeface="Calibri"/>
                <a:cs typeface="Calibri"/>
                <a:sym typeface="Calibri"/>
              </a:rPr>
              <a:t>. Resistens </a:t>
            </a:r>
            <a:r>
              <a:rPr lang="en-US" sz="1200" b="0" i="0" u="none" strike="noStrike" dirty="0" err="1">
                <a:solidFill>
                  <a:schemeClr val="dk1"/>
                </a:solidFill>
                <a:latin typeface="Calibri"/>
                <a:ea typeface="Calibri"/>
                <a:cs typeface="Calibri"/>
                <a:sym typeface="Calibri"/>
              </a:rPr>
              <a:t>kan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utvecklas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genom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ta </a:t>
            </a:r>
            <a:r>
              <a:rPr lang="en-US" sz="1200" b="0" i="0" u="none" strike="noStrike" dirty="0" err="1">
                <a:solidFill>
                  <a:schemeClr val="dk1"/>
                </a:solidFill>
                <a:latin typeface="Calibri"/>
                <a:ea typeface="Calibri"/>
                <a:cs typeface="Calibri"/>
                <a:sym typeface="Calibri"/>
              </a:rPr>
              <a:t>bort</a:t>
            </a:r>
            <a:r>
              <a:rPr lang="en-US" sz="1200" b="0" i="0" u="none" strike="noStrike" dirty="0">
                <a:solidFill>
                  <a:schemeClr val="dk1"/>
                </a:solidFill>
                <a:latin typeface="Calibri"/>
                <a:ea typeface="Calibri"/>
                <a:cs typeface="Calibri"/>
                <a:sym typeface="Calibri"/>
              </a:rPr>
              <a:t> bakterier, </a:t>
            </a:r>
            <a:r>
              <a:rPr lang="en-US" sz="1200" b="0" i="0" u="none" strike="noStrike" dirty="0" err="1">
                <a:solidFill>
                  <a:schemeClr val="dk1"/>
                </a:solidFill>
                <a:latin typeface="Calibri"/>
                <a:ea typeface="Calibri"/>
                <a:cs typeface="Calibri"/>
                <a:sym typeface="Calibri"/>
              </a:rPr>
              <a:t>bl.a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genom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över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och</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felanvändning</a:t>
            </a:r>
            <a:r>
              <a:rPr lang="en-US" sz="1200" b="0" i="0" u="none" strike="noStrike" dirty="0">
                <a:solidFill>
                  <a:schemeClr val="dk1"/>
                </a:solidFill>
                <a:latin typeface="Calibri"/>
                <a:ea typeface="Calibri"/>
                <a:cs typeface="Calibri"/>
                <a:sym typeface="Calibri"/>
              </a:rPr>
              <a:t> av </a:t>
            </a:r>
            <a:r>
              <a:rPr lang="en-US" sz="1200" b="0" i="0" u="none" strike="noStrike" dirty="0" err="1">
                <a:solidFill>
                  <a:schemeClr val="dk1"/>
                </a:solidFill>
                <a:latin typeface="Calibri"/>
                <a:ea typeface="Calibri"/>
                <a:cs typeface="Calibri"/>
                <a:sym typeface="Calibri"/>
              </a:rPr>
              <a:t>antibiotika</a:t>
            </a:r>
            <a:r>
              <a:rPr lang="en-US" sz="1200" b="0" i="0" u="none" strike="noStrike" dirty="0">
                <a:solidFill>
                  <a:schemeClr val="dk1"/>
                </a:solidFill>
                <a:latin typeface="Calibri"/>
                <a:ea typeface="Calibri"/>
                <a:cs typeface="Calibri"/>
                <a:sym typeface="Calibri"/>
              </a:rPr>
              <a:t>. Var </a:t>
            </a:r>
            <a:r>
              <a:rPr lang="en-US" sz="1200" b="0" i="0" u="none" strike="noStrike" dirty="0" err="1">
                <a:solidFill>
                  <a:schemeClr val="dk1"/>
                </a:solidFill>
                <a:latin typeface="Calibri"/>
                <a:ea typeface="Calibri"/>
                <a:cs typeface="Calibri"/>
                <a:sym typeface="Calibri"/>
              </a:rPr>
              <a:t>noga</a:t>
            </a:r>
            <a:r>
              <a:rPr lang="en-US" sz="1200" b="0" i="0" u="none" strike="noStrike" dirty="0">
                <a:solidFill>
                  <a:schemeClr val="dk1"/>
                </a:solidFill>
                <a:latin typeface="Calibri"/>
                <a:ea typeface="Calibri"/>
                <a:cs typeface="Calibri"/>
                <a:sym typeface="Calibri"/>
              </a:rPr>
              <a:t> med </a:t>
            </a:r>
            <a:r>
              <a:rPr lang="en-US" sz="1200" b="0" i="0" u="none" strike="noStrike" dirty="0" err="1">
                <a:solidFill>
                  <a:schemeClr val="dk1"/>
                </a:solidFill>
                <a:latin typeface="Calibri"/>
                <a:ea typeface="Calibri"/>
                <a:cs typeface="Calibri"/>
                <a:sym typeface="Calibri"/>
              </a:rPr>
              <a:t>att</a:t>
            </a:r>
            <a:r>
              <a:rPr lang="en-US" sz="1200" b="0" i="0" u="none" strike="noStrike" dirty="0">
                <a:solidFill>
                  <a:schemeClr val="dk1"/>
                </a:solidFill>
                <a:latin typeface="Calibri"/>
                <a:ea typeface="Calibri"/>
                <a:cs typeface="Calibri"/>
                <a:sym typeface="Calibri"/>
              </a:rPr>
              <a:t> ta </a:t>
            </a:r>
            <a:r>
              <a:rPr lang="en-US" sz="1200" b="0" i="0" u="none" strike="noStrike" dirty="0" err="1">
                <a:solidFill>
                  <a:schemeClr val="dk1"/>
                </a:solidFill>
                <a:latin typeface="Calibri"/>
                <a:ea typeface="Calibri"/>
                <a:cs typeface="Calibri"/>
                <a:sym typeface="Calibri"/>
              </a:rPr>
              <a:t>urinprov</a:t>
            </a:r>
            <a:r>
              <a:rPr lang="en-US" sz="1200" b="0" i="0" u="none" strike="noStrike" dirty="0">
                <a:solidFill>
                  <a:schemeClr val="dk1"/>
                </a:solidFill>
                <a:latin typeface="Calibri"/>
                <a:ea typeface="Calibri"/>
                <a:cs typeface="Calibri"/>
                <a:sym typeface="Calibri"/>
              </a:rPr>
              <a:t> vid </a:t>
            </a:r>
            <a:r>
              <a:rPr lang="en-US" sz="1200" b="0" i="0" u="none" strike="noStrike" dirty="0" err="1">
                <a:solidFill>
                  <a:schemeClr val="dk1"/>
                </a:solidFill>
                <a:latin typeface="Calibri"/>
                <a:ea typeface="Calibri"/>
                <a:cs typeface="Calibri"/>
                <a:sym typeface="Calibri"/>
              </a:rPr>
              <a:t>misstanke</a:t>
            </a:r>
            <a:r>
              <a:rPr lang="en-US" sz="1200" b="0" i="0" u="none" strike="noStrike" dirty="0">
                <a:solidFill>
                  <a:schemeClr val="dk1"/>
                </a:solidFill>
                <a:latin typeface="Calibri"/>
                <a:ea typeface="Calibri"/>
                <a:cs typeface="Calibri"/>
                <a:sym typeface="Calibri"/>
              </a:rPr>
              <a:t> om UVI. </a:t>
            </a:r>
            <a:endParaRPr dirty="0"/>
          </a:p>
        </p:txBody>
      </p:sp>
      <p:sp>
        <p:nvSpPr>
          <p:cNvPr id="389" name="Google Shape;3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kern="1200" dirty="0">
                <a:solidFill>
                  <a:schemeClr val="dk1"/>
                </a:solidFill>
                <a:latin typeface="Calibri"/>
                <a:ea typeface="Calibri"/>
                <a:cs typeface="Calibri"/>
                <a:sym typeface="Calibri"/>
              </a:rPr>
              <a:t>Se </a:t>
            </a:r>
            <a:r>
              <a:rPr lang="en-US" sz="1200" b="0" i="0" u="none" strike="noStrike" kern="1200" dirty="0" err="1">
                <a:solidFill>
                  <a:schemeClr val="dk1"/>
                </a:solidFill>
                <a:latin typeface="Calibri"/>
                <a:ea typeface="Calibri"/>
                <a:cs typeface="Calibri"/>
                <a:sym typeface="Calibri"/>
              </a:rPr>
              <a:t>över</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miktionslista</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frekvens</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och</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mängd</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Kontrollera</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kateteriseringstekniken</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och</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hur</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handhygienen</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utförs</a:t>
            </a:r>
            <a:r>
              <a:rPr lang="en-US" sz="1200" b="0" i="0" u="none" strike="noStrike" kern="1200" dirty="0">
                <a:solidFill>
                  <a:schemeClr val="dk1"/>
                </a:solidFill>
                <a:latin typeface="Calibri"/>
                <a:ea typeface="Calibri"/>
                <a:cs typeface="Calibri"/>
                <a:sym typeface="Calibri"/>
              </a:rPr>
              <a:t>.</a:t>
            </a:r>
            <a:endParaRPr sz="1200" b="0" i="0" u="none" strike="noStrike" kern="1200" dirty="0">
              <a:solidFill>
                <a:schemeClr val="dk1"/>
              </a:solidFill>
              <a:latin typeface="Calibri"/>
              <a:cs typeface="Calibri"/>
            </a:endParaRPr>
          </a:p>
          <a:p>
            <a:pPr marL="0" lvl="0" indent="0" algn="l" rtl="0">
              <a:spcBef>
                <a:spcPts val="0"/>
              </a:spcBef>
              <a:spcAft>
                <a:spcPts val="0"/>
              </a:spcAft>
              <a:buNone/>
            </a:pPr>
            <a:r>
              <a:rPr lang="en-US" sz="1200" b="0" i="0" u="none" strike="noStrike" kern="1200" dirty="0">
                <a:solidFill>
                  <a:schemeClr val="dk1"/>
                </a:solidFill>
                <a:latin typeface="Calibri"/>
                <a:ea typeface="Calibri"/>
                <a:cs typeface="Calibri"/>
                <a:sym typeface="Calibri"/>
              </a:rPr>
              <a:t>Val av </a:t>
            </a:r>
            <a:r>
              <a:rPr lang="en-US" sz="1200" b="0" i="0" u="none" strike="noStrike" kern="1200" dirty="0" err="1">
                <a:solidFill>
                  <a:schemeClr val="dk1"/>
                </a:solidFill>
                <a:latin typeface="Calibri"/>
                <a:ea typeface="Calibri"/>
                <a:cs typeface="Calibri"/>
                <a:sym typeface="Calibri"/>
              </a:rPr>
              <a:t>kateter</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och</a:t>
            </a:r>
            <a:r>
              <a:rPr lang="en-US" sz="1200" b="0" i="0" u="none" strike="noStrike" kern="1200" dirty="0">
                <a:solidFill>
                  <a:schemeClr val="dk1"/>
                </a:solidFill>
                <a:latin typeface="Calibri"/>
                <a:ea typeface="Calibri"/>
                <a:cs typeface="Calibri"/>
                <a:sym typeface="Calibri"/>
              </a:rPr>
              <a:t> no touch-</a:t>
            </a:r>
            <a:r>
              <a:rPr lang="en-US" sz="1200" b="0" i="0" u="none" strike="noStrike" kern="1200" dirty="0" err="1">
                <a:solidFill>
                  <a:schemeClr val="dk1"/>
                </a:solidFill>
                <a:latin typeface="Calibri"/>
                <a:ea typeface="Calibri"/>
                <a:cs typeface="Calibri"/>
                <a:sym typeface="Calibri"/>
              </a:rPr>
              <a:t>teknik</a:t>
            </a:r>
            <a:r>
              <a:rPr lang="en-US" sz="1200" b="0" i="0" u="none" strike="noStrike" kern="1200" dirty="0">
                <a:solidFill>
                  <a:schemeClr val="dk1"/>
                </a:solidFill>
                <a:latin typeface="Calibri"/>
                <a:ea typeface="Calibri"/>
                <a:cs typeface="Calibri"/>
                <a:sym typeface="Calibri"/>
              </a:rPr>
              <a:t> vid </a:t>
            </a:r>
            <a:r>
              <a:rPr lang="en-US" sz="1200" b="0" i="0" u="none" strike="noStrike" kern="1200" dirty="0" err="1">
                <a:solidFill>
                  <a:schemeClr val="dk1"/>
                </a:solidFill>
                <a:latin typeface="Calibri"/>
                <a:ea typeface="Calibri"/>
                <a:cs typeface="Calibri"/>
                <a:sym typeface="Calibri"/>
              </a:rPr>
              <a:t>kateterisering</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kan</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vara</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förebyggande</a:t>
            </a:r>
            <a:r>
              <a:rPr lang="en-US" sz="1200" b="0" i="0" u="none" strike="noStrike" kern="1200" dirty="0">
                <a:solidFill>
                  <a:schemeClr val="dk1"/>
                </a:solidFill>
                <a:latin typeface="Calibri"/>
                <a:ea typeface="Calibri"/>
                <a:cs typeface="Calibri"/>
                <a:sym typeface="Calibri"/>
              </a:rPr>
              <a:t>.</a:t>
            </a:r>
            <a:r>
              <a:rPr lang="sv-SE" sz="1200" b="0" i="0" u="none" strike="noStrike" kern="1200" dirty="0">
                <a:solidFill>
                  <a:schemeClr val="dk1"/>
                </a:solidFill>
                <a:latin typeface="Calibri"/>
                <a:ea typeface="Calibri"/>
                <a:cs typeface="Calibri"/>
                <a:sym typeface="Calibri"/>
              </a:rPr>
              <a:t> Kontrollera med ultraljud att urinblåsan är tom efter RIK.</a:t>
            </a:r>
          </a:p>
          <a:p>
            <a:pPr marL="0" lvl="0" indent="0" algn="l" rtl="0">
              <a:spcBef>
                <a:spcPts val="0"/>
              </a:spcBef>
              <a:spcAft>
                <a:spcPts val="0"/>
              </a:spcAft>
              <a:buNone/>
            </a:pPr>
            <a:r>
              <a:rPr lang="sv-SE" sz="1200" b="0" i="0" u="none" strike="noStrike" dirty="0">
                <a:solidFill>
                  <a:schemeClr val="dk1"/>
                </a:solidFill>
                <a:latin typeface="+mn-lt"/>
                <a:ea typeface="Calibri"/>
                <a:cs typeface="Calibri"/>
                <a:sym typeface="Calibri"/>
              </a:rPr>
              <a:t>Uteslut att det inte finns sten i urinblåsan som ger infektionerna, vissa bakterier är mer </a:t>
            </a:r>
            <a:r>
              <a:rPr lang="sv-SE" sz="1200" b="0" i="0" u="none" strike="noStrike" dirty="0" err="1">
                <a:solidFill>
                  <a:schemeClr val="dk1"/>
                </a:solidFill>
                <a:latin typeface="+mn-lt"/>
                <a:ea typeface="Calibri"/>
                <a:cs typeface="Calibri"/>
                <a:sym typeface="Calibri"/>
              </a:rPr>
              <a:t>stenbildande</a:t>
            </a:r>
            <a:r>
              <a:rPr lang="sv-SE" sz="1200" b="0" i="0" u="none" strike="noStrike" dirty="0">
                <a:solidFill>
                  <a:schemeClr val="dk1"/>
                </a:solidFill>
                <a:latin typeface="+mn-lt"/>
                <a:ea typeface="Calibri"/>
                <a:cs typeface="Calibri"/>
                <a:sym typeface="Calibri"/>
              </a:rPr>
              <a:t>, t.ex. </a:t>
            </a:r>
            <a:r>
              <a:rPr lang="sv-SE" sz="1200" b="0" i="0" u="none" strike="noStrike" dirty="0" err="1">
                <a:solidFill>
                  <a:schemeClr val="dk1"/>
                </a:solidFill>
                <a:latin typeface="+mn-lt"/>
                <a:ea typeface="Calibri"/>
                <a:cs typeface="Calibri"/>
                <a:sym typeface="Calibri"/>
              </a:rPr>
              <a:t>Klebsiella</a:t>
            </a:r>
            <a:r>
              <a:rPr lang="sv-SE" sz="1200" b="0" i="0" u="none" strike="noStrike" dirty="0">
                <a:solidFill>
                  <a:schemeClr val="dk1"/>
                </a:solidFill>
                <a:latin typeface="+mn-lt"/>
                <a:ea typeface="Calibri"/>
                <a:cs typeface="Calibri"/>
                <a:sym typeface="Calibri"/>
              </a:rPr>
              <a:t> och Proteus.</a:t>
            </a:r>
            <a:endParaRPr dirty="0"/>
          </a:p>
          <a:p>
            <a:pPr marL="0" lvl="0" indent="0" algn="l" rtl="0">
              <a:spcBef>
                <a:spcPts val="0"/>
              </a:spcBef>
              <a:spcAft>
                <a:spcPts val="0"/>
              </a:spcAft>
              <a:buNone/>
            </a:pPr>
            <a:r>
              <a:rPr lang="sv-SE" dirty="0"/>
              <a:t>Förstoppning kan även öka risken att få urinvägsinfektion, förstoppningen kan försvåra blåstömningen p.g.a. att ändtarmen trycker mot blåsan.</a:t>
            </a:r>
          </a:p>
          <a:p>
            <a:pPr marL="0" lvl="0" indent="0" algn="l" rtl="0">
              <a:spcBef>
                <a:spcPts val="0"/>
              </a:spcBef>
              <a:spcAft>
                <a:spcPts val="0"/>
              </a:spcAft>
              <a:buNone/>
            </a:pPr>
            <a:r>
              <a:rPr lang="sv-SE" dirty="0"/>
              <a:t>Klimakteriet med sköra slemhinnor kan öka risken att få UVI. Bedöm möjligheten till lokalt östrogen.</a:t>
            </a:r>
          </a:p>
          <a:p>
            <a:pPr marL="0" lvl="0" indent="0" algn="l" rtl="0">
              <a:spcBef>
                <a:spcPts val="0"/>
              </a:spcBef>
              <a:spcAft>
                <a:spcPts val="0"/>
              </a:spcAft>
              <a:buNone/>
            </a:pPr>
            <a:endParaRPr dirty="0"/>
          </a:p>
        </p:txBody>
      </p:sp>
      <p:sp>
        <p:nvSpPr>
          <p:cNvPr id="396" name="Google Shape;39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dirty="0"/>
              <a:t>Socialstyrelsen riktlinjer gällande förskrivning av förbrukningsartiklar </a:t>
            </a:r>
          </a:p>
          <a:p>
            <a:pPr marL="0" lvl="0" indent="0" algn="l" rtl="0">
              <a:spcBef>
                <a:spcPts val="0"/>
              </a:spcBef>
              <a:spcAft>
                <a:spcPts val="0"/>
              </a:spcAft>
              <a:buNone/>
            </a:pPr>
            <a:r>
              <a:rPr lang="sv-SE" b="0" dirty="0"/>
              <a:t>Hälso- och sjukvårdslag (2017:30) </a:t>
            </a:r>
          </a:p>
          <a:p>
            <a:pPr marL="0" lvl="0" indent="0" algn="l" rtl="0">
              <a:spcBef>
                <a:spcPts val="0"/>
              </a:spcBef>
              <a:spcAft>
                <a:spcPts val="0"/>
              </a:spcAft>
              <a:buNone/>
            </a:pPr>
            <a:r>
              <a:rPr lang="sv-SE" b="0" dirty="0"/>
              <a:t>Patientsäkerhetslag (2010:659) </a:t>
            </a:r>
          </a:p>
          <a:p>
            <a:pPr marL="0" lvl="0" indent="0" algn="l" rtl="0">
              <a:spcBef>
                <a:spcPts val="0"/>
              </a:spcBef>
              <a:spcAft>
                <a:spcPts val="0"/>
              </a:spcAft>
              <a:buNone/>
            </a:pPr>
            <a:r>
              <a:rPr lang="sv-SE" b="0" dirty="0"/>
              <a:t>Socialstyrelsens föreskrifter (SOSFS 2008:1) om användning av medicintekniska produkter i hälso- och sjukvården</a:t>
            </a:r>
          </a:p>
          <a:p>
            <a:pPr marL="0" lvl="0" indent="0" algn="l" rtl="0">
              <a:spcBef>
                <a:spcPts val="0"/>
              </a:spcBef>
              <a:spcAft>
                <a:spcPts val="0"/>
              </a:spcAft>
              <a:buNone/>
            </a:pPr>
            <a:r>
              <a:rPr lang="sv-SE" b="0" dirty="0"/>
              <a:t>Lag (2002:160) om läkemedelsförmåner m.m.</a:t>
            </a:r>
            <a:endParaRPr b="0" dirty="0"/>
          </a:p>
        </p:txBody>
      </p:sp>
      <p:sp>
        <p:nvSpPr>
          <p:cNvPr id="418" name="Google Shape;41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noProof="0" dirty="0">
                <a:solidFill>
                  <a:prstClr val="black"/>
                </a:solidFill>
              </a:rPr>
              <a:t>Studierna visar att det är viktigt med utbildning, emotionellt och psykologiskt stöd och även regelbunden uppföljning för att optimera </a:t>
            </a:r>
            <a:r>
              <a:rPr lang="sv-SE" sz="1200" b="0" noProof="0" dirty="0" err="1">
                <a:solidFill>
                  <a:prstClr val="black"/>
                </a:solidFill>
              </a:rPr>
              <a:t>compliance</a:t>
            </a:r>
            <a:r>
              <a:rPr lang="sv-SE" sz="1200" b="0" noProof="0" dirty="0">
                <a:solidFill>
                  <a:prstClr val="black"/>
                </a:solidFill>
              </a:rPr>
              <a:t> över tid. </a:t>
            </a:r>
            <a:r>
              <a:rPr lang="sv-SE" sz="1200" b="0" kern="1200" dirty="0">
                <a:solidFill>
                  <a:schemeClr val="tx1"/>
                </a:solidFill>
                <a:effectLst/>
                <a:latin typeface="+mn-lt"/>
                <a:ea typeface="+mn-ea"/>
                <a:cs typeface="+mn-cs"/>
              </a:rPr>
              <a:t>När och hur uppföljningen bör ske är individuellt. Att integrera RIK i vardagen kan vara svårt, patienten kan behöva löpande stöd och uppföljning av en kontaktperson. Patienten bör erbjudas en uppföljning tätt in på upplärningstillfället, efter ca 2-3 dagar, för att säkerställa att brukaren förstår och utför RIK utan svårigheter. Detta kan utvärderas per telefon eller på mottagningen. Behandlingen kan behöva ändras på sikt, t.ex. resturinvolym och sensibilitet kan ändras fort.</a:t>
            </a:r>
            <a:endParaRPr lang="sv-SE" dirty="0"/>
          </a:p>
        </p:txBody>
      </p:sp>
      <p:sp>
        <p:nvSpPr>
          <p:cNvPr id="382" name="Google Shape;3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Rekommendationer för ett utbildningsprogram och en litteraturöversikt av Le Breton.</a:t>
            </a:r>
            <a:endParaRPr dirty="0"/>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1774">
              <a:buFont typeface="Arial" panose="020B0604020202020204" pitchFamily="34" charset="0"/>
              <a:buNone/>
              <a:defRPr/>
            </a:pPr>
            <a:r>
              <a:rPr lang="sv-SE" sz="1200" i="0" noProof="0" dirty="0">
                <a:solidFill>
                  <a:prstClr val="black"/>
                </a:solidFill>
              </a:rPr>
              <a:t>Compliance är en nyckelfaktor för det kliniska resultatet. En patient som känner sig delaktig i beslutsprocessen och kan påverka sina val, och att terapin fungerar med livet i övrigt, kommer vara mer benägen att fullfölja terapin och följaktligen nå ett bättre kliniskt resultat.</a:t>
            </a:r>
          </a:p>
          <a:p>
            <a:pPr marL="0" indent="0" defTabSz="931774">
              <a:buFont typeface="Arial" panose="020B0604020202020204" pitchFamily="34" charset="0"/>
              <a:buNone/>
              <a:defRPr/>
            </a:pPr>
            <a:r>
              <a:rPr lang="sv-SE" sz="1200" i="0" noProof="0" dirty="0">
                <a:solidFill>
                  <a:prstClr val="black"/>
                </a:solidFill>
              </a:rPr>
              <a:t>RIK-processen och produktvalet bör anpassas till brukarens vardag. Avgörande faktor är om produkterna är enkla att använda och att det är enkelt att utföra kateteriseringen.</a:t>
            </a:r>
          </a:p>
          <a:p>
            <a:pPr marL="0" indent="0" defTabSz="931774">
              <a:buFont typeface="Arial" panose="020B0604020202020204" pitchFamily="34" charset="0"/>
              <a:buNone/>
              <a:defRPr/>
            </a:pPr>
            <a:r>
              <a:rPr lang="sv-SE" sz="1200" i="0" noProof="0" dirty="0">
                <a:solidFill>
                  <a:prstClr val="black"/>
                </a:solidFill>
              </a:rPr>
              <a:t>Compliance över tid beror på hur väl terapin passar in i patientens liv och fokus bör vara att hitta en behandlingsform som passar väl in med livsstilen.</a:t>
            </a:r>
          </a:p>
          <a:p>
            <a:pPr marL="0" indent="0" defTabSz="931774">
              <a:buFont typeface="Arial" panose="020B0604020202020204" pitchFamily="34" charset="0"/>
              <a:buNone/>
              <a:defRPr/>
            </a:pPr>
            <a:r>
              <a:rPr lang="sv-SE" sz="1200" i="0" noProof="0" dirty="0">
                <a:solidFill>
                  <a:prstClr val="black"/>
                </a:solidFill>
              </a:rPr>
              <a:t>Fritt och anpassat val av kateter: Patienterna föredrar hydrofila katetrar med egenskaper såsom bekvämlighet, enkelhet och </a:t>
            </a:r>
            <a:r>
              <a:rPr lang="sv-SE" sz="1200" i="0" noProof="0" dirty="0" err="1">
                <a:solidFill>
                  <a:prstClr val="black"/>
                </a:solidFill>
              </a:rPr>
              <a:t>infektionsprevention</a:t>
            </a:r>
            <a:r>
              <a:rPr lang="sv-SE" sz="1200" i="0" noProof="0" dirty="0">
                <a:solidFill>
                  <a:prstClr val="black"/>
                </a:solidFill>
              </a:rPr>
              <a:t>.</a:t>
            </a:r>
          </a:p>
          <a:p>
            <a:pPr marL="0" indent="0" defTabSz="931774">
              <a:buFont typeface="Arial" panose="020B0604020202020204" pitchFamily="34" charset="0"/>
              <a:buNone/>
              <a:defRPr/>
            </a:pPr>
            <a:r>
              <a:rPr lang="sv-SE" sz="1200" i="0" noProof="0" dirty="0">
                <a:solidFill>
                  <a:prstClr val="black"/>
                </a:solidFill>
              </a:rPr>
              <a:t>Introduktion till RIK-terapin och uppföljning är viktigt: Studierna visar att utbildning, emotionellt och psykologiskt stöd och även regelbunden uppföljning är avgörande för att optimera </a:t>
            </a:r>
            <a:r>
              <a:rPr lang="sv-SE" sz="1200" i="0" noProof="0" dirty="0" err="1">
                <a:solidFill>
                  <a:prstClr val="black"/>
                </a:solidFill>
              </a:rPr>
              <a:t>compliance</a:t>
            </a:r>
            <a:r>
              <a:rPr lang="sv-SE" sz="1200" i="0" noProof="0" dirty="0">
                <a:solidFill>
                  <a:prstClr val="black"/>
                </a:solidFill>
              </a:rPr>
              <a:t> över tid.</a:t>
            </a:r>
          </a:p>
          <a:p>
            <a:pPr marL="0" indent="0" defTabSz="931774">
              <a:buFont typeface="Arial" panose="020B0604020202020204" pitchFamily="34" charset="0"/>
              <a:buNone/>
              <a:defRPr/>
            </a:pPr>
            <a:endParaRPr lang="sv-SE" sz="1200" i="1" noProof="0" dirty="0">
              <a:solidFill>
                <a:prstClr val="black"/>
              </a:solidFill>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fld id="{9B6F8EE6-54E5-4544-B4CE-564476B6ACAE}" type="slidenum">
              <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rPr>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t>30</a:t>
            </a:fld>
            <a:endPar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359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7744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6435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0810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35</a:t>
            </a:fld>
            <a:endParaRPr lang="en-US"/>
          </a:p>
        </p:txBody>
      </p:sp>
    </p:spTree>
    <p:extLst>
      <p:ext uri="{BB962C8B-B14F-4D97-AF65-F5344CB8AC3E}">
        <p14:creationId xmlns:p14="http://schemas.microsoft.com/office/powerpoint/2010/main" val="163952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SE" dirty="0"/>
              <a:t>Intermittent kateterisering över århundranden.</a:t>
            </a:r>
          </a:p>
          <a:p>
            <a:pPr marL="0" lvl="0" indent="0" algn="l" rtl="0">
              <a:spcBef>
                <a:spcPts val="0"/>
              </a:spcBef>
              <a:spcAft>
                <a:spcPts val="0"/>
              </a:spcAft>
              <a:buNone/>
            </a:pPr>
            <a:r>
              <a:rPr lang="sv-SE" dirty="0"/>
              <a:t>De första kända katetrarna var gjorda av metall (guld, silver eller järn). De användes för kateterisering av urinblåsan vid urinstämma, dilatation och för </a:t>
            </a:r>
            <a:r>
              <a:rPr lang="sv-SE" dirty="0" err="1"/>
              <a:t>instillation</a:t>
            </a:r>
            <a:r>
              <a:rPr lang="sv-SE" dirty="0"/>
              <a:t>. Katetrar kan spåras tillbaka till antiken och användes ofta i Indien och även av Hippokrates i det antika Grekland.</a:t>
            </a:r>
          </a:p>
          <a:p>
            <a:pPr marL="0" lvl="0" indent="0" algn="l" rtl="0">
              <a:spcBef>
                <a:spcPts val="0"/>
              </a:spcBef>
              <a:spcAft>
                <a:spcPts val="0"/>
              </a:spcAft>
              <a:buNone/>
            </a:pPr>
            <a:r>
              <a:rPr lang="sv-SE" dirty="0"/>
              <a:t>Redan för 2000 år sedan visste man att det var viktigt att tömma urinblåsan inför förlossning och vid ryggmärgsskador med underaktiv urinblåsa. </a:t>
            </a:r>
          </a:p>
          <a:p>
            <a:pPr marL="0" lvl="0" indent="0" algn="l" rtl="0">
              <a:spcBef>
                <a:spcPts val="0"/>
              </a:spcBef>
              <a:spcAft>
                <a:spcPts val="0"/>
              </a:spcAft>
              <a:buNone/>
            </a:pPr>
            <a:r>
              <a:rPr lang="sv-SE" b="0" dirty="0"/>
              <a:t>Det är </a:t>
            </a:r>
            <a:r>
              <a:rPr lang="sv-SE" b="1" dirty="0"/>
              <a:t>tre</a:t>
            </a:r>
            <a:r>
              <a:rPr lang="sv-SE" b="0" dirty="0"/>
              <a:t> förbättringar av katetern som har betytt mycket för kateterns utveckling. August </a:t>
            </a:r>
            <a:r>
              <a:rPr lang="sv-SE" b="0" dirty="0" err="1"/>
              <a:t>Nelaton</a:t>
            </a:r>
            <a:r>
              <a:rPr lang="sv-SE" b="0" dirty="0"/>
              <a:t> (1807-73) tillverkade den första mjuka gummikatetern, Foley utvecklade den första latexkatetern med ballong 1935 och 1983 lanserades </a:t>
            </a:r>
            <a:r>
              <a:rPr lang="sv-SE" b="0" dirty="0" err="1"/>
              <a:t>LoFric</a:t>
            </a:r>
            <a:r>
              <a:rPr lang="sv-SE" b="0" dirty="0"/>
              <a:t> med den hydrofila ytan som gjort Ren Intermittent Kateterisering mycket bekvämare, säkrare och enklare. </a:t>
            </a:r>
          </a:p>
          <a:p>
            <a:pPr marL="0" lvl="0" indent="0" algn="l" rtl="0">
              <a:spcBef>
                <a:spcPts val="0"/>
              </a:spcBef>
              <a:spcAft>
                <a:spcPts val="0"/>
              </a:spcAft>
              <a:buNone/>
            </a:pPr>
            <a:r>
              <a:rPr lang="sv-SE" dirty="0"/>
              <a:t>Ballongkatetern gjorde det möjligt att ha den inneliggande i blåsan. Samtidigt fick vi sulfa och senare penicillin och andra olika antibiotika som fick bota komplikationer, såsom urinvägsinfektionerna som uppstod. Under 1970-80-talen utarbetades Ren Intermittent Kateterisering och Ren Intermittent Dilatation. Sir Ludwig </a:t>
            </a:r>
            <a:r>
              <a:rPr lang="sv-SE" dirty="0" err="1"/>
              <a:t>Guttmann</a:t>
            </a:r>
            <a:r>
              <a:rPr lang="sv-SE" dirty="0"/>
              <a:t> och hans medarbetare startade med metoden på 1940-talet.  De använde metoden Steril Intermittent Kateterisering på patienter med ryggmärgsskador.</a:t>
            </a:r>
          </a:p>
          <a:p>
            <a:pPr marL="0" lvl="0" indent="0" algn="l" rtl="0">
              <a:spcBef>
                <a:spcPts val="0"/>
              </a:spcBef>
              <a:spcAft>
                <a:spcPts val="0"/>
              </a:spcAft>
              <a:buNone/>
            </a:pPr>
            <a:r>
              <a:rPr lang="sv-SE" dirty="0"/>
              <a:t>På 1960-talet observerade Hinnan att när e-</a:t>
            </a:r>
            <a:r>
              <a:rPr lang="sv-SE" dirty="0" err="1"/>
              <a:t>coli</a:t>
            </a:r>
            <a:r>
              <a:rPr lang="sv-SE" dirty="0"/>
              <a:t> </a:t>
            </a:r>
            <a:r>
              <a:rPr lang="sv-SE" dirty="0" err="1"/>
              <a:t>instillerades</a:t>
            </a:r>
            <a:r>
              <a:rPr lang="sv-SE" dirty="0"/>
              <a:t> i en frisk urinblåsa, uppstod ingen infektion när patienten hade förmågan att tömma blåsan helt tom.  </a:t>
            </a:r>
          </a:p>
          <a:p>
            <a:pPr marL="0" lvl="0" indent="0" algn="l" rtl="0">
              <a:spcBef>
                <a:spcPts val="0"/>
              </a:spcBef>
              <a:spcAft>
                <a:spcPts val="0"/>
              </a:spcAft>
              <a:buNone/>
            </a:pPr>
            <a:r>
              <a:rPr lang="sv-SE" dirty="0"/>
              <a:t>Jack </a:t>
            </a:r>
            <a:r>
              <a:rPr lang="sv-SE" dirty="0" err="1"/>
              <a:t>Lapides</a:t>
            </a:r>
            <a:r>
              <a:rPr lang="sv-SE" dirty="0"/>
              <a:t> drog då slutsatsen att för patienter med svårighet att tömma urinblåsan ”bör Intermittent Kateterisering vara ett ofarligt förfarande, förutsatt att urinblåsan inte blir uttänjd. Dessutom bör ren och inte aseptisk teknik räcka eftersom alla bakterier som införts av katetern kommer att neutraliseras av motståndet hos värden”. </a:t>
            </a:r>
          </a:p>
          <a:p>
            <a:endParaRPr lang="en-US" dirty="0"/>
          </a:p>
        </p:txBody>
      </p:sp>
      <p:sp>
        <p:nvSpPr>
          <p:cNvPr id="4" name="Slide Number Placeholder 3"/>
          <p:cNvSpPr>
            <a:spLocks noGrp="1"/>
          </p:cNvSpPr>
          <p:nvPr>
            <p:ph type="sldNum" sz="quarter" idx="5"/>
          </p:nvPr>
        </p:nvSpPr>
        <p:spPr/>
        <p:txBody>
          <a:bodyPr/>
          <a:lstStyle/>
          <a:p>
            <a:fld id="{6D4018D2-26EA-4626-92F2-1F10E443FD0D}" type="slidenum">
              <a:rPr lang="en-US" smtClean="0"/>
              <a:t>4</a:t>
            </a:fld>
            <a:endParaRPr lang="en-US"/>
          </a:p>
        </p:txBody>
      </p:sp>
    </p:spTree>
    <p:extLst>
      <p:ext uri="{BB962C8B-B14F-4D97-AF65-F5344CB8AC3E}">
        <p14:creationId xmlns:p14="http://schemas.microsoft.com/office/powerpoint/2010/main" val="315428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notes"/>
          <p:cNvSpPr txBox="1">
            <a:spLocks noGrp="1"/>
          </p:cNvSpPr>
          <p:nvPr>
            <p:ph type="body" idx="1"/>
          </p:nvPr>
        </p:nvSpPr>
        <p:spPr>
          <a:xfrm>
            <a:off x="683623" y="4484777"/>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kern="1200" dirty="0">
                <a:solidFill>
                  <a:schemeClr val="tx1"/>
                </a:solidFill>
                <a:effectLst/>
                <a:latin typeface="+mn-lt"/>
                <a:ea typeface="+mn-ea"/>
                <a:cs typeface="+mn-cs"/>
              </a:rPr>
              <a:t>Kvarliggande kateter är ett </a:t>
            </a:r>
            <a:r>
              <a:rPr lang="sv-SE" sz="1200" b="0" kern="1200" dirty="0" err="1">
                <a:solidFill>
                  <a:schemeClr val="tx1"/>
                </a:solidFill>
                <a:effectLst/>
                <a:latin typeface="+mn-lt"/>
                <a:ea typeface="+mn-ea"/>
                <a:cs typeface="+mn-cs"/>
              </a:rPr>
              <a:t>invasivt</a:t>
            </a:r>
            <a:r>
              <a:rPr lang="sv-SE" sz="1200" b="0" kern="1200" dirty="0">
                <a:solidFill>
                  <a:schemeClr val="tx1"/>
                </a:solidFill>
                <a:effectLst/>
                <a:latin typeface="+mn-lt"/>
                <a:ea typeface="+mn-ea"/>
                <a:cs typeface="+mn-cs"/>
              </a:rPr>
              <a:t> ingrepp, antingen genom bukväggen (</a:t>
            </a:r>
            <a:r>
              <a:rPr lang="sv-SE" sz="1200" b="0" kern="1200" dirty="0" err="1">
                <a:solidFill>
                  <a:schemeClr val="tx1"/>
                </a:solidFill>
                <a:effectLst/>
                <a:latin typeface="+mn-lt"/>
                <a:ea typeface="+mn-ea"/>
                <a:cs typeface="+mn-cs"/>
              </a:rPr>
              <a:t>suprapubisk</a:t>
            </a:r>
            <a:r>
              <a:rPr lang="sv-SE" sz="1200" b="0" kern="1200" dirty="0">
                <a:solidFill>
                  <a:schemeClr val="tx1"/>
                </a:solidFill>
                <a:effectLst/>
                <a:latin typeface="+mn-lt"/>
                <a:ea typeface="+mn-ea"/>
                <a:cs typeface="+mn-cs"/>
              </a:rPr>
              <a:t>) eller genom urinröret, och har en kontinuerlig tömning. Kateterassocierade urinvägsinfektioner (UVI) är den vanligaste komplikationen vid all kateterisering. Ren Intermittent Kateterisering rapporteras minska risken för infektioner jämfört med kvarliggande katetrar, som exempel rapporteras en reduktion på 20 % efter kortvarig postoperativ användning. RIK </a:t>
            </a:r>
            <a:r>
              <a:rPr lang="sv-SE" sz="1200" kern="1200" dirty="0">
                <a:solidFill>
                  <a:schemeClr val="tx1"/>
                </a:solidFill>
                <a:latin typeface="+mn-lt"/>
                <a:ea typeface="+mn-ea"/>
                <a:cs typeface="+mn-cs"/>
              </a:rPr>
              <a:t>möjliggör snabbare återgång till normal blåstömning, vilket förkortar sjukhusvistelse efter operation. </a:t>
            </a:r>
          </a:p>
          <a:p>
            <a:pPr marL="0" lvl="0" indent="0" algn="l" rtl="0">
              <a:spcBef>
                <a:spcPts val="0"/>
              </a:spcBef>
              <a:spcAft>
                <a:spcPts val="0"/>
              </a:spcAft>
              <a:buNone/>
            </a:pPr>
            <a:r>
              <a:rPr lang="sv-SE" sz="1200" b="0" kern="1200" dirty="0">
                <a:solidFill>
                  <a:schemeClr val="tx1"/>
                </a:solidFill>
                <a:effectLst/>
                <a:latin typeface="+mn-lt"/>
                <a:ea typeface="+mn-ea"/>
                <a:cs typeface="+mn-cs"/>
              </a:rPr>
              <a:t>Biofilm runt KAD: Patienter med kvarliggande kateter får ofta </a:t>
            </a:r>
            <a:r>
              <a:rPr lang="sv-SE" sz="1200" b="0" kern="1200" dirty="0" err="1">
                <a:solidFill>
                  <a:schemeClr val="tx1"/>
                </a:solidFill>
                <a:effectLst/>
                <a:latin typeface="+mn-lt"/>
                <a:ea typeface="+mn-ea"/>
                <a:cs typeface="+mn-cs"/>
              </a:rPr>
              <a:t>bakteriuri</a:t>
            </a:r>
            <a:r>
              <a:rPr lang="sv-SE" sz="1200" b="0" kern="1200" dirty="0">
                <a:solidFill>
                  <a:schemeClr val="tx1"/>
                </a:solidFill>
                <a:effectLst/>
                <a:latin typeface="+mn-lt"/>
                <a:ea typeface="+mn-ea"/>
                <a:cs typeface="+mn-cs"/>
              </a:rPr>
              <a:t>, trots god vård. </a:t>
            </a:r>
            <a:r>
              <a:rPr lang="sv-SE" sz="1200" b="0" kern="1200" dirty="0">
                <a:effectLst/>
                <a:latin typeface="+mn-lt"/>
                <a:ea typeface="+mn-ea"/>
                <a:cs typeface="+mn-cs"/>
              </a:rPr>
              <a:t>Bakterierna vidhäftar på kateterytor och bildar en biofilm, vilket</a:t>
            </a:r>
            <a:r>
              <a:rPr lang="sv-SE" sz="1200" b="0" i="0" kern="1200" dirty="0">
                <a:effectLst/>
                <a:latin typeface="+mn-lt"/>
                <a:ea typeface="+mn-ea"/>
                <a:cs typeface="+mn-cs"/>
              </a:rPr>
              <a:t> innebär att behandlingen försvåras eftersom antibiotikan inte tränger genom denna biofilm. </a:t>
            </a:r>
            <a:r>
              <a:rPr lang="en-US" sz="1200" dirty="0" err="1"/>
              <a:t>Vissa</a:t>
            </a:r>
            <a:r>
              <a:rPr lang="en-US" sz="1200" dirty="0"/>
              <a:t> </a:t>
            </a:r>
            <a:r>
              <a:rPr lang="en-US" sz="1200" dirty="0" err="1"/>
              <a:t>bakteriearter</a:t>
            </a:r>
            <a:r>
              <a:rPr lang="en-US" sz="1200" dirty="0"/>
              <a:t>, </a:t>
            </a:r>
            <a:r>
              <a:rPr lang="en-US" sz="1200" dirty="0" err="1"/>
              <a:t>vanligen</a:t>
            </a:r>
            <a:r>
              <a:rPr lang="en-US" sz="1200" dirty="0"/>
              <a:t> Proteus mirabilis, har </a:t>
            </a:r>
            <a:r>
              <a:rPr lang="en-US" sz="1200" dirty="0" err="1"/>
              <a:t>enzymet</a:t>
            </a:r>
            <a:r>
              <a:rPr lang="en-US" sz="1200" dirty="0"/>
              <a:t> </a:t>
            </a:r>
            <a:r>
              <a:rPr lang="en-US" sz="1200" dirty="0" err="1"/>
              <a:t>ureas</a:t>
            </a:r>
            <a:r>
              <a:rPr lang="en-US" sz="1200" dirty="0"/>
              <a:t>, </a:t>
            </a:r>
            <a:r>
              <a:rPr lang="en-US" sz="1200" dirty="0" err="1"/>
              <a:t>som</a:t>
            </a:r>
            <a:r>
              <a:rPr lang="en-US" sz="1200" dirty="0"/>
              <a:t> </a:t>
            </a:r>
            <a:r>
              <a:rPr lang="en-US" sz="1200" dirty="0" err="1"/>
              <a:t>kan</a:t>
            </a:r>
            <a:r>
              <a:rPr lang="en-US" sz="1200" dirty="0"/>
              <a:t> </a:t>
            </a:r>
            <a:r>
              <a:rPr lang="en-US" sz="1200" dirty="0" err="1"/>
              <a:t>bryta</a:t>
            </a:r>
            <a:r>
              <a:rPr lang="en-US" sz="1200" dirty="0"/>
              <a:t> </a:t>
            </a:r>
            <a:r>
              <a:rPr lang="en-US" sz="1200" dirty="0" err="1"/>
              <a:t>ned</a:t>
            </a:r>
            <a:r>
              <a:rPr lang="en-US" sz="1200" dirty="0"/>
              <a:t> </a:t>
            </a:r>
            <a:r>
              <a:rPr lang="en-US" sz="1200" dirty="0" err="1"/>
              <a:t>urinämne</a:t>
            </a:r>
            <a:r>
              <a:rPr lang="en-US" sz="1200" dirty="0"/>
              <a:t> till </a:t>
            </a:r>
            <a:r>
              <a:rPr lang="en-US" sz="1200" dirty="0" err="1"/>
              <a:t>ammoniak</a:t>
            </a:r>
            <a:r>
              <a:rPr lang="en-US" sz="1200" dirty="0"/>
              <a:t>, </a:t>
            </a:r>
            <a:r>
              <a:rPr lang="en-US" sz="1200" dirty="0" err="1"/>
              <a:t>vilket</a:t>
            </a:r>
            <a:r>
              <a:rPr lang="en-US" sz="1200" dirty="0"/>
              <a:t> </a:t>
            </a:r>
            <a:r>
              <a:rPr lang="en-US" sz="1200" dirty="0" err="1"/>
              <a:t>höjer</a:t>
            </a:r>
            <a:r>
              <a:rPr lang="en-US" sz="1200" dirty="0"/>
              <a:t> </a:t>
            </a:r>
            <a:r>
              <a:rPr lang="en-US" sz="1200" dirty="0" err="1"/>
              <a:t>urinens</a:t>
            </a:r>
            <a:r>
              <a:rPr lang="en-US" sz="1200" dirty="0"/>
              <a:t> </a:t>
            </a:r>
            <a:r>
              <a:rPr lang="en-US" sz="1200" dirty="0" err="1"/>
              <a:t>pH.</a:t>
            </a:r>
            <a:r>
              <a:rPr lang="en-US" sz="1200" dirty="0"/>
              <a:t> Magnesium- </a:t>
            </a:r>
            <a:r>
              <a:rPr lang="en-US" sz="1200" dirty="0" err="1"/>
              <a:t>och</a:t>
            </a:r>
            <a:r>
              <a:rPr lang="en-US" sz="1200" dirty="0"/>
              <a:t> </a:t>
            </a:r>
            <a:r>
              <a:rPr lang="en-US" sz="1200" dirty="0" err="1"/>
              <a:t>kalciumfosfatkristaller</a:t>
            </a:r>
            <a:r>
              <a:rPr lang="en-US" sz="1200" dirty="0"/>
              <a:t> </a:t>
            </a:r>
            <a:r>
              <a:rPr lang="en-US" sz="1200" dirty="0" err="1"/>
              <a:t>kan</a:t>
            </a:r>
            <a:r>
              <a:rPr lang="en-US" sz="1200" dirty="0"/>
              <a:t> </a:t>
            </a:r>
            <a:r>
              <a:rPr lang="en-US" sz="1200" dirty="0" err="1"/>
              <a:t>fällas</a:t>
            </a:r>
            <a:r>
              <a:rPr lang="en-US" sz="1200" dirty="0"/>
              <a:t> </a:t>
            </a:r>
            <a:r>
              <a:rPr lang="en-US" sz="1200" dirty="0" err="1"/>
              <a:t>ut</a:t>
            </a:r>
            <a:r>
              <a:rPr lang="en-US" sz="1200" dirty="0"/>
              <a:t> </a:t>
            </a:r>
            <a:r>
              <a:rPr lang="en-US" sz="1200" dirty="0" err="1"/>
              <a:t>på</a:t>
            </a:r>
            <a:r>
              <a:rPr lang="en-US" sz="1200" dirty="0"/>
              <a:t> </a:t>
            </a:r>
            <a:r>
              <a:rPr lang="en-US" sz="1200" dirty="0" err="1"/>
              <a:t>kateterytor</a:t>
            </a:r>
            <a:r>
              <a:rPr lang="en-US" sz="1200" dirty="0"/>
              <a:t> </a:t>
            </a:r>
            <a:r>
              <a:rPr lang="en-US" sz="1200" dirty="0" err="1"/>
              <a:t>och</a:t>
            </a:r>
            <a:r>
              <a:rPr lang="en-US" sz="1200" dirty="0"/>
              <a:t> </a:t>
            </a:r>
            <a:r>
              <a:rPr lang="en-US" sz="1200" dirty="0" err="1"/>
              <a:t>i</a:t>
            </a:r>
            <a:r>
              <a:rPr lang="en-US" sz="1200" dirty="0"/>
              <a:t> </a:t>
            </a:r>
            <a:r>
              <a:rPr lang="en-US" sz="1200" dirty="0" err="1"/>
              <a:t>urinen</a:t>
            </a:r>
            <a:r>
              <a:rPr lang="en-US" sz="1200" dirty="0"/>
              <a:t> </a:t>
            </a:r>
            <a:r>
              <a:rPr lang="en-US" sz="1200" dirty="0" err="1"/>
              <a:t>och</a:t>
            </a:r>
            <a:r>
              <a:rPr lang="en-US" sz="1200" dirty="0"/>
              <a:t> </a:t>
            </a:r>
            <a:r>
              <a:rPr lang="en-US" sz="1200" dirty="0" err="1"/>
              <a:t>så</a:t>
            </a:r>
            <a:r>
              <a:rPr lang="en-US" sz="1200" dirty="0"/>
              <a:t> </a:t>
            </a:r>
            <a:r>
              <a:rPr lang="en-US" sz="1200" dirty="0" err="1"/>
              <a:t>småningom</a:t>
            </a:r>
            <a:r>
              <a:rPr lang="en-US" sz="1200" dirty="0"/>
              <a:t> </a:t>
            </a:r>
            <a:r>
              <a:rPr lang="en-US" sz="1200" dirty="0" err="1"/>
              <a:t>bilda</a:t>
            </a:r>
            <a:r>
              <a:rPr lang="en-US" sz="1200" dirty="0"/>
              <a:t> </a:t>
            </a:r>
            <a:r>
              <a:rPr lang="en-US" sz="1200" dirty="0" err="1"/>
              <a:t>urinvägskonkrement</a:t>
            </a:r>
            <a:r>
              <a:rPr lang="en-US" sz="1200" dirty="0"/>
              <a:t>, </a:t>
            </a:r>
            <a:r>
              <a:rPr lang="en-US" sz="1200" dirty="0" err="1"/>
              <a:t>vilket</a:t>
            </a:r>
            <a:r>
              <a:rPr lang="en-US" sz="1200" dirty="0"/>
              <a:t> </a:t>
            </a:r>
            <a:r>
              <a:rPr lang="en-US" sz="1200" dirty="0" err="1"/>
              <a:t>försvårar</a:t>
            </a:r>
            <a:r>
              <a:rPr lang="en-US" sz="1200" dirty="0"/>
              <a:t> </a:t>
            </a:r>
            <a:r>
              <a:rPr lang="en-US" sz="1200" dirty="0" err="1"/>
              <a:t>behandlingen</a:t>
            </a:r>
            <a:r>
              <a:rPr lang="en-US" sz="1200" dirty="0"/>
              <a:t> av </a:t>
            </a:r>
            <a:r>
              <a:rPr lang="en-US" sz="1200" dirty="0" err="1"/>
              <a:t>urinvägsinfektioner</a:t>
            </a:r>
            <a:r>
              <a:rPr lang="en-US" sz="1200" dirty="0"/>
              <a:t>. </a:t>
            </a:r>
          </a:p>
          <a:p>
            <a:pPr marL="0" lvl="0" indent="0" algn="l" rtl="0">
              <a:spcBef>
                <a:spcPts val="0"/>
              </a:spcBef>
              <a:spcAft>
                <a:spcPts val="0"/>
              </a:spcAft>
              <a:buNone/>
            </a:pPr>
            <a:r>
              <a:rPr lang="sv-SE" sz="1200" b="0" kern="1200" dirty="0">
                <a:solidFill>
                  <a:schemeClr val="tx1"/>
                </a:solidFill>
                <a:effectLst/>
                <a:latin typeface="+mn-lt"/>
                <a:ea typeface="+mn-ea"/>
                <a:cs typeface="+mn-cs"/>
              </a:rPr>
              <a:t>Nästan 10 % av strikturerna orsakas av kvarliggande katetrar, p.g.a. mannens S-formade urinrör. </a:t>
            </a:r>
          </a:p>
          <a:p>
            <a:pPr marL="0" lvl="0" indent="0" algn="l" rtl="0">
              <a:spcBef>
                <a:spcPts val="0"/>
              </a:spcBef>
              <a:spcAft>
                <a:spcPts val="0"/>
              </a:spcAft>
              <a:buNone/>
            </a:pPr>
            <a:r>
              <a:rPr lang="sv-SE" sz="1200" b="0" kern="1200" dirty="0">
                <a:solidFill>
                  <a:schemeClr val="tx1"/>
                </a:solidFill>
                <a:effectLst/>
                <a:latin typeface="+mn-lt"/>
                <a:ea typeface="+mn-ea"/>
                <a:cs typeface="+mn-cs"/>
              </a:rPr>
              <a:t>Läckage är ofta en följd av irritation i urinblåsan orsakad av katetern och kan ge kraftiga sammandragningar av urinblåsan. </a:t>
            </a:r>
          </a:p>
          <a:p>
            <a:pPr marL="0" lvl="0" indent="0" algn="l" rtl="0">
              <a:spcBef>
                <a:spcPts val="0"/>
              </a:spcBef>
              <a:spcAft>
                <a:spcPts val="0"/>
              </a:spcAft>
              <a:buNone/>
            </a:pPr>
            <a:endParaRPr lang="en-US" sz="1200" dirty="0"/>
          </a:p>
          <a:p>
            <a:pPr marL="0" lvl="0" indent="0" algn="l" rtl="0">
              <a:spcBef>
                <a:spcPts val="0"/>
              </a:spcBef>
              <a:spcAft>
                <a:spcPts val="0"/>
              </a:spcAft>
              <a:buNone/>
            </a:pPr>
            <a:endParaRPr sz="1200" dirty="0"/>
          </a:p>
        </p:txBody>
      </p:sp>
      <p:sp>
        <p:nvSpPr>
          <p:cNvPr id="285" name="Google Shape;2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1200" b="0" dirty="0">
                <a:solidFill>
                  <a:schemeClr val="dk1"/>
                </a:solidFill>
                <a:latin typeface="+mn-lt"/>
                <a:ea typeface="Calibri"/>
                <a:cs typeface="Calibri"/>
                <a:sym typeface="Calibri"/>
              </a:rPr>
              <a:t>RIK liknar en normal blåstömning med lågt blåstryck som bevarar njurfunktionen. </a:t>
            </a:r>
            <a:br>
              <a:rPr lang="sv-SE" sz="1200" b="0" dirty="0">
                <a:solidFill>
                  <a:schemeClr val="dk1"/>
                </a:solidFill>
                <a:latin typeface="+mn-lt"/>
                <a:ea typeface="Calibri"/>
                <a:cs typeface="Calibri"/>
                <a:sym typeface="Calibri"/>
              </a:rPr>
            </a:br>
            <a:r>
              <a:rPr lang="sv-SE" sz="1200" b="0" dirty="0">
                <a:solidFill>
                  <a:schemeClr val="dk1"/>
                </a:solidFill>
                <a:latin typeface="+mn-lt"/>
                <a:ea typeface="Calibri"/>
                <a:cs typeface="Calibri"/>
                <a:sym typeface="Calibri"/>
              </a:rPr>
              <a:t>Det har positiva effekter och lindrar symtom i nedre urinvägarna, vilket förbättrar livskvaliteten. </a:t>
            </a:r>
            <a:endParaRPr sz="1200" b="0" dirty="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sv-SE" sz="1200" b="0" dirty="0">
                <a:solidFill>
                  <a:schemeClr val="dk1"/>
                </a:solidFill>
                <a:latin typeface="+mn-lt"/>
                <a:ea typeface="Calibri"/>
                <a:cs typeface="Calibri"/>
                <a:sym typeface="Calibri"/>
              </a:rPr>
              <a:t>RIK möjliggör en sexuell relation utan läckage eller obehag.</a:t>
            </a:r>
          </a:p>
          <a:p>
            <a:pPr marL="0" marR="0" lvl="0" indent="0" algn="l" defTabSz="914400" rtl="0" eaLnBrk="1" fontAlgn="auto" latinLnBrk="0" hangingPunct="1">
              <a:lnSpc>
                <a:spcPct val="80000"/>
              </a:lnSpc>
              <a:spcBef>
                <a:spcPts val="0"/>
              </a:spcBef>
              <a:spcAft>
                <a:spcPts val="0"/>
              </a:spcAft>
              <a:buClrTx/>
              <a:buSzTx/>
              <a:buFontTx/>
              <a:buNone/>
              <a:tabLst/>
              <a:defRPr/>
            </a:pPr>
            <a:endParaRPr sz="1200" dirty="0">
              <a:latin typeface="Calibri"/>
              <a:ea typeface="Calibri"/>
              <a:cs typeface="Calibri"/>
              <a:sym typeface="Calibri"/>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RIK </a:t>
            </a:r>
            <a:r>
              <a:rPr lang="en-US" dirty="0" err="1"/>
              <a:t>är</a:t>
            </a:r>
            <a:r>
              <a:rPr lang="en-US" dirty="0"/>
              <a:t> </a:t>
            </a:r>
            <a:r>
              <a:rPr lang="en-US" dirty="0" err="1"/>
              <a:t>en</a:t>
            </a:r>
            <a:r>
              <a:rPr lang="en-US" dirty="0"/>
              <a:t> </a:t>
            </a:r>
            <a:r>
              <a:rPr lang="en-US" dirty="0" err="1"/>
              <a:t>säker</a:t>
            </a:r>
            <a:r>
              <a:rPr lang="en-US" dirty="0"/>
              <a:t> </a:t>
            </a:r>
            <a:r>
              <a:rPr lang="en-US" dirty="0" err="1"/>
              <a:t>och</a:t>
            </a:r>
            <a:r>
              <a:rPr lang="en-US" dirty="0"/>
              <a:t> </a:t>
            </a:r>
            <a:r>
              <a:rPr lang="en-US" dirty="0" err="1"/>
              <a:t>effektiv</a:t>
            </a:r>
            <a:r>
              <a:rPr lang="en-US" dirty="0"/>
              <a:t> </a:t>
            </a:r>
            <a:r>
              <a:rPr lang="en-US" dirty="0" err="1"/>
              <a:t>metod</a:t>
            </a:r>
            <a:r>
              <a:rPr lang="en-US" dirty="0"/>
              <a:t> </a:t>
            </a:r>
            <a:r>
              <a:rPr lang="en-US" dirty="0" err="1"/>
              <a:t>som</a:t>
            </a:r>
            <a:r>
              <a:rPr lang="en-US" dirty="0"/>
              <a:t> </a:t>
            </a:r>
            <a:r>
              <a:rPr lang="en-US" dirty="0" err="1"/>
              <a:t>innebär</a:t>
            </a:r>
            <a:r>
              <a:rPr lang="en-US" dirty="0"/>
              <a:t> </a:t>
            </a:r>
            <a:r>
              <a:rPr lang="en-US" dirty="0" err="1"/>
              <a:t>att</a:t>
            </a:r>
            <a:r>
              <a:rPr lang="en-US" dirty="0"/>
              <a:t> man </a:t>
            </a:r>
            <a:r>
              <a:rPr lang="en-US" dirty="0" err="1"/>
              <a:t>själv</a:t>
            </a:r>
            <a:r>
              <a:rPr lang="en-US" dirty="0"/>
              <a:t> </a:t>
            </a:r>
            <a:r>
              <a:rPr lang="en-US" dirty="0" err="1"/>
              <a:t>regelbundet</a:t>
            </a:r>
            <a:r>
              <a:rPr lang="en-US" dirty="0"/>
              <a:t> </a:t>
            </a:r>
            <a:r>
              <a:rPr lang="en-US" dirty="0" err="1"/>
              <a:t>tömmer</a:t>
            </a:r>
            <a:r>
              <a:rPr lang="en-US" dirty="0"/>
              <a:t> </a:t>
            </a:r>
            <a:r>
              <a:rPr lang="en-US" dirty="0" err="1"/>
              <a:t>blåsan</a:t>
            </a:r>
            <a:r>
              <a:rPr lang="en-US" dirty="0"/>
              <a:t> med </a:t>
            </a:r>
            <a:r>
              <a:rPr lang="en-US" dirty="0" err="1"/>
              <a:t>en</a:t>
            </a:r>
            <a:r>
              <a:rPr lang="en-US" dirty="0"/>
              <a:t> </a:t>
            </a:r>
            <a:r>
              <a:rPr lang="en-US" dirty="0" err="1"/>
              <a:t>engångskateter</a:t>
            </a:r>
            <a:r>
              <a:rPr lang="en-US" dirty="0"/>
              <a:t> </a:t>
            </a:r>
            <a:r>
              <a:rPr lang="en-US" dirty="0" err="1"/>
              <a:t>eller</a:t>
            </a:r>
            <a:r>
              <a:rPr lang="en-US" dirty="0"/>
              <a:t> med </a:t>
            </a:r>
            <a:r>
              <a:rPr lang="en-US" dirty="0" err="1"/>
              <a:t>hjälp</a:t>
            </a:r>
            <a:r>
              <a:rPr lang="en-US" dirty="0"/>
              <a:t> av </a:t>
            </a:r>
            <a:r>
              <a:rPr lang="en-US" dirty="0" err="1"/>
              <a:t>annan</a:t>
            </a:r>
            <a:r>
              <a:rPr lang="en-US" dirty="0"/>
              <a:t> person.</a:t>
            </a:r>
            <a:r>
              <a:rPr lang="en-US" sz="1200" b="0" i="0" dirty="0">
                <a:solidFill>
                  <a:schemeClr val="dk1"/>
                </a:solidFill>
                <a:latin typeface="Calibri"/>
                <a:ea typeface="Calibri"/>
                <a:cs typeface="Calibri"/>
                <a:sym typeface="Calibri"/>
              </a:rPr>
              <a:t> Dr Jack </a:t>
            </a:r>
            <a:r>
              <a:rPr lang="en-US" sz="1200" b="0" i="0" dirty="0" err="1">
                <a:solidFill>
                  <a:schemeClr val="dk1"/>
                </a:solidFill>
                <a:latin typeface="Calibri"/>
                <a:ea typeface="Calibri"/>
                <a:cs typeface="Calibri"/>
                <a:sym typeface="Calibri"/>
              </a:rPr>
              <a:t>Lapides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konstaterade</a:t>
            </a:r>
            <a:r>
              <a:rPr lang="en-US" sz="1200" b="0" i="0" dirty="0">
                <a:solidFill>
                  <a:schemeClr val="dk1"/>
                </a:solidFill>
                <a:latin typeface="Calibri"/>
                <a:ea typeface="Calibri"/>
                <a:cs typeface="Calibri"/>
                <a:sym typeface="Calibri"/>
              </a:rPr>
              <a:t> under 1970-talet </a:t>
            </a:r>
            <a:r>
              <a:rPr lang="en-US" sz="1200" b="0" i="0" dirty="0" err="1">
                <a:solidFill>
                  <a:schemeClr val="dk1"/>
                </a:solidFill>
                <a:latin typeface="Calibri"/>
                <a:ea typeface="Calibri"/>
                <a:cs typeface="Calibri"/>
                <a:sym typeface="Calibri"/>
              </a:rPr>
              <a:t>att</a:t>
            </a:r>
            <a:r>
              <a:rPr lang="en-US" sz="1200" b="0" i="0" dirty="0">
                <a:solidFill>
                  <a:schemeClr val="dk1"/>
                </a:solidFill>
                <a:latin typeface="Calibri"/>
                <a:ea typeface="Calibri"/>
                <a:cs typeface="Calibri"/>
                <a:sym typeface="Calibri"/>
              </a:rPr>
              <a:t> det var </a:t>
            </a:r>
            <a:r>
              <a:rPr lang="en-US" sz="1200" b="0" i="0" dirty="0" err="1">
                <a:solidFill>
                  <a:schemeClr val="dk1"/>
                </a:solidFill>
                <a:latin typeface="Calibri"/>
                <a:ea typeface="Calibri"/>
                <a:cs typeface="Calibri"/>
                <a:sym typeface="Calibri"/>
              </a:rPr>
              <a:t>viktigare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att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uppnå</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regelbunden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tömning</a:t>
            </a:r>
            <a:r>
              <a:rPr lang="en-US" sz="1200" b="0" i="0" dirty="0">
                <a:solidFill>
                  <a:schemeClr val="dk1"/>
                </a:solidFill>
                <a:latin typeface="Calibri"/>
                <a:ea typeface="Calibri"/>
                <a:cs typeface="Calibri"/>
                <a:sym typeface="Calibri"/>
              </a:rPr>
              <a:t> av </a:t>
            </a:r>
            <a:r>
              <a:rPr lang="en-US" sz="1200" b="0" i="0" dirty="0" err="1">
                <a:solidFill>
                  <a:schemeClr val="dk1"/>
                </a:solidFill>
                <a:latin typeface="Calibri"/>
                <a:ea typeface="Calibri"/>
                <a:cs typeface="Calibri"/>
                <a:sym typeface="Calibri"/>
              </a:rPr>
              <a:t>urinblåsan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än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att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utföra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behandlingen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sterilt</a:t>
            </a:r>
            <a:r>
              <a:rPr lang="en-US" sz="1200" b="0" i="0" dirty="0">
                <a:solidFill>
                  <a:schemeClr val="dk1"/>
                </a:solidFill>
                <a:latin typeface="Calibri"/>
                <a:ea typeface="Calibri"/>
                <a:cs typeface="Calibri"/>
                <a:sym typeface="Calibri"/>
              </a:rPr>
              <a:t>. Han </a:t>
            </a:r>
            <a:r>
              <a:rPr lang="en-US" sz="1200" b="0" i="0" dirty="0" err="1">
                <a:solidFill>
                  <a:schemeClr val="dk1"/>
                </a:solidFill>
                <a:latin typeface="Calibri"/>
                <a:ea typeface="Calibri"/>
                <a:cs typeface="Calibri"/>
                <a:sym typeface="Calibri"/>
              </a:rPr>
              <a:t>introducerade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begreppet</a:t>
            </a:r>
            <a:r>
              <a:rPr lang="en-US" sz="1200" b="0" i="0" dirty="0">
                <a:solidFill>
                  <a:schemeClr val="dk1"/>
                </a:solidFill>
                <a:latin typeface="Calibri"/>
                <a:ea typeface="Calibri"/>
                <a:cs typeface="Calibri"/>
                <a:sym typeface="Calibri"/>
              </a:rPr>
              <a:t> RIK</a:t>
            </a:r>
            <a:r>
              <a:rPr lang="en-US" dirty="0">
                <a:solidFill>
                  <a:schemeClr val="dk1"/>
                </a:solidFill>
                <a:latin typeface="Calibri"/>
                <a:ea typeface="Calibri"/>
                <a:cs typeface="Calibri"/>
                <a:sym typeface="Calibri"/>
              </a:rPr>
              <a:t>, s</a:t>
            </a:r>
            <a:r>
              <a:rPr lang="sv-SE" dirty="0"/>
              <a:t>om nu anses vara golden standard för hantering av urinretention.</a:t>
            </a:r>
          </a:p>
          <a:p>
            <a:pPr marL="0" lvl="0" indent="0" algn="l" rtl="0">
              <a:spcBef>
                <a:spcPts val="0"/>
              </a:spcBef>
              <a:spcAft>
                <a:spcPts val="0"/>
              </a:spcAft>
              <a:buNone/>
            </a:pPr>
            <a:r>
              <a:rPr lang="sv-SE" dirty="0"/>
              <a:t>Tillgängliga kliniska bevis stöder strategin att alltid betrakta RIK som förstahandsval, innan man överväger att använda en kvarliggande kateter.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2" name="Google Shape;1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Arial"/>
              <a:buNone/>
            </a:pPr>
            <a:r>
              <a:rPr lang="en-US" dirty="0" err="1"/>
              <a:t>Ryggmärgen</a:t>
            </a:r>
            <a:r>
              <a:rPr lang="en-US" dirty="0"/>
              <a:t> </a:t>
            </a:r>
            <a:r>
              <a:rPr lang="en-US" dirty="0" err="1"/>
              <a:t>och</a:t>
            </a:r>
            <a:r>
              <a:rPr lang="en-US" dirty="0"/>
              <a:t> </a:t>
            </a:r>
            <a:r>
              <a:rPr lang="en-US" dirty="0" err="1"/>
              <a:t>hjärnan</a:t>
            </a:r>
            <a:r>
              <a:rPr lang="en-US" dirty="0"/>
              <a:t> </a:t>
            </a:r>
            <a:r>
              <a:rPr lang="en-US" dirty="0" err="1"/>
              <a:t>spelar</a:t>
            </a:r>
            <a:r>
              <a:rPr lang="en-US" dirty="0"/>
              <a:t> </a:t>
            </a:r>
            <a:r>
              <a:rPr lang="en-US" dirty="0" err="1"/>
              <a:t>en</a:t>
            </a:r>
            <a:r>
              <a:rPr lang="en-US" dirty="0"/>
              <a:t> </a:t>
            </a:r>
            <a:r>
              <a:rPr lang="en-US" dirty="0" err="1"/>
              <a:t>viktig</a:t>
            </a:r>
            <a:r>
              <a:rPr lang="en-US" dirty="0"/>
              <a:t> roll </a:t>
            </a:r>
            <a:r>
              <a:rPr lang="en-US" dirty="0" err="1"/>
              <a:t>för</a:t>
            </a:r>
            <a:r>
              <a:rPr lang="en-US" dirty="0"/>
              <a:t> </a:t>
            </a:r>
            <a:r>
              <a:rPr lang="en-US" dirty="0" err="1"/>
              <a:t>urinvägsproblemen</a:t>
            </a:r>
            <a:r>
              <a:rPr lang="en-US" dirty="0"/>
              <a:t> </a:t>
            </a:r>
            <a:r>
              <a:rPr lang="en-US" dirty="0" err="1"/>
              <a:t>när</a:t>
            </a:r>
            <a:r>
              <a:rPr lang="en-US" dirty="0"/>
              <a:t> man har </a:t>
            </a:r>
            <a:r>
              <a:rPr lang="en-US" dirty="0" err="1"/>
              <a:t>neurogen</a:t>
            </a:r>
            <a:r>
              <a:rPr lang="en-US" dirty="0"/>
              <a:t> </a:t>
            </a:r>
            <a:r>
              <a:rPr lang="en-US" dirty="0" err="1"/>
              <a:t>skada</a:t>
            </a:r>
            <a:r>
              <a:rPr lang="en-US" dirty="0"/>
              <a:t>/</a:t>
            </a:r>
            <a:r>
              <a:rPr lang="en-US" dirty="0" err="1"/>
              <a:t>sjukdom</a:t>
            </a:r>
            <a:r>
              <a:rPr lang="en-US" dirty="0"/>
              <a:t>. När </a:t>
            </a:r>
            <a:r>
              <a:rPr lang="en-US" dirty="0" err="1"/>
              <a:t>nerven</a:t>
            </a:r>
            <a:r>
              <a:rPr lang="en-US" dirty="0"/>
              <a:t> </a:t>
            </a:r>
            <a:r>
              <a:rPr lang="en-US" dirty="0" err="1"/>
              <a:t>skadas</a:t>
            </a:r>
            <a:r>
              <a:rPr lang="en-US" dirty="0"/>
              <a:t>, </a:t>
            </a:r>
            <a:r>
              <a:rPr lang="en-US" dirty="0" err="1"/>
              <a:t>blir</a:t>
            </a:r>
            <a:r>
              <a:rPr lang="en-US" dirty="0"/>
              <a:t> det </a:t>
            </a:r>
            <a:r>
              <a:rPr lang="en-US" dirty="0" err="1"/>
              <a:t>svårare</a:t>
            </a:r>
            <a:r>
              <a:rPr lang="en-US" dirty="0"/>
              <a:t> </a:t>
            </a:r>
            <a:r>
              <a:rPr lang="en-US" dirty="0" err="1"/>
              <a:t>för</a:t>
            </a:r>
            <a:r>
              <a:rPr lang="en-US" dirty="0"/>
              <a:t> </a:t>
            </a:r>
            <a:r>
              <a:rPr lang="en-US" dirty="0" err="1"/>
              <a:t>signalerna</a:t>
            </a:r>
            <a:r>
              <a:rPr lang="en-US" dirty="0"/>
              <a:t> </a:t>
            </a:r>
            <a:r>
              <a:rPr lang="en-US" dirty="0" err="1"/>
              <a:t>att</a:t>
            </a:r>
            <a:r>
              <a:rPr lang="en-US" dirty="0"/>
              <a:t> </a:t>
            </a:r>
            <a:r>
              <a:rPr lang="en-US" dirty="0" err="1"/>
              <a:t>nå</a:t>
            </a:r>
            <a:r>
              <a:rPr lang="en-US" dirty="0"/>
              <a:t> </a:t>
            </a:r>
            <a:r>
              <a:rPr lang="en-US" dirty="0" err="1"/>
              <a:t>fram</a:t>
            </a:r>
            <a:r>
              <a:rPr lang="en-US" dirty="0"/>
              <a:t> </a:t>
            </a:r>
            <a:r>
              <a:rPr lang="en-US" dirty="0" err="1"/>
              <a:t>mellan</a:t>
            </a:r>
            <a:r>
              <a:rPr lang="en-US" dirty="0"/>
              <a:t> </a:t>
            </a:r>
            <a:r>
              <a:rPr lang="en-US" dirty="0" err="1"/>
              <a:t>hjärnan</a:t>
            </a:r>
            <a:r>
              <a:rPr lang="en-US" dirty="0"/>
              <a:t> </a:t>
            </a:r>
            <a:r>
              <a:rPr lang="en-US" dirty="0" err="1"/>
              <a:t>och</a:t>
            </a:r>
            <a:r>
              <a:rPr lang="en-US" dirty="0"/>
              <a:t> den </a:t>
            </a:r>
            <a:r>
              <a:rPr lang="en-US" dirty="0" err="1"/>
              <a:t>delen</a:t>
            </a:r>
            <a:r>
              <a:rPr lang="en-US" dirty="0"/>
              <a:t> av </a:t>
            </a:r>
            <a:r>
              <a:rPr lang="en-US" dirty="0" err="1"/>
              <a:t>ryggmärgen</a:t>
            </a:r>
            <a:r>
              <a:rPr lang="en-US" dirty="0"/>
              <a:t> </a:t>
            </a:r>
            <a:r>
              <a:rPr lang="en-US" dirty="0" err="1"/>
              <a:t>som</a:t>
            </a:r>
            <a:r>
              <a:rPr lang="en-US" dirty="0"/>
              <a:t> </a:t>
            </a:r>
            <a:r>
              <a:rPr lang="en-US" dirty="0" err="1"/>
              <a:t>kontrollerar</a:t>
            </a:r>
            <a:r>
              <a:rPr lang="en-US" dirty="0"/>
              <a:t> </a:t>
            </a:r>
            <a:r>
              <a:rPr lang="en-US" dirty="0" err="1"/>
              <a:t>urinorganen</a:t>
            </a:r>
            <a:r>
              <a:rPr lang="en-US" dirty="0"/>
              <a:t>. </a:t>
            </a:r>
            <a:r>
              <a:rPr lang="en-US" dirty="0" err="1"/>
              <a:t>Vilket</a:t>
            </a:r>
            <a:r>
              <a:rPr lang="en-US" dirty="0"/>
              <a:t> </a:t>
            </a:r>
            <a:r>
              <a:rPr lang="en-US" dirty="0" err="1"/>
              <a:t>kan</a:t>
            </a:r>
            <a:r>
              <a:rPr lang="en-US" dirty="0"/>
              <a:t> </a:t>
            </a:r>
            <a:r>
              <a:rPr lang="en-US" dirty="0" err="1"/>
              <a:t>leda</a:t>
            </a:r>
            <a:r>
              <a:rPr lang="en-US" dirty="0"/>
              <a:t> till </a:t>
            </a:r>
            <a:r>
              <a:rPr lang="en-US" dirty="0" err="1"/>
              <a:t>läckage</a:t>
            </a:r>
            <a:r>
              <a:rPr lang="en-US" dirty="0"/>
              <a:t> </a:t>
            </a:r>
            <a:r>
              <a:rPr lang="en-US" dirty="0" err="1"/>
              <a:t>och</a:t>
            </a:r>
            <a:r>
              <a:rPr lang="en-US" dirty="0"/>
              <a:t> </a:t>
            </a:r>
            <a:r>
              <a:rPr lang="en-US" dirty="0" err="1"/>
              <a:t>att</a:t>
            </a:r>
            <a:r>
              <a:rPr lang="en-US" dirty="0"/>
              <a:t> </a:t>
            </a:r>
            <a:r>
              <a:rPr lang="en-US" dirty="0" err="1"/>
              <a:t>blåsan</a:t>
            </a:r>
            <a:r>
              <a:rPr lang="en-US" dirty="0"/>
              <a:t> </a:t>
            </a:r>
            <a:r>
              <a:rPr lang="en-US" dirty="0" err="1"/>
              <a:t>inte</a:t>
            </a:r>
            <a:r>
              <a:rPr lang="en-US" dirty="0"/>
              <a:t> </a:t>
            </a:r>
            <a:r>
              <a:rPr lang="en-US" dirty="0" err="1"/>
              <a:t>töms</a:t>
            </a:r>
            <a:r>
              <a:rPr lang="en-US" dirty="0"/>
              <a:t> </a:t>
            </a:r>
            <a:r>
              <a:rPr lang="en-US" dirty="0" err="1"/>
              <a:t>helt</a:t>
            </a:r>
            <a:r>
              <a:rPr lang="en-US" dirty="0"/>
              <a:t> </a:t>
            </a:r>
            <a:r>
              <a:rPr lang="en-US" dirty="0" err="1"/>
              <a:t>när</a:t>
            </a:r>
            <a:r>
              <a:rPr lang="en-US" dirty="0"/>
              <a:t> man </a:t>
            </a:r>
            <a:r>
              <a:rPr lang="en-US" dirty="0" err="1"/>
              <a:t>kissar</a:t>
            </a:r>
            <a:r>
              <a:rPr lang="en-US" dirty="0"/>
              <a:t> </a:t>
            </a:r>
            <a:r>
              <a:rPr lang="en-US" dirty="0" err="1"/>
              <a:t>p.g.a.</a:t>
            </a:r>
            <a:r>
              <a:rPr lang="en-US" dirty="0"/>
              <a:t> </a:t>
            </a:r>
            <a:r>
              <a:rPr lang="en-US" dirty="0" err="1"/>
              <a:t>att</a:t>
            </a:r>
            <a:r>
              <a:rPr lang="en-US" dirty="0"/>
              <a:t> </a:t>
            </a:r>
            <a:r>
              <a:rPr lang="en-US" dirty="0" err="1"/>
              <a:t>slutmuskeln</a:t>
            </a:r>
            <a:r>
              <a:rPr lang="en-US" dirty="0"/>
              <a:t> </a:t>
            </a:r>
            <a:r>
              <a:rPr lang="en-US" dirty="0" err="1"/>
              <a:t>i</a:t>
            </a:r>
            <a:r>
              <a:rPr lang="en-US" dirty="0"/>
              <a:t> </a:t>
            </a:r>
            <a:r>
              <a:rPr lang="en-US" dirty="0" err="1"/>
              <a:t>urinröret</a:t>
            </a:r>
            <a:r>
              <a:rPr lang="en-US" dirty="0"/>
              <a:t> </a:t>
            </a:r>
            <a:r>
              <a:rPr lang="en-US" dirty="0" err="1"/>
              <a:t>inte</a:t>
            </a:r>
            <a:r>
              <a:rPr lang="en-US" dirty="0"/>
              <a:t> </a:t>
            </a:r>
            <a:r>
              <a:rPr lang="en-US" dirty="0" err="1"/>
              <a:t>öppnas</a:t>
            </a:r>
            <a:r>
              <a:rPr lang="en-US" dirty="0"/>
              <a:t> </a:t>
            </a:r>
            <a:r>
              <a:rPr lang="en-US" dirty="0" err="1"/>
              <a:t>när</a:t>
            </a:r>
            <a:r>
              <a:rPr lang="en-US" dirty="0"/>
              <a:t> </a:t>
            </a:r>
            <a:r>
              <a:rPr lang="en-US" dirty="0" err="1"/>
              <a:t>urinblåsan</a:t>
            </a:r>
            <a:r>
              <a:rPr lang="en-US" dirty="0"/>
              <a:t> </a:t>
            </a:r>
            <a:r>
              <a:rPr lang="en-US" dirty="0" err="1"/>
              <a:t>drar</a:t>
            </a:r>
            <a:r>
              <a:rPr lang="en-US" dirty="0"/>
              <a:t> </a:t>
            </a:r>
            <a:r>
              <a:rPr lang="en-US" dirty="0" err="1"/>
              <a:t>ihop</a:t>
            </a:r>
            <a:r>
              <a:rPr lang="en-US" dirty="0"/>
              <a:t> sig (detrusor-</a:t>
            </a:r>
            <a:r>
              <a:rPr lang="en-US" dirty="0" err="1"/>
              <a:t>sfinkterdyssynergi</a:t>
            </a:r>
            <a:r>
              <a:rPr lang="en-US" dirty="0"/>
              <a:t>) </a:t>
            </a:r>
            <a:r>
              <a:rPr lang="en-US" dirty="0" err="1"/>
              <a:t>och</a:t>
            </a:r>
            <a:r>
              <a:rPr lang="en-US" dirty="0"/>
              <a:t> ska </a:t>
            </a:r>
            <a:r>
              <a:rPr lang="en-US" dirty="0" err="1"/>
              <a:t>tömma</a:t>
            </a:r>
            <a:r>
              <a:rPr lang="en-US" dirty="0"/>
              <a:t> </a:t>
            </a:r>
            <a:r>
              <a:rPr lang="en-US" dirty="0" err="1"/>
              <a:t>urinen</a:t>
            </a:r>
            <a:r>
              <a:rPr lang="en-US" dirty="0"/>
              <a:t>. Sitter </a:t>
            </a:r>
            <a:r>
              <a:rPr lang="en-US" dirty="0" err="1"/>
              <a:t>skadan</a:t>
            </a:r>
            <a:r>
              <a:rPr lang="en-US" dirty="0"/>
              <a:t> </a:t>
            </a:r>
            <a:r>
              <a:rPr lang="en-US" dirty="0" err="1"/>
              <a:t>inom</a:t>
            </a:r>
            <a:r>
              <a:rPr lang="en-US" dirty="0"/>
              <a:t> </a:t>
            </a:r>
            <a:r>
              <a:rPr lang="en-US" dirty="0" err="1"/>
              <a:t>eller</a:t>
            </a:r>
            <a:r>
              <a:rPr lang="en-US" dirty="0"/>
              <a:t> </a:t>
            </a:r>
            <a:r>
              <a:rPr lang="en-US" dirty="0" err="1"/>
              <a:t>nedanför</a:t>
            </a:r>
            <a:r>
              <a:rPr lang="en-US" dirty="0"/>
              <a:t> S2-S4 har </a:t>
            </a:r>
            <a:r>
              <a:rPr lang="en-US" dirty="0" err="1"/>
              <a:t>blåsan</a:t>
            </a:r>
            <a:r>
              <a:rPr lang="en-US" dirty="0"/>
              <a:t> </a:t>
            </a:r>
            <a:r>
              <a:rPr lang="en-US" dirty="0" err="1"/>
              <a:t>oftast</a:t>
            </a:r>
            <a:r>
              <a:rPr lang="en-US" dirty="0"/>
              <a:t> </a:t>
            </a:r>
            <a:r>
              <a:rPr lang="en-US" dirty="0" err="1"/>
              <a:t>inte</a:t>
            </a:r>
            <a:r>
              <a:rPr lang="en-US" dirty="0"/>
              <a:t> </a:t>
            </a:r>
            <a:r>
              <a:rPr lang="en-US" dirty="0" err="1"/>
              <a:t>någon</a:t>
            </a:r>
            <a:r>
              <a:rPr lang="en-US" dirty="0"/>
              <a:t> </a:t>
            </a:r>
            <a:r>
              <a:rPr lang="en-US" dirty="0" err="1"/>
              <a:t>eller</a:t>
            </a:r>
            <a:r>
              <a:rPr lang="en-US" dirty="0"/>
              <a:t> </a:t>
            </a:r>
            <a:r>
              <a:rPr lang="en-US" dirty="0" err="1"/>
              <a:t>liten</a:t>
            </a:r>
            <a:r>
              <a:rPr lang="en-US" dirty="0"/>
              <a:t> </a:t>
            </a:r>
            <a:r>
              <a:rPr lang="en-US" dirty="0" err="1"/>
              <a:t>tömningskraft</a:t>
            </a:r>
            <a:r>
              <a:rPr lang="en-US" dirty="0"/>
              <a:t>, </a:t>
            </a:r>
            <a:r>
              <a:rPr lang="en-US" dirty="0" err="1"/>
              <a:t>svag</a:t>
            </a:r>
            <a:r>
              <a:rPr lang="en-US" dirty="0"/>
              <a:t> </a:t>
            </a:r>
            <a:r>
              <a:rPr lang="en-US" dirty="0" err="1"/>
              <a:t>detrusormuskel</a:t>
            </a:r>
            <a:r>
              <a:rPr lang="en-US" dirty="0"/>
              <a:t> </a:t>
            </a:r>
            <a:r>
              <a:rPr lang="en-US" dirty="0" err="1"/>
              <a:t>som</a:t>
            </a:r>
            <a:r>
              <a:rPr lang="en-US" dirty="0"/>
              <a:t> </a:t>
            </a:r>
            <a:r>
              <a:rPr lang="en-US" dirty="0" err="1"/>
              <a:t>resulterar</a:t>
            </a:r>
            <a:r>
              <a:rPr lang="en-US" dirty="0"/>
              <a:t> </a:t>
            </a:r>
            <a:r>
              <a:rPr lang="en-US" dirty="0" err="1"/>
              <a:t>i</a:t>
            </a:r>
            <a:r>
              <a:rPr lang="en-US" dirty="0"/>
              <a:t> </a:t>
            </a:r>
            <a:r>
              <a:rPr lang="en-US" dirty="0" err="1"/>
              <a:t>att</a:t>
            </a:r>
            <a:r>
              <a:rPr lang="en-US" dirty="0"/>
              <a:t> </a:t>
            </a:r>
            <a:r>
              <a:rPr lang="en-US" dirty="0" err="1"/>
              <a:t>urinen</a:t>
            </a:r>
            <a:r>
              <a:rPr lang="en-US" dirty="0"/>
              <a:t> </a:t>
            </a:r>
            <a:r>
              <a:rPr lang="en-US" dirty="0" err="1"/>
              <a:t>inte</a:t>
            </a:r>
            <a:r>
              <a:rPr lang="en-US" dirty="0"/>
              <a:t> </a:t>
            </a:r>
            <a:r>
              <a:rPr lang="en-US" dirty="0" err="1"/>
              <a:t>töms</a:t>
            </a:r>
            <a:r>
              <a:rPr lang="en-US" dirty="0"/>
              <a:t> </a:t>
            </a:r>
            <a:r>
              <a:rPr lang="en-US" dirty="0" err="1"/>
              <a:t>ut.</a:t>
            </a:r>
            <a:r>
              <a:rPr lang="en-US" dirty="0"/>
              <a:t> </a:t>
            </a:r>
            <a:endParaRPr dirty="0"/>
          </a:p>
          <a:p>
            <a:pPr marL="631908" lvl="1" indent="-174707" algn="l" rtl="0">
              <a:spcBef>
                <a:spcPts val="0"/>
              </a:spcBef>
              <a:spcAft>
                <a:spcPts val="0"/>
              </a:spcAft>
              <a:buClr>
                <a:schemeClr val="dk1"/>
              </a:buClr>
              <a:buSzPts val="1200"/>
              <a:buFont typeface="Arial"/>
              <a:buChar char="•"/>
            </a:pPr>
            <a:r>
              <a:rPr lang="en-US" dirty="0"/>
              <a:t>Vid MS </a:t>
            </a:r>
            <a:r>
              <a:rPr lang="en-US" dirty="0" err="1"/>
              <a:t>kan</a:t>
            </a:r>
            <a:r>
              <a:rPr lang="en-US" dirty="0"/>
              <a:t> </a:t>
            </a:r>
            <a:r>
              <a:rPr lang="en-US" dirty="0" err="1"/>
              <a:t>otillräcklig</a:t>
            </a:r>
            <a:r>
              <a:rPr lang="en-US" dirty="0"/>
              <a:t> </a:t>
            </a:r>
            <a:r>
              <a:rPr lang="en-US" dirty="0" err="1"/>
              <a:t>nervöverföring</a:t>
            </a:r>
            <a:r>
              <a:rPr lang="en-US" dirty="0"/>
              <a:t> </a:t>
            </a:r>
            <a:r>
              <a:rPr lang="en-US" dirty="0" err="1"/>
              <a:t>leda</a:t>
            </a:r>
            <a:r>
              <a:rPr lang="en-US" dirty="0"/>
              <a:t> till </a:t>
            </a:r>
            <a:r>
              <a:rPr lang="en-US" dirty="0" err="1"/>
              <a:t>residualurin</a:t>
            </a:r>
            <a:r>
              <a:rPr lang="en-US" dirty="0"/>
              <a:t>. </a:t>
            </a:r>
          </a:p>
          <a:p>
            <a:pPr marL="631908" marR="0" lvl="1" indent="-174707"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Vid skada eller sjukdom som påverkar ryggmärgen kan symtomen variera beroende på om skadan är ovanför/nedanför S2-S4 samt om skadan är komplett eller inkomplett.</a:t>
            </a:r>
          </a:p>
          <a:p>
            <a:pPr marL="631908" lvl="1" indent="-174707" algn="l" rtl="0">
              <a:spcBef>
                <a:spcPts val="0"/>
              </a:spcBef>
              <a:spcAft>
                <a:spcPts val="0"/>
              </a:spcAft>
              <a:buClr>
                <a:schemeClr val="dk1"/>
              </a:buClr>
              <a:buSzPts val="1200"/>
              <a:buFont typeface="Arial"/>
              <a:buChar char="•"/>
            </a:pPr>
            <a:r>
              <a:rPr lang="en-US" dirty="0"/>
              <a:t>Vid </a:t>
            </a:r>
            <a:r>
              <a:rPr lang="en-US" dirty="0" err="1"/>
              <a:t>Parkinsons</a:t>
            </a:r>
            <a:r>
              <a:rPr lang="en-US" dirty="0"/>
              <a:t> </a:t>
            </a:r>
            <a:r>
              <a:rPr lang="en-US" dirty="0" err="1"/>
              <a:t>sjukdom</a:t>
            </a:r>
            <a:r>
              <a:rPr lang="en-US" dirty="0"/>
              <a:t> </a:t>
            </a:r>
            <a:r>
              <a:rPr lang="en-US" dirty="0" err="1"/>
              <a:t>är</a:t>
            </a:r>
            <a:r>
              <a:rPr lang="en-US" dirty="0"/>
              <a:t> det </a:t>
            </a:r>
            <a:r>
              <a:rPr lang="en-US" dirty="0" err="1"/>
              <a:t>mest</a:t>
            </a:r>
            <a:r>
              <a:rPr lang="en-US" dirty="0"/>
              <a:t> </a:t>
            </a:r>
            <a:r>
              <a:rPr lang="en-US" dirty="0" err="1"/>
              <a:t>vanliga</a:t>
            </a:r>
            <a:r>
              <a:rPr lang="en-US" dirty="0"/>
              <a:t> </a:t>
            </a:r>
            <a:r>
              <a:rPr lang="en-US" dirty="0" err="1"/>
              <a:t>symtomet</a:t>
            </a:r>
            <a:r>
              <a:rPr lang="en-US" dirty="0"/>
              <a:t> detrusor- </a:t>
            </a:r>
            <a:r>
              <a:rPr lang="en-US" dirty="0" err="1"/>
              <a:t>överaktivitet</a:t>
            </a:r>
            <a:r>
              <a:rPr lang="en-US" dirty="0"/>
              <a:t>, med </a:t>
            </a:r>
            <a:r>
              <a:rPr lang="en-US" dirty="0" err="1"/>
              <a:t>eller</a:t>
            </a:r>
            <a:r>
              <a:rPr lang="en-US" dirty="0"/>
              <a:t> </a:t>
            </a:r>
            <a:r>
              <a:rPr lang="en-US" dirty="0" err="1"/>
              <a:t>utan</a:t>
            </a:r>
            <a:r>
              <a:rPr lang="en-US" dirty="0"/>
              <a:t> </a:t>
            </a:r>
            <a:r>
              <a:rPr lang="en-US" dirty="0" err="1"/>
              <a:t>residualurin</a:t>
            </a:r>
            <a:r>
              <a:rPr lang="en-US" dirty="0"/>
              <a:t>.</a:t>
            </a:r>
            <a:endParaRPr dirty="0"/>
          </a:p>
          <a:p>
            <a:pPr marL="631908" lvl="1" indent="-174707" algn="l" rtl="0">
              <a:spcBef>
                <a:spcPts val="0"/>
              </a:spcBef>
              <a:spcAft>
                <a:spcPts val="0"/>
              </a:spcAft>
              <a:buClr>
                <a:schemeClr val="dk1"/>
              </a:buClr>
              <a:buSzPts val="1200"/>
              <a:buFont typeface="Arial"/>
              <a:buChar char="•"/>
            </a:pPr>
            <a:r>
              <a:rPr lang="en-US" dirty="0"/>
              <a:t>Vid </a:t>
            </a:r>
            <a:r>
              <a:rPr lang="en-US" dirty="0" err="1"/>
              <a:t>diabetescystoneuropati</a:t>
            </a:r>
            <a:r>
              <a:rPr lang="en-US" dirty="0"/>
              <a:t> </a:t>
            </a:r>
            <a:r>
              <a:rPr lang="en-US" dirty="0" err="1"/>
              <a:t>kan</a:t>
            </a:r>
            <a:r>
              <a:rPr lang="en-US" dirty="0"/>
              <a:t> </a:t>
            </a:r>
            <a:r>
              <a:rPr lang="en-US" dirty="0" err="1"/>
              <a:t>perifera</a:t>
            </a:r>
            <a:r>
              <a:rPr lang="en-US" dirty="0"/>
              <a:t> </a:t>
            </a:r>
            <a:r>
              <a:rPr lang="en-US" dirty="0" err="1"/>
              <a:t>nervskador</a:t>
            </a:r>
            <a:r>
              <a:rPr lang="en-US" dirty="0"/>
              <a:t> </a:t>
            </a:r>
            <a:r>
              <a:rPr lang="en-US" dirty="0" err="1"/>
              <a:t>minska</a:t>
            </a:r>
            <a:r>
              <a:rPr lang="en-US" dirty="0"/>
              <a:t> </a:t>
            </a:r>
            <a:r>
              <a:rPr lang="en-US" dirty="0" err="1"/>
              <a:t>medvetenheten</a:t>
            </a:r>
            <a:r>
              <a:rPr lang="en-US" dirty="0"/>
              <a:t> om </a:t>
            </a:r>
            <a:r>
              <a:rPr lang="en-US" dirty="0" err="1"/>
              <a:t>blåsfyllnad</a:t>
            </a:r>
            <a:r>
              <a:rPr lang="en-US" dirty="0"/>
              <a:t> </a:t>
            </a:r>
            <a:r>
              <a:rPr lang="en-US" dirty="0" err="1"/>
              <a:t>och</a:t>
            </a:r>
            <a:r>
              <a:rPr lang="en-US" dirty="0"/>
              <a:t> </a:t>
            </a:r>
            <a:r>
              <a:rPr lang="en-US" dirty="0" err="1"/>
              <a:t>även</a:t>
            </a:r>
            <a:r>
              <a:rPr lang="en-US" dirty="0"/>
              <a:t> </a:t>
            </a:r>
            <a:r>
              <a:rPr lang="en-US" dirty="0" err="1"/>
              <a:t>försämra</a:t>
            </a:r>
            <a:r>
              <a:rPr lang="en-US" dirty="0"/>
              <a:t> </a:t>
            </a:r>
            <a:r>
              <a:rPr lang="en-US" dirty="0" err="1"/>
              <a:t>förmågan</a:t>
            </a:r>
            <a:r>
              <a:rPr lang="en-US" dirty="0"/>
              <a:t> </a:t>
            </a:r>
            <a:r>
              <a:rPr lang="en-US" dirty="0" err="1"/>
              <a:t>att</a:t>
            </a:r>
            <a:r>
              <a:rPr lang="en-US" dirty="0"/>
              <a:t> </a:t>
            </a:r>
            <a:r>
              <a:rPr lang="en-US" dirty="0" err="1"/>
              <a:t>tömma</a:t>
            </a:r>
            <a:r>
              <a:rPr lang="en-US" dirty="0"/>
              <a:t> </a:t>
            </a:r>
            <a:r>
              <a:rPr lang="en-US" dirty="0" err="1"/>
              <a:t>urinblåsan</a:t>
            </a:r>
            <a:r>
              <a:rPr lang="en-US" dirty="0"/>
              <a:t>.</a:t>
            </a: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p:txBody>
      </p:sp>
      <p:sp>
        <p:nvSpPr>
          <p:cNvPr id="197" name="Google Shape;197;p8: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dirty="0"/>
              <a:t>Den </a:t>
            </a:r>
            <a:r>
              <a:rPr lang="en-US" dirty="0" err="1"/>
              <a:t>vanligaste</a:t>
            </a:r>
            <a:r>
              <a:rPr lang="en-US" dirty="0"/>
              <a:t> </a:t>
            </a:r>
            <a:r>
              <a:rPr lang="en-US" dirty="0" err="1"/>
              <a:t>orsaken</a:t>
            </a:r>
            <a:r>
              <a:rPr lang="en-US" dirty="0"/>
              <a:t> till </a:t>
            </a:r>
            <a:r>
              <a:rPr lang="en-US" dirty="0" err="1"/>
              <a:t>obstruktion</a:t>
            </a:r>
            <a:r>
              <a:rPr lang="en-US" dirty="0"/>
              <a:t> hos </a:t>
            </a:r>
            <a:r>
              <a:rPr lang="en-US" dirty="0" err="1"/>
              <a:t>vuxna</a:t>
            </a:r>
            <a:r>
              <a:rPr lang="en-US" dirty="0"/>
              <a:t> </a:t>
            </a:r>
            <a:r>
              <a:rPr lang="en-US" dirty="0" err="1"/>
              <a:t>män</a:t>
            </a:r>
            <a:r>
              <a:rPr lang="en-US" dirty="0"/>
              <a:t> </a:t>
            </a:r>
            <a:r>
              <a:rPr lang="en-US" dirty="0" err="1"/>
              <a:t>är</a:t>
            </a:r>
            <a:r>
              <a:rPr lang="en-US" dirty="0"/>
              <a:t> BPH. </a:t>
            </a:r>
            <a:r>
              <a:rPr lang="sv-SE" dirty="0"/>
              <a:t>Detta kan resultera i urinretention eller </a:t>
            </a:r>
            <a:r>
              <a:rPr lang="sv-SE" dirty="0" err="1"/>
              <a:t>residualurin</a:t>
            </a:r>
            <a:r>
              <a:rPr lang="sv-SE" dirty="0"/>
              <a:t>. </a:t>
            </a:r>
            <a:endParaRPr lang="en-US" dirty="0"/>
          </a:p>
          <a:p>
            <a:pPr marL="0" lvl="0" indent="0" algn="l" rtl="0">
              <a:lnSpc>
                <a:spcPct val="80000"/>
              </a:lnSpc>
              <a:spcBef>
                <a:spcPts val="0"/>
              </a:spcBef>
              <a:spcAft>
                <a:spcPts val="0"/>
              </a:spcAft>
              <a:buNone/>
            </a:pPr>
            <a:r>
              <a:rPr lang="sv-SE" sz="1200" b="0" i="0" u="none" strike="noStrike" cap="none" baseline="0" dirty="0" err="1">
                <a:solidFill>
                  <a:schemeClr val="dk1"/>
                </a:solidFill>
                <a:latin typeface="Calibri"/>
                <a:ea typeface="Calibri"/>
                <a:cs typeface="Calibri"/>
                <a:sym typeface="Calibri"/>
              </a:rPr>
              <a:t>Detrusorsvaghet</a:t>
            </a:r>
            <a:r>
              <a:rPr lang="sv-SE" sz="1200" b="0" i="0" u="none" strike="noStrike" cap="none" baseline="0" dirty="0">
                <a:solidFill>
                  <a:schemeClr val="dk1"/>
                </a:solidFill>
                <a:latin typeface="Calibri"/>
                <a:ea typeface="Calibri"/>
                <a:cs typeface="Calibri"/>
                <a:sym typeface="Calibri"/>
              </a:rPr>
              <a:t> eller atonisk blåsa förekommer vid mekanisk påverkan på urinblåsans muskulatur och perifera innervation genom uttänjning.</a:t>
            </a:r>
            <a:r>
              <a:rPr lang="en-US" dirty="0"/>
              <a:t> </a:t>
            </a:r>
            <a:r>
              <a:rPr lang="sv-SE" dirty="0"/>
              <a:t>Det kan vara svårt att känna om man är kissnödig, dessutom inte ha tillräckligt med kraft i blåsmuskeln</a:t>
            </a:r>
            <a:r>
              <a:rPr lang="en-US" dirty="0"/>
              <a:t>.</a:t>
            </a:r>
            <a:r>
              <a:rPr lang="sv-SE" dirty="0"/>
              <a:t> </a:t>
            </a:r>
          </a:p>
          <a:p>
            <a:pPr marL="0" lvl="0" indent="0" algn="l" rtl="0">
              <a:lnSpc>
                <a:spcPct val="80000"/>
              </a:lnSpc>
              <a:spcBef>
                <a:spcPts val="0"/>
              </a:spcBef>
              <a:spcAft>
                <a:spcPts val="0"/>
              </a:spcAft>
              <a:buNone/>
            </a:pPr>
            <a:r>
              <a:rPr lang="sv-SE" dirty="0"/>
              <a:t>Vid läkemedelsbehandling, t.ex. </a:t>
            </a:r>
            <a:r>
              <a:rPr lang="sv-SE" dirty="0" err="1"/>
              <a:t>Botox</a:t>
            </a:r>
            <a:r>
              <a:rPr lang="sv-SE" dirty="0"/>
              <a:t>-behandling av överaktiv blåsa, kan kateterisering vara alternativet för att säkerställa fullständig blåstömning. Även andra läkemedelsbehandlingar som t.ex. </a:t>
            </a:r>
            <a:r>
              <a:rPr lang="sv-SE" dirty="0" err="1"/>
              <a:t>antikolinergika</a:t>
            </a:r>
            <a:r>
              <a:rPr lang="sv-SE" dirty="0"/>
              <a:t> och psykofarmaka kan ge </a:t>
            </a:r>
            <a:r>
              <a:rPr lang="sv-SE" dirty="0" err="1"/>
              <a:t>detrusor</a:t>
            </a:r>
            <a:r>
              <a:rPr lang="sv-SE" dirty="0"/>
              <a:t>-svaghet.</a:t>
            </a:r>
          </a:p>
          <a:p>
            <a:pPr marL="0" lvl="0" indent="0" algn="l" rtl="0">
              <a:lnSpc>
                <a:spcPct val="80000"/>
              </a:lnSpc>
              <a:spcBef>
                <a:spcPts val="0"/>
              </a:spcBef>
              <a:spcAft>
                <a:spcPts val="0"/>
              </a:spcAft>
              <a:buNone/>
            </a:pPr>
            <a:r>
              <a:rPr lang="sv-SE" dirty="0"/>
              <a:t>Förstoppning kan försvåra tömningen av blåsan p.g.a. att ändtarmen trycker mot blåsan. </a:t>
            </a:r>
            <a:endParaRPr dirty="0"/>
          </a:p>
        </p:txBody>
      </p:sp>
      <p:sp>
        <p:nvSpPr>
          <p:cNvPr id="204" name="Google Shape;204;p9: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49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784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6"/>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6"/>
          <p:cNvSpPr txBox="1">
            <a:spLocks noGrp="1"/>
          </p:cNvSpPr>
          <p:nvPr>
            <p:ph type="body" idx="1"/>
          </p:nvPr>
        </p:nvSpPr>
        <p:spPr>
          <a:xfrm>
            <a:off x="838200" y="2073600"/>
            <a:ext cx="10515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23318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838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7"/>
          <p:cNvSpPr txBox="1">
            <a:spLocks noGrp="1"/>
          </p:cNvSpPr>
          <p:nvPr>
            <p:ph type="body" idx="2"/>
          </p:nvPr>
        </p:nvSpPr>
        <p:spPr>
          <a:xfrm>
            <a:off x="6172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9542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2073600"/>
            <a:ext cx="10515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1417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
        <p:cNvGrpSpPr/>
        <p:nvPr/>
      </p:nvGrpSpPr>
      <p:grpSpPr>
        <a:xfrm>
          <a:off x="0" y="0"/>
          <a:ext cx="0" cy="0"/>
          <a:chOff x="0" y="0"/>
          <a:chExt cx="0" cy="0"/>
        </a:xfrm>
      </p:grpSpPr>
      <p:sp>
        <p:nvSpPr>
          <p:cNvPr id="37" name="Google Shape;37;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58338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838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41"/>
          <p:cNvSpPr txBox="1">
            <a:spLocks noGrp="1"/>
          </p:cNvSpPr>
          <p:nvPr>
            <p:ph type="body" idx="2"/>
          </p:nvPr>
        </p:nvSpPr>
        <p:spPr>
          <a:xfrm>
            <a:off x="6172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1154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471996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6625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9539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2749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339535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8889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1319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6.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5">
            <a:extLst>
              <a:ext uri="{FF2B5EF4-FFF2-40B4-BE49-F238E27FC236}">
                <a16:creationId xmlns:a16="http://schemas.microsoft.com/office/drawing/2014/main" id="{94AD8C86-734D-4CC3-8AFE-EFA75A733E27}"/>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810" r:id="rId4"/>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30348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34"/>
          <p:cNvSpPr txBox="1">
            <a:spLocks noGrp="1"/>
          </p:cNvSpPr>
          <p:nvPr>
            <p:ph type="body" idx="1"/>
          </p:nvPr>
        </p:nvSpPr>
        <p:spPr>
          <a:xfrm>
            <a:off x="838200" y="2072535"/>
            <a:ext cx="10515600" cy="422523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Freeform 5">
            <a:extLst>
              <a:ext uri="{FF2B5EF4-FFF2-40B4-BE49-F238E27FC236}">
                <a16:creationId xmlns:a16="http://schemas.microsoft.com/office/drawing/2014/main" id="{6884011E-299A-4CD7-92F1-A98802E2374D}"/>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5">
            <a:extLst>
              <a:ext uri="{FF2B5EF4-FFF2-40B4-BE49-F238E27FC236}">
                <a16:creationId xmlns:a16="http://schemas.microsoft.com/office/drawing/2014/main" id="{3E1CF26B-5518-4DCC-B4A6-A9A17AFA7F5F}"/>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89133313"/>
      </p:ext>
    </p:extLst>
  </p:cSld>
  <p:clrMap bg1="lt1" tx1="dk1" bg2="dk2" tx2="lt2" accent1="accent1" accent2="accent2" accent3="accent3" accent4="accent4" accent5="accent5" accent6="accent6" hlink="hlink" folHlink="folHlink"/>
  <p:sldLayoutIdLst>
    <p:sldLayoutId id="2147483817" r:id="rId1"/>
    <p:sldLayoutId id="214748381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38"/>
          <p:cNvSpPr txBox="1">
            <a:spLocks noGrp="1"/>
          </p:cNvSpPr>
          <p:nvPr>
            <p:ph type="body" idx="1"/>
          </p:nvPr>
        </p:nvSpPr>
        <p:spPr>
          <a:xfrm>
            <a:off x="838200" y="2072535"/>
            <a:ext cx="10515600" cy="422523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Freeform 5">
            <a:extLst>
              <a:ext uri="{FF2B5EF4-FFF2-40B4-BE49-F238E27FC236}">
                <a16:creationId xmlns:a16="http://schemas.microsoft.com/office/drawing/2014/main" id="{A1FFA7AE-B1AB-449A-93C3-3D083DF62FF9}"/>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5">
            <a:extLst>
              <a:ext uri="{FF2B5EF4-FFF2-40B4-BE49-F238E27FC236}">
                <a16:creationId xmlns:a16="http://schemas.microsoft.com/office/drawing/2014/main" id="{43F8BA84-1E40-4339-BF53-0A326F8BD71B}"/>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10758558"/>
      </p:ext>
    </p:extLst>
  </p:cSld>
  <p:clrMap bg1="lt1" tx1="dk1" bg2="dk2" tx2="lt2" accent1="accent1" accent2="accent2" accent3="accent3" accent4="accent4" accent5="accent5" accent6="accent6" hlink="hlink" folHlink="folHlink"/>
  <p:sldLayoutIdLst>
    <p:sldLayoutId id="2147483820" r:id="rId1"/>
    <p:sldLayoutId id="2147483821" r:id="rId2"/>
    <p:sldLayoutId id="214748382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0154775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person, computer, person&#10;&#10;Description automatically generated">
            <a:extLst>
              <a:ext uri="{FF2B5EF4-FFF2-40B4-BE49-F238E27FC236}">
                <a16:creationId xmlns:a16="http://schemas.microsoft.com/office/drawing/2014/main" id="{3BFF4E85-A686-46AB-BACF-19FB8A639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130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FDA26CE8-73E2-48F6-AB8A-C51ECD4C0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12" name="Picture 11" descr="Graphical user interface, text&#10;&#10;Description automatically generated">
            <a:extLst>
              <a:ext uri="{FF2B5EF4-FFF2-40B4-BE49-F238E27FC236}">
                <a16:creationId xmlns:a16="http://schemas.microsoft.com/office/drawing/2014/main" id="{CFABA21D-0C52-4132-9D37-9D9917787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DF8E57E5-93F8-40F6-A079-264653639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9" name="Picture 8" descr="Graphical user interface, application, website&#10;&#10;Description automatically generated">
            <a:extLst>
              <a:ext uri="{FF2B5EF4-FFF2-40B4-BE49-F238E27FC236}">
                <a16:creationId xmlns:a16="http://schemas.microsoft.com/office/drawing/2014/main" id="{C9C29D5D-CCB5-42BA-BBD5-9E64BEAB0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8E1C3DC9-29A0-4552-B702-F8095C0D4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imeline&#10;&#10;Description automatically generated">
            <a:extLst>
              <a:ext uri="{FF2B5EF4-FFF2-40B4-BE49-F238E27FC236}">
                <a16:creationId xmlns:a16="http://schemas.microsoft.com/office/drawing/2014/main" id="{80485A58-0564-4328-859A-6EC028193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707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05C61C82-857E-420C-BA89-BA0254A93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C6282441-25ED-405C-930E-99E99EAF5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643E1BB6-0B79-4397-A3FC-F8F48520D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216D268A-655E-4B07-B041-4FA465001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489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3" name="Picture 12" descr="Two people looking at a paper&#10;&#10;Description automatically generated with low confidence">
            <a:extLst>
              <a:ext uri="{FF2B5EF4-FFF2-40B4-BE49-F238E27FC236}">
                <a16:creationId xmlns:a16="http://schemas.microsoft.com/office/drawing/2014/main" id="{EDF55D5D-277E-42F7-B633-3B2F0A44E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139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website, Teams&#10;&#10;Description automatically generated">
            <a:extLst>
              <a:ext uri="{FF2B5EF4-FFF2-40B4-BE49-F238E27FC236}">
                <a16:creationId xmlns:a16="http://schemas.microsoft.com/office/drawing/2014/main" id="{82E9170C-3E8A-47D0-9E77-CA60BAC4C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769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B64148A3-6ED0-400F-9DEB-F66F03876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xt, timeline&#10;&#10;Description automatically generated">
            <a:extLst>
              <a:ext uri="{FF2B5EF4-FFF2-40B4-BE49-F238E27FC236}">
                <a16:creationId xmlns:a16="http://schemas.microsoft.com/office/drawing/2014/main" id="{2DF9D8E8-DBC7-4B79-84A1-2BA7BCABD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086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B22D41B3-B3DF-4882-BAF3-2D886E870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10" name="Picture 9" descr="Graphical user interface&#10;&#10;Description automatically generated with low confidence">
            <a:extLst>
              <a:ext uri="{FF2B5EF4-FFF2-40B4-BE49-F238E27FC236}">
                <a16:creationId xmlns:a16="http://schemas.microsoft.com/office/drawing/2014/main" id="{E900CFDD-829E-415C-8B79-B64CCDBE7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13" name="Picture 12" descr="Timeline&#10;&#10;Description automatically generated with medium confidence">
            <a:extLst>
              <a:ext uri="{FF2B5EF4-FFF2-40B4-BE49-F238E27FC236}">
                <a16:creationId xmlns:a16="http://schemas.microsoft.com/office/drawing/2014/main" id="{510F22DF-5EFB-4FE1-A5BB-EBD1AAB01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845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12" name="Picture 11" descr="Table&#10;&#10;Description automatically generated">
            <a:extLst>
              <a:ext uri="{FF2B5EF4-FFF2-40B4-BE49-F238E27FC236}">
                <a16:creationId xmlns:a16="http://schemas.microsoft.com/office/drawing/2014/main" id="{B47B9CBB-3BD0-424C-A4F8-580B27E5F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70E25146-A71F-4131-8AFA-99EEA77CE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47BE187B-B2E7-453C-80DA-97E36E6DF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9" name="Picture 8" descr="Table, timeline&#10;&#10;Description automatically generated">
            <a:extLst>
              <a:ext uri="{FF2B5EF4-FFF2-40B4-BE49-F238E27FC236}">
                <a16:creationId xmlns:a16="http://schemas.microsoft.com/office/drawing/2014/main" id="{3CFFAD91-6F09-4F7A-B475-C80B8775D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BCCECE8-538F-4C34-A7FA-B7CAF8F0D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website&#10;&#10;Description automatically generated">
            <a:extLst>
              <a:ext uri="{FF2B5EF4-FFF2-40B4-BE49-F238E27FC236}">
                <a16:creationId xmlns:a16="http://schemas.microsoft.com/office/drawing/2014/main" id="{F9752749-DD65-4709-A97C-1223EE736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158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5DE10311-D459-4C8C-97F3-C1DD2FE08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996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2A15FDCD-3E76-4CF6-AC1F-E776BCCC9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1066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with medium confidence">
            <a:extLst>
              <a:ext uri="{FF2B5EF4-FFF2-40B4-BE49-F238E27FC236}">
                <a16:creationId xmlns:a16="http://schemas.microsoft.com/office/drawing/2014/main" id="{3B06AF12-595A-454A-A4A4-555CED05F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773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text, application&#10;&#10;Description automatically generated">
            <a:extLst>
              <a:ext uri="{FF2B5EF4-FFF2-40B4-BE49-F238E27FC236}">
                <a16:creationId xmlns:a16="http://schemas.microsoft.com/office/drawing/2014/main" id="{0FCE4441-8F0F-4192-9927-C5FE13EA1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70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ord&#10;&#10;Description automatically generated">
            <a:extLst>
              <a:ext uri="{FF2B5EF4-FFF2-40B4-BE49-F238E27FC236}">
                <a16:creationId xmlns:a16="http://schemas.microsoft.com/office/drawing/2014/main" id="{4D3565F8-4328-46E4-9D5E-261D78A62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329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chart&#10;&#10;Description automatically generated">
            <a:extLst>
              <a:ext uri="{FF2B5EF4-FFF2-40B4-BE49-F238E27FC236}">
                <a16:creationId xmlns:a16="http://schemas.microsoft.com/office/drawing/2014/main" id="{56DD96B0-9DF7-43B0-8F96-EA99542D6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289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BC8741FF-E8D3-4B9B-9ABA-424060036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10" name="Picture 9" descr="Table, timeline&#10;&#10;Description automatically generated">
            <a:extLst>
              <a:ext uri="{FF2B5EF4-FFF2-40B4-BE49-F238E27FC236}">
                <a16:creationId xmlns:a16="http://schemas.microsoft.com/office/drawing/2014/main" id="{B91A0213-5240-4ECF-B4C1-FD3E84886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8" name="Picture 7" descr="Timeline&#10;&#10;Description automatically generated">
            <a:extLst>
              <a:ext uri="{FF2B5EF4-FFF2-40B4-BE49-F238E27FC236}">
                <a16:creationId xmlns:a16="http://schemas.microsoft.com/office/drawing/2014/main" id="{5AB6CB6B-E2E5-4035-A642-E61632492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0" name="Picture 9" descr="Diagram&#10;&#10;Description automatically generated with medium confidence">
            <a:extLst>
              <a:ext uri="{FF2B5EF4-FFF2-40B4-BE49-F238E27FC236}">
                <a16:creationId xmlns:a16="http://schemas.microsoft.com/office/drawing/2014/main" id="{EE0AAC7F-AA52-4805-A068-F8E94FFE2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5DD5F812-BA24-4C7F-833D-AC63ABCC7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692-SE-2009 RIK IC PowerPoint presentation.pptx" id="{EA18DEE6-6F32-4449-B192-BC99058BD754}" vid="{78FF65F5-75AB-E449-9A4F-5B8C71F2FB9C}"/>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692-SE-2009 RIK IC PowerPoint presentation.pptx" id="{EA18DEE6-6F32-4449-B192-BC99058BD754}" vid="{B18183CC-EA02-7A44-A5B7-99384FA9ECE0}"/>
    </a:ext>
  </a:extLst>
</a:theme>
</file>

<file path=ppt/theme/theme3.xml><?xml version="1.0" encoding="utf-8"?>
<a:theme xmlns:a="http://schemas.openxmlformats.org/drawingml/2006/main" name="1_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692-SE-2009 RIK IC PowerPoint presentation.pptx" id="{EA18DEE6-6F32-4449-B192-BC99058BD754}" vid="{7CCEA73F-67F1-C646-ABBD-7A15CF4EC0B8}"/>
    </a:ext>
  </a:extLst>
</a:theme>
</file>

<file path=ppt/theme/theme4.xml><?xml version="1.0" encoding="utf-8"?>
<a:theme xmlns:a="http://schemas.openxmlformats.org/drawingml/2006/main" name="Scholar">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73692-SE-2009 RIK IC PowerPoint presentation.pptx" id="{EA18DEE6-6F32-4449-B192-BC99058BD754}" vid="{7955DCAB-EB45-DA4B-A5F8-1E330E3650C9}"/>
    </a:ext>
  </a:extLst>
</a:theme>
</file>

<file path=ppt/theme/theme5.xml><?xml version="1.0" encoding="utf-8"?>
<a:theme xmlns:a="http://schemas.openxmlformats.org/drawingml/2006/main" name="1_Scholar">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73692-SE-2009 RIK IC PowerPoint presentation.pptx" id="{EA18DEE6-6F32-4449-B192-BC99058BD754}" vid="{7D63B449-C41C-FB41-BB4B-0285FC7D3B9C}"/>
    </a:ext>
  </a:extLst>
</a:theme>
</file>

<file path=ppt/theme/theme6.xml><?xml version="1.0" encoding="utf-8"?>
<a:theme xmlns:a="http://schemas.openxmlformats.org/drawingml/2006/main" name="1_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360B9C5-7779-41D4-9CF7-439716B8ED6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55CDB87953C24E80765EEDEAD4FDA4" ma:contentTypeVersion="12" ma:contentTypeDescription="Create a new document." ma:contentTypeScope="" ma:versionID="4bec6afa4f4780da515d6aa013f33e2b">
  <xsd:schema xmlns:xsd="http://www.w3.org/2001/XMLSchema" xmlns:xs="http://www.w3.org/2001/XMLSchema" xmlns:p="http://schemas.microsoft.com/office/2006/metadata/properties" xmlns:ns2="e36f2201-6998-4fe1-9097-f47f55ea788e" xmlns:ns3="fc4a65d8-3370-4642-9d46-8e8a4077b185" targetNamespace="http://schemas.microsoft.com/office/2006/metadata/properties" ma:root="true" ma:fieldsID="d2d0718fe1869ac8fc01117fce0740c9" ns2:_="" ns3:_="">
    <xsd:import namespace="e36f2201-6998-4fe1-9097-f47f55ea788e"/>
    <xsd:import namespace="fc4a65d8-3370-4642-9d46-8e8a4077b1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f2201-6998-4fe1-9097-f47f55ea78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4a65d8-3370-4642-9d46-8e8a4077b18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9855E8-B587-48D7-A39E-139E0024DDE7}">
  <ds:schemaRef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fc4a65d8-3370-4642-9d46-8e8a4077b185"/>
    <ds:schemaRef ds:uri="e36f2201-6998-4fe1-9097-f47f55ea788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0DD8243-840A-49B2-B645-7BEBE4280A24}">
  <ds:schemaRefs>
    <ds:schemaRef ds:uri="http://schemas.microsoft.com/sharepoint/v3/contenttype/forms"/>
  </ds:schemaRefs>
</ds:datastoreItem>
</file>

<file path=customXml/itemProps3.xml><?xml version="1.0" encoding="utf-8"?>
<ds:datastoreItem xmlns:ds="http://schemas.openxmlformats.org/officeDocument/2006/customXml" ds:itemID="{6A73CDAC-C14B-4180-BC34-E86597873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6f2201-6998-4fe1-9097-f47f55ea788e"/>
    <ds:schemaRef ds:uri="fc4a65d8-3370-4642-9d46-8e8a4077b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73692-SE-2009 RIK IC PowerPoint presentation</Template>
  <TotalTime>0</TotalTime>
  <Words>2798</Words>
  <Application>Microsoft Office PowerPoint</Application>
  <PresentationFormat>Widescreen</PresentationFormat>
  <Paragraphs>196</Paragraphs>
  <Slides>35</Slides>
  <Notes>35</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35</vt:i4>
      </vt:variant>
    </vt:vector>
  </HeadingPairs>
  <TitlesOfParts>
    <vt:vector size="44" baseType="lpstr">
      <vt:lpstr>Arial</vt:lpstr>
      <vt:lpstr>Calibri</vt:lpstr>
      <vt:lpstr>Calibri Light</vt:lpstr>
      <vt:lpstr>Corporate</vt:lpstr>
      <vt:lpstr>LoFric</vt:lpstr>
      <vt:lpstr>1_LoFric</vt:lpstr>
      <vt:lpstr>Scholar</vt:lpstr>
      <vt:lpstr>1_Scholar</vt:lpstr>
      <vt:lpstr>1_Corporate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2020-11-02T11:02:10Z</dcterms:created>
  <dcterms:modified xsi:type="dcterms:W3CDTF">2022-03-16T09:45:28Z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0x0101008755CDB87953C24E80765EEDEAD4FDA4</vt:lpwstr>
  </property>
</Properties>
</file>