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1.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69" r:id="rId2"/>
    <p:sldMasterId id="2147483673" r:id="rId3"/>
    <p:sldMasterId id="2147483677" r:id="rId4"/>
    <p:sldMasterId id="2147483741" r:id="rId5"/>
    <p:sldMasterId id="2147483665" r:id="rId6"/>
    <p:sldMasterId id="2147483681" r:id="rId7"/>
    <p:sldMasterId id="2147483685" r:id="rId8"/>
    <p:sldMasterId id="2147483689" r:id="rId9"/>
    <p:sldMasterId id="2147483693" r:id="rId10"/>
    <p:sldMasterId id="2147483697" r:id="rId11"/>
    <p:sldMasterId id="2147483701" r:id="rId12"/>
    <p:sldMasterId id="2147483705" r:id="rId13"/>
    <p:sldMasterId id="2147483746" r:id="rId14"/>
    <p:sldMasterId id="2147483709" r:id="rId15"/>
    <p:sldMasterId id="2147483713" r:id="rId16"/>
    <p:sldMasterId id="2147483717" r:id="rId17"/>
    <p:sldMasterId id="2147483721" r:id="rId18"/>
  </p:sldMasterIdLst>
  <p:notesMasterIdLst>
    <p:notesMasterId r:id="rId40"/>
  </p:notesMasterIdLst>
  <p:handoutMasterIdLst>
    <p:handoutMasterId r:id="rId41"/>
  </p:handoutMasterIdLst>
  <p:sldIdLst>
    <p:sldId id="261" r:id="rId19"/>
    <p:sldId id="262" r:id="rId20"/>
    <p:sldId id="263" r:id="rId21"/>
    <p:sldId id="264" r:id="rId22"/>
    <p:sldId id="265" r:id="rId23"/>
    <p:sldId id="266" r:id="rId24"/>
    <p:sldId id="267" r:id="rId25"/>
    <p:sldId id="268" r:id="rId26"/>
    <p:sldId id="274" r:id="rId27"/>
    <p:sldId id="284" r:id="rId28"/>
    <p:sldId id="275" r:id="rId29"/>
    <p:sldId id="280" r:id="rId30"/>
    <p:sldId id="281" r:id="rId31"/>
    <p:sldId id="283" r:id="rId32"/>
    <p:sldId id="271" r:id="rId33"/>
    <p:sldId id="279" r:id="rId34"/>
    <p:sldId id="272" r:id="rId35"/>
    <p:sldId id="277" r:id="rId36"/>
    <p:sldId id="273" r:id="rId37"/>
    <p:sldId id="278"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A995F-04D0-4216-B2E1-CE7FD4DBE2A8}" v="2" dt="2023-05-15T08:12:12.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19" autoAdjust="0"/>
    <p:restoredTop sz="75610" autoAdjust="0"/>
  </p:normalViewPr>
  <p:slideViewPr>
    <p:cSldViewPr snapToGrid="0">
      <p:cViewPr varScale="1">
        <p:scale>
          <a:sx n="83" d="100"/>
          <a:sy n="83" d="100"/>
        </p:scale>
        <p:origin x="480" y="84"/>
      </p:cViewPr>
      <p:guideLst/>
    </p:cSldViewPr>
  </p:slideViewPr>
  <p:notesTextViewPr>
    <p:cViewPr>
      <p:scale>
        <a:sx n="3" d="2"/>
        <a:sy n="3" d="2"/>
      </p:scale>
      <p:origin x="0" y="0"/>
    </p:cViewPr>
  </p:notesTextViewPr>
  <p:sorterViewPr>
    <p:cViewPr varScale="1">
      <p:scale>
        <a:sx n="100" d="100"/>
        <a:sy n="100" d="100"/>
      </p:scale>
      <p:origin x="0" y="-3360"/>
    </p:cViewPr>
  </p:sorterViewPr>
  <p:notesViewPr>
    <p:cSldViewPr snapToGrid="0">
      <p:cViewPr varScale="1">
        <p:scale>
          <a:sx n="65" d="100"/>
          <a:sy n="65" d="100"/>
        </p:scale>
        <p:origin x="2405"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8381AF-414B-4BCE-81A4-0A6F75BC8A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DCD517-567C-4648-9668-0EBA35311F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12A7FB-C3E4-458E-9330-FFDA791D709E}" type="datetimeFigureOut">
              <a:rPr lang="en-US" smtClean="0"/>
              <a:t>9/13/2023</a:t>
            </a:fld>
            <a:endParaRPr lang="en-US"/>
          </a:p>
        </p:txBody>
      </p:sp>
      <p:sp>
        <p:nvSpPr>
          <p:cNvPr id="4" name="Footer Placeholder 3">
            <a:extLst>
              <a:ext uri="{FF2B5EF4-FFF2-40B4-BE49-F238E27FC236}">
                <a16:creationId xmlns:a16="http://schemas.microsoft.com/office/drawing/2014/main" id="{57DAF626-C698-4274-9FEF-5ECB8FF104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8C017-EF8A-4E22-B17A-061898A4FD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915D19-1439-4187-8EFF-F3A149298D40}" type="slidenum">
              <a:rPr lang="en-US" smtClean="0"/>
              <a:t>‹#›</a:t>
            </a:fld>
            <a:endParaRPr lang="en-US"/>
          </a:p>
        </p:txBody>
      </p:sp>
    </p:spTree>
    <p:extLst>
      <p:ext uri="{BB962C8B-B14F-4D97-AF65-F5344CB8AC3E}">
        <p14:creationId xmlns:p14="http://schemas.microsoft.com/office/powerpoint/2010/main" val="355628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9/13/2023</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25172DC-B5F3-4BE0-9F7F-CBCDCE995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62F0D538-186E-43E2-AAE5-B5496A94A955}" type="slidenum">
              <a:rPr lang="en-GB" altLang="en-US" smtClean="0">
                <a:solidFill>
                  <a:srgbClr val="000000"/>
                </a:solidFill>
              </a:rPr>
              <a:pPr>
                <a:spcBef>
                  <a:spcPct val="0"/>
                </a:spcBef>
              </a:pPr>
              <a:t>1</a:t>
            </a:fld>
            <a:endParaRPr lang="en-GB" altLang="en-US">
              <a:solidFill>
                <a:srgbClr val="000000"/>
              </a:solidFill>
            </a:endParaRPr>
          </a:p>
        </p:txBody>
      </p:sp>
      <p:sp>
        <p:nvSpPr>
          <p:cNvPr id="19459" name="Rectangle 2">
            <a:extLst>
              <a:ext uri="{FF2B5EF4-FFF2-40B4-BE49-F238E27FC236}">
                <a16:creationId xmlns:a16="http://schemas.microsoft.com/office/drawing/2014/main" id="{6A03B0DE-937D-442F-B5C7-648018E4056E}"/>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6EAE6CF7-E327-4F02-9A32-E56B3AF5A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15" tIns="44307" rIns="88615" bIns="44307"/>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E2891599-3536-4B4C-9074-B30397C7DFEE}" type="slidenum">
              <a:rPr lang="en-GB" smtClean="0"/>
              <a:t>11</a:t>
            </a:fld>
            <a:endParaRPr lang="en-GB"/>
          </a:p>
        </p:txBody>
      </p:sp>
    </p:spTree>
    <p:extLst>
      <p:ext uri="{BB962C8B-B14F-4D97-AF65-F5344CB8AC3E}">
        <p14:creationId xmlns:p14="http://schemas.microsoft.com/office/powerpoint/2010/main" val="410077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r>
              <a:rPr lang="en-GB" altLang="en-US" sz="1200" b="1" dirty="0">
                <a:solidFill>
                  <a:srgbClr val="002060"/>
                </a:solidFill>
                <a:latin typeface="Arial" panose="020B0604020202020204" pitchFamily="34" charset="0"/>
                <a:ea typeface="ＭＳ Ｐゴシック" pitchFamily="1" charset="-128"/>
                <a:cs typeface="Arial" panose="020B0604020202020204" pitchFamily="34" charset="0"/>
              </a:rPr>
              <a:t>Uterine</a:t>
            </a:r>
          </a:p>
          <a:p>
            <a:pPr marL="0" indent="0" eaLnBrk="1" hangingPunct="1">
              <a:buNone/>
            </a:pP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Procidentia</a:t>
            </a:r>
          </a:p>
          <a:p>
            <a:pPr marL="0" indent="0" eaLnBrk="1" hangingPunct="1">
              <a:buNone/>
            </a:pPr>
            <a:endPar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endParaRPr>
          </a:p>
          <a:p>
            <a:pPr marL="0" indent="0" eaLnBrk="1" hangingPunct="1">
              <a:buNone/>
            </a:pP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May also have:</a:t>
            </a:r>
          </a:p>
          <a:p>
            <a:pPr marL="0" indent="0" eaLnBrk="1" hangingPunct="1">
              <a:buNone/>
            </a:pPr>
            <a:endPar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endParaRPr>
          </a:p>
          <a:p>
            <a:pPr marL="0" indent="0" eaLnBrk="1" hangingPunct="1">
              <a:buNone/>
            </a:pPr>
            <a:r>
              <a:rPr lang="en-GB" altLang="en-US" sz="1200" b="1" dirty="0">
                <a:solidFill>
                  <a:srgbClr val="002060"/>
                </a:solidFill>
                <a:latin typeface="Arial" panose="020B0604020202020204" pitchFamily="34" charset="0"/>
                <a:ea typeface="ＭＳ Ｐゴシック" pitchFamily="1" charset="-128"/>
                <a:cs typeface="Arial" panose="020B0604020202020204" pitchFamily="34" charset="0"/>
              </a:rPr>
              <a:t>Apical</a:t>
            </a:r>
          </a:p>
          <a:p>
            <a:pPr marL="0" indent="0" eaLnBrk="1" hangingPunct="1">
              <a:buNone/>
            </a:pP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Enterocele – small intestine / vaginal vault prolapse</a:t>
            </a:r>
          </a:p>
          <a:p>
            <a:endParaRPr lang="en-SE" dirty="0"/>
          </a:p>
        </p:txBody>
      </p:sp>
      <p:sp>
        <p:nvSpPr>
          <p:cNvPr id="4" name="Slide Number Placeholder 3"/>
          <p:cNvSpPr>
            <a:spLocks noGrp="1"/>
          </p:cNvSpPr>
          <p:nvPr>
            <p:ph type="sldNum" sz="quarter" idx="5"/>
          </p:nvPr>
        </p:nvSpPr>
        <p:spPr/>
        <p:txBody>
          <a:bodyPr/>
          <a:lstStyle/>
          <a:p>
            <a:fld id="{E2891599-3536-4B4C-9074-B30397C7DFEE}" type="slidenum">
              <a:rPr lang="en-GB" smtClean="0"/>
              <a:t>12</a:t>
            </a:fld>
            <a:endParaRPr lang="en-GB"/>
          </a:p>
        </p:txBody>
      </p:sp>
    </p:spTree>
    <p:extLst>
      <p:ext uri="{BB962C8B-B14F-4D97-AF65-F5344CB8AC3E}">
        <p14:creationId xmlns:p14="http://schemas.microsoft.com/office/powerpoint/2010/main" val="1032443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13</a:t>
            </a:fld>
            <a:endParaRPr lang="en-US"/>
          </a:p>
        </p:txBody>
      </p:sp>
    </p:spTree>
    <p:extLst>
      <p:ext uri="{BB962C8B-B14F-4D97-AF65-F5344CB8AC3E}">
        <p14:creationId xmlns:p14="http://schemas.microsoft.com/office/powerpoint/2010/main" val="2028189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645E77-8FCB-404B-B22B-A4F474870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7C5454D4-3A75-4B62-A5DE-8FBA65BB5A03}"/>
              </a:ext>
            </a:extLst>
          </p:cNvPr>
          <p:cNvSpPr>
            <a:spLocks noGrp="1" noChangeArrowheads="1"/>
          </p:cNvSpPr>
          <p:nvPr>
            <p:ph type="body" idx="1"/>
          </p:nvPr>
        </p:nvSpPr>
        <p:spPr bwMode="auto">
          <a:xfrm>
            <a:off x="709613" y="4860925"/>
            <a:ext cx="568325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panose="020F0502020204030204" pitchFamily="34" charset="0"/>
            </a:endParaRPr>
          </a:p>
        </p:txBody>
      </p:sp>
    </p:spTree>
    <p:extLst>
      <p:ext uri="{BB962C8B-B14F-4D97-AF65-F5344CB8AC3E}">
        <p14:creationId xmlns:p14="http://schemas.microsoft.com/office/powerpoint/2010/main" val="1729478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645E77-8FCB-404B-B22B-A4F474870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7C5454D4-3A75-4B62-A5DE-8FBA65BB5A03}"/>
              </a:ext>
            </a:extLst>
          </p:cNvPr>
          <p:cNvSpPr>
            <a:spLocks noGrp="1" noChangeArrowheads="1"/>
          </p:cNvSpPr>
          <p:nvPr>
            <p:ph type="body" idx="1"/>
          </p:nvPr>
        </p:nvSpPr>
        <p:spPr bwMode="auto">
          <a:xfrm>
            <a:off x="709613" y="4860925"/>
            <a:ext cx="568325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panose="020F0502020204030204" pitchFamily="34" charset="0"/>
            </a:endParaRPr>
          </a:p>
        </p:txBody>
      </p:sp>
    </p:spTree>
    <p:extLst>
      <p:ext uri="{BB962C8B-B14F-4D97-AF65-F5344CB8AC3E}">
        <p14:creationId xmlns:p14="http://schemas.microsoft.com/office/powerpoint/2010/main" val="19216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16</a:t>
            </a:fld>
            <a:endParaRPr lang="en-US" dirty="0"/>
          </a:p>
        </p:txBody>
      </p:sp>
    </p:spTree>
    <p:extLst>
      <p:ext uri="{BB962C8B-B14F-4D97-AF65-F5344CB8AC3E}">
        <p14:creationId xmlns:p14="http://schemas.microsoft.com/office/powerpoint/2010/main" val="197282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645E77-8FCB-404B-B22B-A4F474870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7C5454D4-3A75-4B62-A5DE-8FBA65BB5A03}"/>
              </a:ext>
            </a:extLst>
          </p:cNvPr>
          <p:cNvSpPr>
            <a:spLocks noGrp="1" noChangeArrowheads="1"/>
          </p:cNvSpPr>
          <p:nvPr>
            <p:ph type="body" idx="1"/>
          </p:nvPr>
        </p:nvSpPr>
        <p:spPr bwMode="auto">
          <a:xfrm>
            <a:off x="709613" y="4860925"/>
            <a:ext cx="568325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panose="020F0502020204030204" pitchFamily="34" charset="0"/>
            </a:endParaRPr>
          </a:p>
        </p:txBody>
      </p:sp>
    </p:spTree>
    <p:extLst>
      <p:ext uri="{BB962C8B-B14F-4D97-AF65-F5344CB8AC3E}">
        <p14:creationId xmlns:p14="http://schemas.microsoft.com/office/powerpoint/2010/main" val="191630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645E77-8FCB-404B-B22B-A4F474870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7C5454D4-3A75-4B62-A5DE-8FBA65BB5A03}"/>
              </a:ext>
            </a:extLst>
          </p:cNvPr>
          <p:cNvSpPr>
            <a:spLocks noGrp="1" noChangeArrowheads="1"/>
          </p:cNvSpPr>
          <p:nvPr>
            <p:ph type="body" idx="1"/>
          </p:nvPr>
        </p:nvSpPr>
        <p:spPr bwMode="auto">
          <a:xfrm>
            <a:off x="709613" y="4860925"/>
            <a:ext cx="568325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panose="020F0502020204030204" pitchFamily="34" charset="0"/>
            </a:endParaRPr>
          </a:p>
        </p:txBody>
      </p:sp>
    </p:spTree>
    <p:extLst>
      <p:ext uri="{BB962C8B-B14F-4D97-AF65-F5344CB8AC3E}">
        <p14:creationId xmlns:p14="http://schemas.microsoft.com/office/powerpoint/2010/main" val="398744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19</a:t>
            </a:fld>
            <a:endParaRPr lang="en-GB" altLang="en-US" sz="1300">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607229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20</a:t>
            </a:fld>
            <a:endParaRPr lang="en-US" dirty="0"/>
          </a:p>
        </p:txBody>
      </p:sp>
    </p:spTree>
    <p:extLst>
      <p:ext uri="{BB962C8B-B14F-4D97-AF65-F5344CB8AC3E}">
        <p14:creationId xmlns:p14="http://schemas.microsoft.com/office/powerpoint/2010/main" val="57750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E2891599-3536-4B4C-9074-B30397C7DFEE}" type="slidenum">
              <a:rPr lang="en-GB" smtClean="0"/>
              <a:t>2</a:t>
            </a:fld>
            <a:endParaRPr lang="en-GB"/>
          </a:p>
        </p:txBody>
      </p:sp>
    </p:spTree>
    <p:extLst>
      <p:ext uri="{BB962C8B-B14F-4D97-AF65-F5344CB8AC3E}">
        <p14:creationId xmlns:p14="http://schemas.microsoft.com/office/powerpoint/2010/main" val="346197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3</a:t>
            </a:fld>
            <a:endParaRPr lang="en-US"/>
          </a:p>
        </p:txBody>
      </p:sp>
    </p:spTree>
    <p:extLst>
      <p:ext uri="{BB962C8B-B14F-4D97-AF65-F5344CB8AC3E}">
        <p14:creationId xmlns:p14="http://schemas.microsoft.com/office/powerpoint/2010/main" val="258474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 charset="0"/>
                <a:cs typeface="Arial" charset="0"/>
              </a:defRPr>
            </a:lvl1pPr>
            <a:lvl2pPr marL="37931725" indent="-37474525">
              <a:defRPr>
                <a:solidFill>
                  <a:schemeClr val="tx1"/>
                </a:solidFill>
                <a:latin typeface="Calibri" pitchFamily="1" charset="0"/>
                <a:cs typeface="Arial" charset="0"/>
              </a:defRPr>
            </a:lvl2pPr>
            <a:lvl3pPr marL="1143000" indent="-228600">
              <a:defRPr>
                <a:solidFill>
                  <a:schemeClr val="tx1"/>
                </a:solidFill>
                <a:latin typeface="Calibri" pitchFamily="1" charset="0"/>
                <a:cs typeface="Arial" charset="0"/>
              </a:defRPr>
            </a:lvl3pPr>
            <a:lvl4pPr marL="1600200" indent="-228600">
              <a:defRPr>
                <a:solidFill>
                  <a:schemeClr val="tx1"/>
                </a:solidFill>
                <a:latin typeface="Calibri" pitchFamily="1" charset="0"/>
                <a:cs typeface="Arial" charset="0"/>
              </a:defRPr>
            </a:lvl4pPr>
            <a:lvl5pPr marL="2057400" indent="-22860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fld id="{BFE5757F-20E7-43F2-9942-3C2DAC614812}" type="slidenum">
              <a:rPr lang="en-GB" altLang="en-US">
                <a:latin typeface="Arial" charset="0"/>
              </a:rPr>
              <a:pPr/>
              <a:t>4</a:t>
            </a:fld>
            <a:endParaRPr lang="en-GB" altLang="en-US">
              <a:latin typeface="Arial"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z="1400" dirty="0">
              <a:ea typeface="ＭＳ Ｐゴシック" pitchFamily="1" charset="-128"/>
            </a:endParaRPr>
          </a:p>
        </p:txBody>
      </p:sp>
      <p:sp>
        <p:nvSpPr>
          <p:cNvPr id="409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 charset="0"/>
                <a:cs typeface="Arial" charset="0"/>
              </a:defRPr>
            </a:lvl1pPr>
            <a:lvl2pPr marL="37931725" indent="-37474525">
              <a:defRPr>
                <a:solidFill>
                  <a:schemeClr val="tx1"/>
                </a:solidFill>
                <a:latin typeface="Calibri" pitchFamily="1" charset="0"/>
                <a:cs typeface="Arial" charset="0"/>
              </a:defRPr>
            </a:lvl2pPr>
            <a:lvl3pPr marL="1143000" indent="-228600">
              <a:defRPr>
                <a:solidFill>
                  <a:schemeClr val="tx1"/>
                </a:solidFill>
                <a:latin typeface="Calibri" pitchFamily="1" charset="0"/>
                <a:cs typeface="Arial" charset="0"/>
              </a:defRPr>
            </a:lvl3pPr>
            <a:lvl4pPr marL="1600200" indent="-228600">
              <a:defRPr>
                <a:solidFill>
                  <a:schemeClr val="tx1"/>
                </a:solidFill>
                <a:latin typeface="Calibri" pitchFamily="1" charset="0"/>
                <a:cs typeface="Arial" charset="0"/>
              </a:defRPr>
            </a:lvl4pPr>
            <a:lvl5pPr marL="2057400" indent="-22860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r>
              <a:rPr lang="en-US" altLang="en-US">
                <a:latin typeface="Arial" charset="0"/>
              </a:rPr>
              <a:t>© POGP 2015 </a:t>
            </a:r>
            <a:endParaRPr lang="en-GB" altLang="en-US">
              <a:latin typeface="Arial" charset="0"/>
            </a:endParaRPr>
          </a:p>
        </p:txBody>
      </p:sp>
    </p:spTree>
    <p:extLst>
      <p:ext uri="{BB962C8B-B14F-4D97-AF65-F5344CB8AC3E}">
        <p14:creationId xmlns:p14="http://schemas.microsoft.com/office/powerpoint/2010/main" val="421975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5</a:t>
            </a:fld>
            <a:endParaRPr lang="en-GB" altLang="en-US" sz="1300">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23509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6</a:t>
            </a:fld>
            <a:endParaRPr lang="en-GB" altLang="en-US" sz="1300">
              <a:solidFill>
                <a:srgbClr val="000000"/>
              </a:solidFill>
              <a:latin typeface="Comic Sans MS" panose="030F0702030302020204" pitchFamily="66"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7</a:t>
            </a:fld>
            <a:endParaRPr lang="en-GB" altLang="en-US" sz="1300">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17016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8</a:t>
            </a:fld>
            <a:endParaRPr lang="en-GB" altLang="en-US" sz="1300">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702621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9</a:t>
            </a:fld>
            <a:endParaRPr lang="en-US"/>
          </a:p>
        </p:txBody>
      </p:sp>
    </p:spTree>
    <p:extLst>
      <p:ext uri="{BB962C8B-B14F-4D97-AF65-F5344CB8AC3E}">
        <p14:creationId xmlns:p14="http://schemas.microsoft.com/office/powerpoint/2010/main" val="282452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a:t>
            </a:r>
            <a:r>
              <a:rPr lang="en-US" dirty="0" err="1"/>
              <a:t>styleS</a:t>
            </a:r>
            <a:endParaRPr lang="en-US" dirty="0"/>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04031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193597"/>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824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7862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59536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21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23967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8049510"/>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693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9477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0005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6306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60565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061165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014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solidFill>
                  <a:schemeClr val="accent6"/>
                </a:solidFill>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0374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28214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825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2380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endParaRPr lang="en-US" dirty="0"/>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Co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939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85004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3795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51341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74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6201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48366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6143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347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62616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341921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mooth Curve">
            <a:extLst>
              <a:ext uri="{FF2B5EF4-FFF2-40B4-BE49-F238E27FC236}">
                <a16:creationId xmlns:a16="http://schemas.microsoft.com/office/drawing/2014/main" id="{0F74EA8F-19F8-4911-9230-0385C8FCB8E5}"/>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Wellspect">
            <a:extLst>
              <a:ext uri="{FF2B5EF4-FFF2-40B4-BE49-F238E27FC236}">
                <a16:creationId xmlns:a16="http://schemas.microsoft.com/office/drawing/2014/main" id="{C6467ED7-B491-4B3F-96CD-AEC6100E0035}"/>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32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6294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32178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153303"/>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773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04540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500996"/>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164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91815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484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89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0344"/>
          </a:xfrm>
          <a:prstGeom prst="rect">
            <a:avLst/>
          </a:prstGeom>
        </p:spPr>
        <p:txBody>
          <a:bodyPr/>
          <a:lstStyle/>
          <a:p>
            <a:r>
              <a:rPr lang="en-US"/>
              <a:t>Click to edit Master title style</a:t>
            </a:r>
            <a:endParaRPr lang="en-GB"/>
          </a:p>
        </p:txBody>
      </p:sp>
      <p:sp>
        <p:nvSpPr>
          <p:cNvPr id="4" name="Content Placeholder 3"/>
          <p:cNvSpPr>
            <a:spLocks noGrp="1"/>
          </p:cNvSpPr>
          <p:nvPr>
            <p:ph sz="quarter" idx="10"/>
          </p:nvPr>
        </p:nvSpPr>
        <p:spPr>
          <a:xfrm>
            <a:off x="838200" y="1379913"/>
            <a:ext cx="10515600" cy="42557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5150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59291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6068618"/>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19902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05514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688133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265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4939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794372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487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8" descr="C2-HD-BTM.png">
            <a:extLst>
              <a:ext uri="{FF2B5EF4-FFF2-40B4-BE49-F238E27FC236}">
                <a16:creationId xmlns:a16="http://schemas.microsoft.com/office/drawing/2014/main" id="{1DB425C5-DB18-4E87-9598-48F12FBB43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4"/>
            <a:ext cx="12192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1124703"/>
            <a:ext cx="1036637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4389" y="3648317"/>
            <a:ext cx="10364811"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4E1BBDF6-A25A-4C51-BD39-D279FF02147F}"/>
              </a:ext>
            </a:extLst>
          </p:cNvPr>
          <p:cNvSpPr>
            <a:spLocks noGrp="1"/>
          </p:cNvSpPr>
          <p:nvPr>
            <p:ph type="dt" sz="half" idx="10"/>
          </p:nvPr>
        </p:nvSpPr>
        <p:spPr>
          <a:xfrm>
            <a:off x="7416801" y="379414"/>
            <a:ext cx="2910417" cy="365125"/>
          </a:xfrm>
        </p:spPr>
        <p:txBody>
          <a:bodyPr/>
          <a:lstStyle>
            <a:lvl1pPr algn="r">
              <a:defRPr/>
            </a:lvl1pPr>
          </a:lstStyle>
          <a:p>
            <a:pPr>
              <a:defRPr/>
            </a:pPr>
            <a:endParaRPr lang="en-US"/>
          </a:p>
        </p:txBody>
      </p:sp>
      <p:sp>
        <p:nvSpPr>
          <p:cNvPr id="7" name="Footer Placeholder 5">
            <a:extLst>
              <a:ext uri="{FF2B5EF4-FFF2-40B4-BE49-F238E27FC236}">
                <a16:creationId xmlns:a16="http://schemas.microsoft.com/office/drawing/2014/main" id="{F3E5D74D-BC1F-4CB2-A88B-9E67AB9F7D12}"/>
              </a:ext>
            </a:extLst>
          </p:cNvPr>
          <p:cNvSpPr>
            <a:spLocks noGrp="1"/>
          </p:cNvSpPr>
          <p:nvPr>
            <p:ph type="ftr" sz="quarter" idx="11"/>
          </p:nvPr>
        </p:nvSpPr>
        <p:spPr>
          <a:xfrm>
            <a:off x="791634" y="379414"/>
            <a:ext cx="6441017" cy="365125"/>
          </a:xfrm>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72C9DC3-82D0-4AF9-BD1A-314C90084D12}"/>
              </a:ext>
            </a:extLst>
          </p:cNvPr>
          <p:cNvSpPr>
            <a:spLocks noGrp="1"/>
          </p:cNvSpPr>
          <p:nvPr>
            <p:ph type="sldNum" sz="quarter" idx="12"/>
          </p:nvPr>
        </p:nvSpPr>
        <p:spPr>
          <a:xfrm>
            <a:off x="10509251" y="381001"/>
            <a:ext cx="891116" cy="365125"/>
          </a:xfrm>
        </p:spPr>
        <p:txBody>
          <a:bodyPr/>
          <a:lstStyle>
            <a:lvl1pPr>
              <a:defRPr/>
            </a:lvl1pPr>
          </a:lstStyle>
          <a:p>
            <a:pPr>
              <a:defRPr/>
            </a:pPr>
            <a:fld id="{01834CA5-2CDA-40C4-9993-909E56936C70}" type="slidenum">
              <a:rPr lang="en-US" altLang="en-US"/>
              <a:pPr>
                <a:defRPr/>
              </a:pPr>
              <a:t>‹#›</a:t>
            </a:fld>
            <a:endParaRPr lang="en-US" altLang="en-US"/>
          </a:p>
        </p:txBody>
      </p:sp>
    </p:spTree>
    <p:extLst>
      <p:ext uri="{BB962C8B-B14F-4D97-AF65-F5344CB8AC3E}">
        <p14:creationId xmlns:p14="http://schemas.microsoft.com/office/powerpoint/2010/main" val="31045072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C2-HD-BTM.png">
            <a:extLst>
              <a:ext uri="{FF2B5EF4-FFF2-40B4-BE49-F238E27FC236}">
                <a16:creationId xmlns:a16="http://schemas.microsoft.com/office/drawing/2014/main" id="{9AF2FCC4-B556-47B4-8370-1585282F08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4"/>
            <a:ext cx="12192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92480" y="753535"/>
            <a:ext cx="10607040" cy="2801935"/>
          </a:xfrm>
        </p:spPr>
        <p:txBody>
          <a:bodyPr anchor="b"/>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792481" y="3641726"/>
            <a:ext cx="1060704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B254A505-045F-4D26-87C3-1D3EA53472C9}"/>
              </a:ext>
            </a:extLst>
          </p:cNvPr>
          <p:cNvSpPr>
            <a:spLocks noGrp="1"/>
          </p:cNvSpPr>
          <p:nvPr>
            <p:ph type="dt" sz="half" idx="10"/>
          </p:nvPr>
        </p:nvSpPr>
        <p:spPr>
          <a:xfrm>
            <a:off x="7416801" y="381001"/>
            <a:ext cx="2910417" cy="365125"/>
          </a:xfrm>
        </p:spPr>
        <p:txBody>
          <a:bodyPr/>
          <a:lstStyle>
            <a:lvl1pPr algn="r">
              <a:defRPr/>
            </a:lvl1pPr>
          </a:lstStyle>
          <a:p>
            <a:pPr>
              <a:defRPr/>
            </a:pPr>
            <a:endParaRPr lang="en-US"/>
          </a:p>
        </p:txBody>
      </p:sp>
      <p:sp>
        <p:nvSpPr>
          <p:cNvPr id="6" name="Footer Placeholder 4">
            <a:extLst>
              <a:ext uri="{FF2B5EF4-FFF2-40B4-BE49-F238E27FC236}">
                <a16:creationId xmlns:a16="http://schemas.microsoft.com/office/drawing/2014/main" id="{1A40D588-EDBB-4762-85C6-A863C7CA5719}"/>
              </a:ext>
            </a:extLst>
          </p:cNvPr>
          <p:cNvSpPr>
            <a:spLocks noGrp="1"/>
          </p:cNvSpPr>
          <p:nvPr>
            <p:ph type="ftr" sz="quarter" idx="11"/>
          </p:nvPr>
        </p:nvSpPr>
        <p:spPr>
          <a:xfrm>
            <a:off x="791634" y="381001"/>
            <a:ext cx="6441017"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98750A-D384-48F9-9BA3-F794452A8A8F}"/>
              </a:ext>
            </a:extLst>
          </p:cNvPr>
          <p:cNvSpPr>
            <a:spLocks noGrp="1"/>
          </p:cNvSpPr>
          <p:nvPr>
            <p:ph type="sldNum" sz="quarter" idx="12"/>
          </p:nvPr>
        </p:nvSpPr>
        <p:spPr>
          <a:xfrm>
            <a:off x="10509251" y="381001"/>
            <a:ext cx="891116" cy="365125"/>
          </a:xfrm>
        </p:spPr>
        <p:txBody>
          <a:bodyPr/>
          <a:lstStyle>
            <a:lvl1pPr>
              <a:defRPr/>
            </a:lvl1pPr>
          </a:lstStyle>
          <a:p>
            <a:pPr>
              <a:defRPr/>
            </a:pPr>
            <a:fld id="{ECD40DBD-A598-43E2-B4FF-665F7B9FEFF0}" type="slidenum">
              <a:rPr lang="en-US" altLang="en-US"/>
              <a:pPr>
                <a:defRPr/>
              </a:pPr>
              <a:t>‹#›</a:t>
            </a:fld>
            <a:endParaRPr lang="en-US" altLang="en-US"/>
          </a:p>
        </p:txBody>
      </p:sp>
    </p:spTree>
    <p:extLst>
      <p:ext uri="{BB962C8B-B14F-4D97-AF65-F5344CB8AC3E}">
        <p14:creationId xmlns:p14="http://schemas.microsoft.com/office/powerpoint/2010/main" val="289438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4.sv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Wellspect">
            <a:extLst>
              <a:ext uri="{FF2B5EF4-FFF2-40B4-BE49-F238E27FC236}">
                <a16:creationId xmlns:a16="http://schemas.microsoft.com/office/drawing/2014/main" id="{9D44FDAC-07C9-4888-8618-7FDEFF1ADA78}"/>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725" r:id="rId4"/>
    <p:sldLayoutId id="2147483726" r:id="rId5"/>
    <p:sldLayoutId id="2147483727" r:id="rId6"/>
    <p:sldLayoutId id="2147483728" r:id="rId7"/>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Calibri Light" panose="020F03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Wellspect">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0944431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8" name="White Frame">
            <a:extLst>
              <a:ext uri="{FF2B5EF4-FFF2-40B4-BE49-F238E27FC236}">
                <a16:creationId xmlns:a16="http://schemas.microsoft.com/office/drawing/2014/main" id="{65426893-7305-4ED1-A165-914E33223E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9" name="Lofric">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4823310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EED54FE4-2EBD-47AD-B328-3C5CC8444C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0688606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2034767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Violet gradient">
            <a:extLst>
              <a:ext uri="{FF2B5EF4-FFF2-40B4-BE49-F238E27FC236}">
                <a16:creationId xmlns:a16="http://schemas.microsoft.com/office/drawing/2014/main" id="{A888669E-0EE7-4815-9CBE-4AA30F72769F}"/>
              </a:ext>
            </a:extLst>
          </p:cNvPr>
          <p:cNvSpPr/>
          <p:nvPr userDrawn="1"/>
        </p:nvSpPr>
        <p:spPr>
          <a:xfrm>
            <a:off x="134112" y="565948"/>
            <a:ext cx="11972544" cy="6164035"/>
          </a:xfrm>
          <a:prstGeom prst="snipRoundRect">
            <a:avLst>
              <a:gd name="adj1" fmla="val 0"/>
              <a:gd name="adj2" fmla="val 0"/>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LoFric Elle">
            <a:extLst>
              <a:ext uri="{FF2B5EF4-FFF2-40B4-BE49-F238E27FC236}">
                <a16:creationId xmlns:a16="http://schemas.microsoft.com/office/drawing/2014/main" id="{15A31792-893F-474B-8DE6-261F4ABE26C8}"/>
              </a:ext>
            </a:extLst>
          </p:cNvPr>
          <p:cNvGrpSpPr>
            <a:grpSpLocks noChangeAspect="1"/>
          </p:cNvGrpSpPr>
          <p:nvPr userDrawn="1"/>
        </p:nvGrpSpPr>
        <p:grpSpPr bwMode="auto">
          <a:xfrm>
            <a:off x="9975811" y="6146006"/>
            <a:ext cx="1890753" cy="336424"/>
            <a:chOff x="3477" y="2095"/>
            <a:chExt cx="725" cy="129"/>
          </a:xfrm>
        </p:grpSpPr>
        <p:sp>
          <p:nvSpPr>
            <p:cNvPr id="23" name="AutoShape 3">
              <a:extLst>
                <a:ext uri="{FF2B5EF4-FFF2-40B4-BE49-F238E27FC236}">
                  <a16:creationId xmlns:a16="http://schemas.microsoft.com/office/drawing/2014/main" id="{E0276B6C-DA72-4483-BE14-E9320E9EA692}"/>
                </a:ext>
              </a:extLst>
            </p:cNvPr>
            <p:cNvSpPr>
              <a:spLocks noChangeAspect="1" noChangeArrowheads="1" noTextEdit="1"/>
            </p:cNvSpPr>
            <p:nvPr userDrawn="1"/>
          </p:nvSpPr>
          <p:spPr bwMode="auto">
            <a:xfrm>
              <a:off x="3479" y="2096"/>
              <a:ext cx="722" cy="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5">
              <a:extLst>
                <a:ext uri="{FF2B5EF4-FFF2-40B4-BE49-F238E27FC236}">
                  <a16:creationId xmlns:a16="http://schemas.microsoft.com/office/drawing/2014/main" id="{B41C9196-829D-4E4F-88C9-1A1EED072974}"/>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CCE3BA81-8F5B-4AEF-9040-16D5853FDC7C}"/>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FF0D9846-175D-4A4D-85A9-8F7993176E1A}"/>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45F5983D-24CD-4A9E-B47D-89B55E62575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E17AB772-0331-434A-ADE5-0AF65FA1DF6B}"/>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8328FA0F-1ACA-4DEA-9DF9-EAF52B7D07F6}"/>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34362254"/>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1" name="White Frame">
            <a:extLst>
              <a:ext uri="{FF2B5EF4-FFF2-40B4-BE49-F238E27FC236}">
                <a16:creationId xmlns:a16="http://schemas.microsoft.com/office/drawing/2014/main" id="{7843285F-0DD3-4191-B086-35A68CA43A4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5101337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BA472455-EDD4-4D89-A8BA-B172FD7D984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311609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88082D1-0FE1-41F9-A472-79CDABEB8F2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6433909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4" name="White Frame">
            <a:extLst>
              <a:ext uri="{FF2B5EF4-FFF2-40B4-BE49-F238E27FC236}">
                <a16:creationId xmlns:a16="http://schemas.microsoft.com/office/drawing/2014/main" id="{DB162BB3-7193-4D28-9E28-412CA9AA57A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4299909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7" name="White Frame">
            <a:extLst>
              <a:ext uri="{FF2B5EF4-FFF2-40B4-BE49-F238E27FC236}">
                <a16:creationId xmlns:a16="http://schemas.microsoft.com/office/drawing/2014/main" id="{139FB7F4-FAF5-4AF5-B254-78188C9E1CC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LoFric Logo">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F5F9CE52-EEAB-4B45-A389-D9FCA735433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339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14881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 name="Group 4">
            <a:extLst>
              <a:ext uri="{FF2B5EF4-FFF2-40B4-BE49-F238E27FC236}">
                <a16:creationId xmlns:a16="http://schemas.microsoft.com/office/drawing/2014/main" id="{FE9882A9-B06A-4F63-BB9D-527537944B49}"/>
              </a:ext>
            </a:extLst>
          </p:cNvPr>
          <p:cNvGrpSpPr>
            <a:grpSpLocks noChangeAspect="1"/>
          </p:cNvGrpSpPr>
          <p:nvPr userDrawn="1"/>
        </p:nvGrpSpPr>
        <p:grpSpPr bwMode="auto">
          <a:xfrm>
            <a:off x="9975811" y="6146006"/>
            <a:ext cx="1890753" cy="336424"/>
            <a:chOff x="3477" y="2095"/>
            <a:chExt cx="725" cy="129"/>
          </a:xfrm>
        </p:grpSpPr>
        <p:sp>
          <p:nvSpPr>
            <p:cNvPr id="7" name="AutoShape 3">
              <a:extLst>
                <a:ext uri="{FF2B5EF4-FFF2-40B4-BE49-F238E27FC236}">
                  <a16:creationId xmlns:a16="http://schemas.microsoft.com/office/drawing/2014/main" id="{38DA5D97-5891-4D80-972E-38C7F4B21FD1}"/>
                </a:ext>
              </a:extLst>
            </p:cNvPr>
            <p:cNvSpPr>
              <a:spLocks noChangeAspect="1" noChangeArrowheads="1" noTextEdit="1"/>
            </p:cNvSpPr>
            <p:nvPr userDrawn="1"/>
          </p:nvSpPr>
          <p:spPr bwMode="auto">
            <a:xfrm>
              <a:off x="3479" y="2096"/>
              <a:ext cx="72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0AEE7640-E1CB-4DB7-95A2-A8B106364755}"/>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B29E576-21F9-4975-B766-5C9F335ADF9F}"/>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8625D53-A40F-4BB4-882E-4FC30E85D027}"/>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2DA55325-8ADD-44EB-BA52-B6504290417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366A8A00-74C8-4193-9B34-F00A4E8F0A6A}"/>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3393B43B-557A-4175-8E45-0BD264623F00}"/>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rgbClr val="6E1E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7998706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9" name="White Frame">
            <a:extLst>
              <a:ext uri="{FF2B5EF4-FFF2-40B4-BE49-F238E27FC236}">
                <a16:creationId xmlns:a16="http://schemas.microsoft.com/office/drawing/2014/main" id="{911D8F2E-FB75-4F86-AC54-1A1EAC1A89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5" name="Wellspect">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594420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92C649D3-C36F-4937-9237-60798B93245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4"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10670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36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46191C26-5E43-4F64-9BF7-2B0FCCA45F8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4" y="2291"/>
            <a:ext cx="12196074" cy="6855709"/>
          </a:xfrm>
          <a:prstGeom prst="rect">
            <a:avLst/>
          </a:prstGeom>
        </p:spPr>
      </p:pic>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grpSp>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2708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36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97E54FDF-DDC3-42D5-9EAB-08EC050948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4"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024570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36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163F9877-4A2D-4231-9511-BF32CDC45595}"/>
              </a:ext>
            </a:extLst>
          </p:cNvPr>
          <p:cNvSpPr>
            <a:spLocks noGrp="1" noChangeArrowheads="1"/>
          </p:cNvSpPr>
          <p:nvPr>
            <p:ph type="ctrTitle"/>
          </p:nvPr>
        </p:nvSpPr>
        <p:spPr/>
        <p:txBody>
          <a:bodyPr/>
          <a:lstStyle/>
          <a:p>
            <a:r>
              <a:rPr lang="en-GB" dirty="0" err="1"/>
              <a:t>bäckenbottendysfunktion</a:t>
            </a:r>
            <a:endParaRPr lang="en-GB" altLang="en-US" dirty="0"/>
          </a:p>
        </p:txBody>
      </p:sp>
      <p:sp>
        <p:nvSpPr>
          <p:cNvPr id="2" name="Subtitle 1">
            <a:extLst>
              <a:ext uri="{FF2B5EF4-FFF2-40B4-BE49-F238E27FC236}">
                <a16:creationId xmlns:a16="http://schemas.microsoft.com/office/drawing/2014/main" id="{4C5A0554-C8ED-49B7-A3F9-3C47F89752E2}"/>
              </a:ext>
            </a:extLst>
          </p:cNvPr>
          <p:cNvSpPr>
            <a:spLocks noGrp="1"/>
          </p:cNvSpPr>
          <p:nvPr>
            <p:ph type="subTitle" idx="1"/>
          </p:nvPr>
        </p:nvSpPr>
        <p:spPr/>
        <p:txBody>
          <a:bodyPr/>
          <a:lstStyle/>
          <a:p>
            <a:r>
              <a:rPr lang="en-GB" dirty="0"/>
              <a:t>Julia H Herbert</a:t>
            </a:r>
          </a:p>
          <a:p>
            <a:r>
              <a:rPr lang="en-GB" dirty="0"/>
              <a:t>MCSP. MSc. MPOGP</a:t>
            </a:r>
          </a:p>
          <a:p>
            <a:r>
              <a:rPr lang="en-GB" dirty="0"/>
              <a:t>Consultant Physiotherapist</a:t>
            </a:r>
          </a:p>
        </p:txBody>
      </p:sp>
    </p:spTree>
    <p:extLst>
      <p:ext uri="{BB962C8B-B14F-4D97-AF65-F5344CB8AC3E}">
        <p14:creationId xmlns:p14="http://schemas.microsoft.com/office/powerpoint/2010/main" val="354588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err="1"/>
              <a:t>Prolaps</a:t>
            </a:r>
            <a:r>
              <a:rPr lang="en-US" altLang="en-US" dirty="0"/>
              <a:t> av </a:t>
            </a:r>
            <a:r>
              <a:rPr lang="en-US" altLang="en-US" dirty="0" err="1"/>
              <a:t>bäckenbottenorgan</a:t>
            </a:r>
            <a:endParaRPr lang="en-US" altLang="en-US" dirty="0"/>
          </a:p>
        </p:txBody>
      </p:sp>
      <p:sp>
        <p:nvSpPr>
          <p:cNvPr id="28675" name="Content Placeholder 2"/>
          <p:cNvSpPr>
            <a:spLocks noGrp="1"/>
          </p:cNvSpPr>
          <p:nvPr>
            <p:ph sz="half" idx="1"/>
          </p:nvPr>
        </p:nvSpPr>
        <p:spPr>
          <a:xfrm>
            <a:off x="514109" y="2073600"/>
            <a:ext cx="4347258" cy="4037429"/>
          </a:xfrm>
        </p:spPr>
        <p:txBody>
          <a:bodyPr>
            <a:normAutofit/>
          </a:bodyPr>
          <a:lstStyle/>
          <a:p>
            <a:pPr marL="457200" lvl="1" indent="0">
              <a:buNone/>
            </a:pPr>
            <a:r>
              <a:rPr lang="en-GB" altLang="en-US" b="1" dirty="0"/>
              <a:t>2) </a:t>
            </a:r>
            <a:r>
              <a:rPr lang="en-GB" altLang="en-US" b="1" dirty="0" err="1"/>
              <a:t>Framfall</a:t>
            </a:r>
            <a:r>
              <a:rPr lang="en-GB" altLang="en-US" b="1" dirty="0"/>
              <a:t> </a:t>
            </a:r>
            <a:r>
              <a:rPr lang="en-GB" altLang="en-US" b="1" dirty="0" err="1"/>
              <a:t>av</a:t>
            </a:r>
            <a:r>
              <a:rPr lang="en-GB" altLang="en-US" b="1" dirty="0"/>
              <a:t> </a:t>
            </a:r>
            <a:r>
              <a:rPr lang="en-GB" altLang="en-US" b="1" dirty="0" err="1"/>
              <a:t>bakre</a:t>
            </a:r>
            <a:r>
              <a:rPr lang="en-GB" altLang="en-US" b="1" dirty="0"/>
              <a:t> </a:t>
            </a:r>
            <a:r>
              <a:rPr lang="en-GB" altLang="en-US" b="1" dirty="0" err="1"/>
              <a:t>slidväggen</a:t>
            </a:r>
            <a:endParaRPr lang="en-GB" altLang="en-US" b="1" dirty="0"/>
          </a:p>
          <a:p>
            <a:pPr marL="457200" lvl="1" indent="0">
              <a:spcAft>
                <a:spcPts val="1200"/>
              </a:spcAft>
              <a:buNone/>
            </a:pPr>
            <a:r>
              <a:rPr lang="sv-SE" altLang="en-US" dirty="0"/>
              <a:t>bakre vaginalvägg försvagad, </a:t>
            </a:r>
            <a:r>
              <a:rPr lang="sv-SE" altLang="en-US" dirty="0" err="1"/>
              <a:t>rectocele</a:t>
            </a:r>
            <a:r>
              <a:rPr lang="sv-SE" altLang="en-US" dirty="0"/>
              <a:t> - ändtarm buktar in mot bakre vagina</a:t>
            </a:r>
          </a:p>
          <a:p>
            <a:pPr marL="457200" lvl="1" indent="0">
              <a:spcAft>
                <a:spcPts val="1200"/>
              </a:spcAft>
              <a:buNone/>
            </a:pPr>
            <a:r>
              <a:rPr lang="en-GB" altLang="en-US" b="1" dirty="0"/>
              <a:t>3) Uterus</a:t>
            </a:r>
          </a:p>
          <a:p>
            <a:pPr marL="457200" lvl="1" indent="0">
              <a:spcAft>
                <a:spcPts val="1200"/>
              </a:spcAft>
              <a:buNone/>
            </a:pPr>
            <a:r>
              <a:rPr lang="en-GB" altLang="en-US" dirty="0"/>
              <a:t>Procidentia</a:t>
            </a:r>
          </a:p>
          <a:p>
            <a:pPr marL="457200" lvl="1" indent="0">
              <a:buNone/>
            </a:pPr>
            <a:r>
              <a:rPr lang="sv-SE" altLang="en-US" dirty="0"/>
              <a:t>Kan även ha:</a:t>
            </a:r>
          </a:p>
          <a:p>
            <a:pPr marL="457200" lvl="1" indent="0">
              <a:buNone/>
            </a:pPr>
            <a:r>
              <a:rPr lang="sv-SE" altLang="en-US" dirty="0"/>
              <a:t>Apikalt</a:t>
            </a:r>
          </a:p>
          <a:p>
            <a:pPr marL="457200" lvl="1" indent="0">
              <a:buNone/>
            </a:pPr>
            <a:r>
              <a:rPr lang="sv-SE" altLang="en-US" dirty="0" err="1"/>
              <a:t>Enterocele</a:t>
            </a:r>
            <a:r>
              <a:rPr lang="sv-SE" altLang="en-US" dirty="0"/>
              <a:t> – tunntarm /</a:t>
            </a:r>
          </a:p>
          <a:p>
            <a:pPr marL="457200" lvl="1" indent="0">
              <a:buNone/>
            </a:pPr>
            <a:r>
              <a:rPr lang="sv-SE" altLang="en-US" dirty="0"/>
              <a:t>vaginalt  framfall</a:t>
            </a:r>
            <a:endParaRPr lang="en-US" altLang="en-US" dirty="0"/>
          </a:p>
        </p:txBody>
      </p:sp>
      <p:grpSp>
        <p:nvGrpSpPr>
          <p:cNvPr id="12" name="Group 11">
            <a:extLst>
              <a:ext uri="{FF2B5EF4-FFF2-40B4-BE49-F238E27FC236}">
                <a16:creationId xmlns:a16="http://schemas.microsoft.com/office/drawing/2014/main" id="{9DD6593A-FCDD-AC56-69ED-87F3BB26729A}"/>
              </a:ext>
            </a:extLst>
          </p:cNvPr>
          <p:cNvGrpSpPr/>
          <p:nvPr/>
        </p:nvGrpSpPr>
        <p:grpSpPr>
          <a:xfrm>
            <a:off x="4082991" y="2299866"/>
            <a:ext cx="4257512" cy="2753444"/>
            <a:chOff x="3967244" y="2647109"/>
            <a:chExt cx="4257512" cy="2753444"/>
          </a:xfrm>
        </p:grpSpPr>
        <p:pic>
          <p:nvPicPr>
            <p:cNvPr id="5" name="Picture 4">
              <a:extLst>
                <a:ext uri="{FF2B5EF4-FFF2-40B4-BE49-F238E27FC236}">
                  <a16:creationId xmlns:a16="http://schemas.microsoft.com/office/drawing/2014/main" id="{0BAAB316-7F7B-DAFB-0266-11711C8EA2A2}"/>
                </a:ext>
              </a:extLst>
            </p:cNvPr>
            <p:cNvPicPr>
              <a:picLocks noChangeAspect="1"/>
            </p:cNvPicPr>
            <p:nvPr/>
          </p:nvPicPr>
          <p:blipFill>
            <a:blip r:embed="rId2"/>
            <a:stretch>
              <a:fillRect/>
            </a:stretch>
          </p:blipFill>
          <p:spPr>
            <a:xfrm>
              <a:off x="3967244" y="2647109"/>
              <a:ext cx="4257512" cy="2753444"/>
            </a:xfrm>
            <a:prstGeom prst="rect">
              <a:avLst/>
            </a:prstGeom>
          </p:spPr>
        </p:pic>
        <p:sp>
          <p:nvSpPr>
            <p:cNvPr id="8" name="TextBox 7">
              <a:extLst>
                <a:ext uri="{FF2B5EF4-FFF2-40B4-BE49-F238E27FC236}">
                  <a16:creationId xmlns:a16="http://schemas.microsoft.com/office/drawing/2014/main" id="{5D99FB77-88A7-26DF-8C4C-F6AFB7655501}"/>
                </a:ext>
              </a:extLst>
            </p:cNvPr>
            <p:cNvSpPr txBox="1"/>
            <p:nvPr/>
          </p:nvSpPr>
          <p:spPr>
            <a:xfrm>
              <a:off x="5415180" y="5061121"/>
              <a:ext cx="35137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rPr>
                <a:t>2)</a:t>
              </a:r>
            </a:p>
          </p:txBody>
        </p:sp>
      </p:grpSp>
      <p:grpSp>
        <p:nvGrpSpPr>
          <p:cNvPr id="13" name="Group 12">
            <a:extLst>
              <a:ext uri="{FF2B5EF4-FFF2-40B4-BE49-F238E27FC236}">
                <a16:creationId xmlns:a16="http://schemas.microsoft.com/office/drawing/2014/main" id="{87FCC5C2-CC51-2840-02E2-75CA2532FA08}"/>
              </a:ext>
            </a:extLst>
          </p:cNvPr>
          <p:cNvGrpSpPr/>
          <p:nvPr/>
        </p:nvGrpSpPr>
        <p:grpSpPr>
          <a:xfrm>
            <a:off x="8021199" y="2574226"/>
            <a:ext cx="4257511" cy="2490437"/>
            <a:chOff x="7801283" y="2921469"/>
            <a:chExt cx="4257511" cy="2490437"/>
          </a:xfrm>
        </p:grpSpPr>
        <p:pic>
          <p:nvPicPr>
            <p:cNvPr id="4" name="Picture 3">
              <a:extLst>
                <a:ext uri="{FF2B5EF4-FFF2-40B4-BE49-F238E27FC236}">
                  <a16:creationId xmlns:a16="http://schemas.microsoft.com/office/drawing/2014/main" id="{6B3674F1-9CB7-C371-28FA-20647ABBBD9D}"/>
                </a:ext>
              </a:extLst>
            </p:cNvPr>
            <p:cNvPicPr>
              <a:picLocks noChangeAspect="1"/>
            </p:cNvPicPr>
            <p:nvPr/>
          </p:nvPicPr>
          <p:blipFill>
            <a:blip r:embed="rId3"/>
            <a:stretch>
              <a:fillRect/>
            </a:stretch>
          </p:blipFill>
          <p:spPr>
            <a:xfrm>
              <a:off x="7801283" y="2921469"/>
              <a:ext cx="4257511" cy="2490437"/>
            </a:xfrm>
            <a:prstGeom prst="rect">
              <a:avLst/>
            </a:prstGeom>
          </p:spPr>
        </p:pic>
        <p:sp>
          <p:nvSpPr>
            <p:cNvPr id="9" name="TextBox 8">
              <a:extLst>
                <a:ext uri="{FF2B5EF4-FFF2-40B4-BE49-F238E27FC236}">
                  <a16:creationId xmlns:a16="http://schemas.microsoft.com/office/drawing/2014/main" id="{77C43AEF-4277-067E-0C7E-A06EE5BA7574}"/>
                </a:ext>
              </a:extLst>
            </p:cNvPr>
            <p:cNvSpPr txBox="1"/>
            <p:nvPr/>
          </p:nvSpPr>
          <p:spPr>
            <a:xfrm>
              <a:off x="9030802" y="5061121"/>
              <a:ext cx="35137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rPr>
                <a:t>3)</a:t>
              </a:r>
            </a:p>
          </p:txBody>
        </p:sp>
      </p:grpSp>
      <p:cxnSp>
        <p:nvCxnSpPr>
          <p:cNvPr id="15" name="Straight Connector 14">
            <a:extLst>
              <a:ext uri="{FF2B5EF4-FFF2-40B4-BE49-F238E27FC236}">
                <a16:creationId xmlns:a16="http://schemas.microsoft.com/office/drawing/2014/main" id="{583382CF-163F-230D-407F-97595A44EDF0}"/>
              </a:ext>
            </a:extLst>
          </p:cNvPr>
          <p:cNvCxnSpPr/>
          <p:nvPr/>
        </p:nvCxnSpPr>
        <p:spPr>
          <a:xfrm>
            <a:off x="8252752" y="2323016"/>
            <a:ext cx="0" cy="27525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50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3"/>
          <p:cNvSpPr>
            <a:spLocks noGrp="1"/>
          </p:cNvSpPr>
          <p:nvPr>
            <p:ph type="title"/>
          </p:nvPr>
        </p:nvSpPr>
        <p:spPr/>
        <p:txBody>
          <a:bodyPr/>
          <a:lstStyle/>
          <a:p>
            <a:r>
              <a:rPr lang="en-US" dirty="0" err="1"/>
              <a:t>Vanliga</a:t>
            </a:r>
            <a:r>
              <a:rPr lang="en-US" dirty="0"/>
              <a:t> </a:t>
            </a:r>
            <a:r>
              <a:rPr lang="en-US" dirty="0" err="1"/>
              <a:t>orsaker</a:t>
            </a:r>
            <a:r>
              <a:rPr lang="en-US" dirty="0"/>
              <a:t> till </a:t>
            </a:r>
            <a:r>
              <a:rPr lang="en-US" dirty="0" err="1"/>
              <a:t>bäckenbottendysfunktion</a:t>
            </a:r>
            <a:endParaRPr lang="en-US" dirty="0"/>
          </a:p>
        </p:txBody>
      </p:sp>
      <p:sp>
        <p:nvSpPr>
          <p:cNvPr id="2" name="Content Placeholder 1">
            <a:extLst>
              <a:ext uri="{FF2B5EF4-FFF2-40B4-BE49-F238E27FC236}">
                <a16:creationId xmlns:a16="http://schemas.microsoft.com/office/drawing/2014/main" id="{31EC9A6F-2285-4950-ACE7-CB9BD4446A6E}"/>
              </a:ext>
            </a:extLst>
          </p:cNvPr>
          <p:cNvSpPr>
            <a:spLocks noGrp="1"/>
          </p:cNvSpPr>
          <p:nvPr>
            <p:ph sz="half" idx="1"/>
          </p:nvPr>
        </p:nvSpPr>
        <p:spPr>
          <a:xfrm>
            <a:off x="838200" y="2073600"/>
            <a:ext cx="6280230" cy="4230000"/>
          </a:xfrm>
        </p:spPr>
        <p:txBody>
          <a:bodyPr>
            <a:normAutofit fontScale="92500" lnSpcReduction="10000"/>
          </a:bodyPr>
          <a:lstStyle/>
          <a:p>
            <a:pPr marL="0" lvl="0" indent="0">
              <a:buNone/>
            </a:pPr>
            <a:r>
              <a:rPr lang="en-GB" b="1" dirty="0" err="1"/>
              <a:t>Graviditet</a:t>
            </a:r>
            <a:r>
              <a:rPr lang="en-GB" b="1" dirty="0"/>
              <a:t> &amp; </a:t>
            </a:r>
            <a:r>
              <a:rPr lang="en-GB" b="1" dirty="0" err="1"/>
              <a:t>Förlossning</a:t>
            </a:r>
            <a:endParaRPr lang="en-GB" b="1" dirty="0"/>
          </a:p>
          <a:p>
            <a:pPr lvl="0"/>
            <a:r>
              <a:rPr lang="sv-SE" dirty="0"/>
              <a:t>Särskilda riskfaktorer är stora barn (&gt;4kg), instrumentell förlossning (tång/sugklocka), långdragen krystning, sätesbjudning. Obstetrisk anal </a:t>
            </a:r>
            <a:r>
              <a:rPr lang="sv-SE" dirty="0" err="1"/>
              <a:t>sfinkterskada</a:t>
            </a:r>
            <a:r>
              <a:rPr lang="sv-SE" dirty="0"/>
              <a:t> (OASI)</a:t>
            </a:r>
          </a:p>
          <a:p>
            <a:pPr lvl="0"/>
            <a:r>
              <a:rPr lang="en-GB" b="1" dirty="0" err="1"/>
              <a:t>Hormonella</a:t>
            </a:r>
            <a:r>
              <a:rPr lang="en-GB" b="1" dirty="0"/>
              <a:t> </a:t>
            </a:r>
            <a:r>
              <a:rPr lang="en-GB" b="1" dirty="0" err="1"/>
              <a:t>förändringar</a:t>
            </a:r>
            <a:endParaRPr lang="en-GB" b="1" dirty="0"/>
          </a:p>
          <a:p>
            <a:pPr lvl="0"/>
            <a:r>
              <a:rPr lang="sv-SE" dirty="0"/>
              <a:t>Skador som uppstått vid förlossning visar sig ofta efter menopaus, en del kvinnor upplever förvärrad inkontinens vid vissa tidpunkter i menstruationscykeln</a:t>
            </a:r>
          </a:p>
          <a:p>
            <a:pPr lvl="0"/>
            <a:r>
              <a:rPr lang="en-GB" b="1" dirty="0" err="1"/>
              <a:t>Urinvägsinfektion</a:t>
            </a:r>
            <a:r>
              <a:rPr lang="en-GB" b="1" dirty="0"/>
              <a:t> (UVI)</a:t>
            </a:r>
          </a:p>
          <a:p>
            <a:pPr lvl="0"/>
            <a:r>
              <a:rPr lang="sv-SE" dirty="0"/>
              <a:t>Irritationen i urinblåsan och smärtan vid urinering kan göra att bäckenbottenmusklerna blir överaktiva</a:t>
            </a:r>
            <a:endParaRPr lang="en-GB" dirty="0"/>
          </a:p>
        </p:txBody>
      </p:sp>
      <p:pic>
        <p:nvPicPr>
          <p:cNvPr id="9" name="Content Placeholder 8">
            <a:extLst>
              <a:ext uri="{FF2B5EF4-FFF2-40B4-BE49-F238E27FC236}">
                <a16:creationId xmlns:a16="http://schemas.microsoft.com/office/drawing/2014/main" id="{E2B9527D-9806-786A-FDD3-42188AD892AA}"/>
              </a:ext>
            </a:extLst>
          </p:cNvPr>
          <p:cNvPicPr>
            <a:picLocks noGrp="1" noChangeAspect="1"/>
          </p:cNvPicPr>
          <p:nvPr>
            <p:ph sz="half" idx="2"/>
          </p:nvPr>
        </p:nvPicPr>
        <p:blipFill rotWithShape="1">
          <a:blip r:embed="rId3">
            <a:duotone>
              <a:schemeClr val="accent6">
                <a:shade val="45000"/>
                <a:satMod val="135000"/>
              </a:schemeClr>
              <a:prstClr val="white"/>
            </a:duotone>
          </a:blip>
          <a:srcRect l="25555" r="20376"/>
          <a:stretch/>
        </p:blipFill>
        <p:spPr>
          <a:xfrm>
            <a:off x="7373595" y="1898821"/>
            <a:ext cx="3379286" cy="4233359"/>
          </a:xfrm>
          <a:prstGeom prst="rect">
            <a:avLst/>
          </a:prstGeom>
        </p:spPr>
      </p:pic>
    </p:spTree>
    <p:extLst>
      <p:ext uri="{BB962C8B-B14F-4D97-AF65-F5344CB8AC3E}">
        <p14:creationId xmlns:p14="http://schemas.microsoft.com/office/powerpoint/2010/main" val="77351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dirty="0"/>
              <a:t>Uterus - Procidentia</a:t>
            </a:r>
          </a:p>
        </p:txBody>
      </p:sp>
      <p:sp>
        <p:nvSpPr>
          <p:cNvPr id="7" name="Content Placeholder 6">
            <a:extLst>
              <a:ext uri="{FF2B5EF4-FFF2-40B4-BE49-F238E27FC236}">
                <a16:creationId xmlns:a16="http://schemas.microsoft.com/office/drawing/2014/main" id="{31A456CE-18B0-BC67-6A11-4D56D01B01F6}"/>
              </a:ext>
            </a:extLst>
          </p:cNvPr>
          <p:cNvSpPr>
            <a:spLocks noGrp="1"/>
          </p:cNvSpPr>
          <p:nvPr>
            <p:ph idx="1"/>
          </p:nvPr>
        </p:nvSpPr>
        <p:spPr/>
        <p:txBody>
          <a:bodyPr/>
          <a:lstStyle/>
          <a:p>
            <a:endParaRPr lang="en-US" dirty="0"/>
          </a:p>
        </p:txBody>
      </p:sp>
      <p:sp>
        <p:nvSpPr>
          <p:cNvPr id="2" name="Content Placeholder 2">
            <a:extLst>
              <a:ext uri="{FF2B5EF4-FFF2-40B4-BE49-F238E27FC236}">
                <a16:creationId xmlns:a16="http://schemas.microsoft.com/office/drawing/2014/main" id="{FFB48668-0CD7-382B-B980-9F14A71CFF27}"/>
              </a:ext>
            </a:extLst>
          </p:cNvPr>
          <p:cNvSpPr txBox="1">
            <a:spLocks/>
          </p:cNvSpPr>
          <p:nvPr/>
        </p:nvSpPr>
        <p:spPr bwMode="auto">
          <a:xfrm>
            <a:off x="189364" y="4752948"/>
            <a:ext cx="308095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a:solidFill>
                  <a:schemeClr val="tx1"/>
                </a:solidFill>
                <a:latin typeface="+mn-lt"/>
                <a:cs typeface="+mn-cs"/>
              </a:rPr>
              <a:t>Normal </a:t>
            </a:r>
            <a:r>
              <a:rPr lang="en-GB" altLang="en-US" sz="2400" dirty="0" err="1">
                <a:solidFill>
                  <a:schemeClr val="tx1"/>
                </a:solidFill>
                <a:latin typeface="+mn-lt"/>
                <a:cs typeface="+mn-cs"/>
              </a:rPr>
              <a:t>Anatomi</a:t>
            </a:r>
            <a:endParaRPr lang="en-GB" altLang="en-US" sz="2400" dirty="0">
              <a:solidFill>
                <a:schemeClr val="tx1"/>
              </a:solidFill>
              <a:latin typeface="+mn-lt"/>
              <a:cs typeface="+mn-cs"/>
            </a:endParaRPr>
          </a:p>
        </p:txBody>
      </p:sp>
      <p:pic>
        <p:nvPicPr>
          <p:cNvPr id="8" name="Graphic 7">
            <a:extLst>
              <a:ext uri="{FF2B5EF4-FFF2-40B4-BE49-F238E27FC236}">
                <a16:creationId xmlns:a16="http://schemas.microsoft.com/office/drawing/2014/main" id="{A6F63403-C69F-F0CD-4C14-2CBD3A79B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4446" y="2437343"/>
            <a:ext cx="2287867" cy="2033660"/>
          </a:xfrm>
          <a:prstGeom prst="rect">
            <a:avLst/>
          </a:prstGeom>
        </p:spPr>
      </p:pic>
      <p:pic>
        <p:nvPicPr>
          <p:cNvPr id="10" name="Graphic 9">
            <a:extLst>
              <a:ext uri="{FF2B5EF4-FFF2-40B4-BE49-F238E27FC236}">
                <a16:creationId xmlns:a16="http://schemas.microsoft.com/office/drawing/2014/main" id="{B424B0F5-3E8E-9668-000F-A5E3B4EE59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2969" y="2437342"/>
            <a:ext cx="2273745" cy="2033660"/>
          </a:xfrm>
          <a:prstGeom prst="rect">
            <a:avLst/>
          </a:prstGeom>
        </p:spPr>
      </p:pic>
      <p:pic>
        <p:nvPicPr>
          <p:cNvPr id="12" name="Graphic 11">
            <a:extLst>
              <a:ext uri="{FF2B5EF4-FFF2-40B4-BE49-F238E27FC236}">
                <a16:creationId xmlns:a16="http://schemas.microsoft.com/office/drawing/2014/main" id="{2D608CDA-EF14-9E31-DEB0-7A4A47683D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70045" y="2437342"/>
            <a:ext cx="2253700" cy="2028330"/>
          </a:xfrm>
          <a:prstGeom prst="rect">
            <a:avLst/>
          </a:prstGeom>
        </p:spPr>
      </p:pic>
      <p:pic>
        <p:nvPicPr>
          <p:cNvPr id="14" name="Graphic 13">
            <a:extLst>
              <a:ext uri="{FF2B5EF4-FFF2-40B4-BE49-F238E27FC236}">
                <a16:creationId xmlns:a16="http://schemas.microsoft.com/office/drawing/2014/main" id="{A0021077-AD4B-A2F5-3881-89B9135CED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81477" y="2437341"/>
            <a:ext cx="2253699" cy="2028329"/>
          </a:xfrm>
          <a:prstGeom prst="rect">
            <a:avLst/>
          </a:prstGeom>
        </p:spPr>
      </p:pic>
      <p:sp>
        <p:nvSpPr>
          <p:cNvPr id="15" name="Content Placeholder 2">
            <a:extLst>
              <a:ext uri="{FF2B5EF4-FFF2-40B4-BE49-F238E27FC236}">
                <a16:creationId xmlns:a16="http://schemas.microsoft.com/office/drawing/2014/main" id="{727DAF8C-9A16-BFB0-96C5-D9D29262EC82}"/>
              </a:ext>
            </a:extLst>
          </p:cNvPr>
          <p:cNvSpPr txBox="1">
            <a:spLocks/>
          </p:cNvSpPr>
          <p:nvPr/>
        </p:nvSpPr>
        <p:spPr bwMode="auto">
          <a:xfrm>
            <a:off x="3347453" y="4766383"/>
            <a:ext cx="24418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a:solidFill>
                  <a:schemeClr val="tx1"/>
                </a:solidFill>
                <a:latin typeface="+mn-lt"/>
                <a:cs typeface="+mn-cs"/>
              </a:rPr>
              <a:t>Uterus </a:t>
            </a:r>
            <a:r>
              <a:rPr lang="en-GB" altLang="en-US" sz="2400" dirty="0" err="1">
                <a:solidFill>
                  <a:schemeClr val="tx1"/>
                </a:solidFill>
                <a:latin typeface="+mn-lt"/>
                <a:cs typeface="+mn-cs"/>
              </a:rPr>
              <a:t>Prolaps</a:t>
            </a:r>
            <a:endParaRPr lang="en-GB" altLang="en-US" sz="2400" dirty="0">
              <a:solidFill>
                <a:schemeClr val="tx1"/>
              </a:solidFill>
              <a:latin typeface="+mn-lt"/>
              <a:cs typeface="+mn-cs"/>
            </a:endParaRPr>
          </a:p>
        </p:txBody>
      </p:sp>
      <p:sp>
        <p:nvSpPr>
          <p:cNvPr id="16" name="Content Placeholder 2">
            <a:extLst>
              <a:ext uri="{FF2B5EF4-FFF2-40B4-BE49-F238E27FC236}">
                <a16:creationId xmlns:a16="http://schemas.microsoft.com/office/drawing/2014/main" id="{B3C5E327-E672-323B-9711-86DC0A822B99}"/>
              </a:ext>
            </a:extLst>
          </p:cNvPr>
          <p:cNvSpPr txBox="1">
            <a:spLocks/>
          </p:cNvSpPr>
          <p:nvPr/>
        </p:nvSpPr>
        <p:spPr bwMode="auto">
          <a:xfrm>
            <a:off x="6175969" y="5391976"/>
            <a:ext cx="2441851" cy="88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a:solidFill>
                  <a:schemeClr val="tx1"/>
                </a:solidFill>
                <a:latin typeface="+mn-lt"/>
                <a:cs typeface="+mn-cs"/>
              </a:rPr>
              <a:t>Enterocele</a:t>
            </a:r>
          </a:p>
          <a:p>
            <a:pPr marL="0" indent="0" algn="ctr" eaLnBrk="1" hangingPunct="1">
              <a:buNone/>
            </a:pPr>
            <a:r>
              <a:rPr lang="en-GB" altLang="en-US" sz="2400" dirty="0" err="1">
                <a:solidFill>
                  <a:schemeClr val="tx1"/>
                </a:solidFill>
                <a:latin typeface="+mn-lt"/>
                <a:cs typeface="+mn-cs"/>
              </a:rPr>
              <a:t>Tunntarm</a:t>
            </a:r>
            <a:endParaRPr lang="en-GB" altLang="en-US" sz="2400" dirty="0">
              <a:solidFill>
                <a:schemeClr val="tx1"/>
              </a:solidFill>
              <a:latin typeface="+mn-lt"/>
              <a:cs typeface="+mn-cs"/>
            </a:endParaRPr>
          </a:p>
        </p:txBody>
      </p:sp>
      <p:sp>
        <p:nvSpPr>
          <p:cNvPr id="17" name="Content Placeholder 2">
            <a:extLst>
              <a:ext uri="{FF2B5EF4-FFF2-40B4-BE49-F238E27FC236}">
                <a16:creationId xmlns:a16="http://schemas.microsoft.com/office/drawing/2014/main" id="{E874B1E8-42C7-FC7A-F383-11C4E2ED82A1}"/>
              </a:ext>
            </a:extLst>
          </p:cNvPr>
          <p:cNvSpPr txBox="1">
            <a:spLocks/>
          </p:cNvSpPr>
          <p:nvPr/>
        </p:nvSpPr>
        <p:spPr bwMode="auto">
          <a:xfrm>
            <a:off x="8808642" y="5391976"/>
            <a:ext cx="2799367" cy="88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a:solidFill>
                  <a:schemeClr val="tx1"/>
                </a:solidFill>
                <a:latin typeface="+mn-lt"/>
                <a:cs typeface="+mn-cs"/>
              </a:rPr>
              <a:t>Enterocele</a:t>
            </a:r>
          </a:p>
          <a:p>
            <a:pPr marL="0" indent="0" algn="ctr" eaLnBrk="1" hangingPunct="1">
              <a:buNone/>
            </a:pPr>
            <a:r>
              <a:rPr lang="en-GB" altLang="en-US" sz="2400" dirty="0" err="1">
                <a:solidFill>
                  <a:schemeClr val="tx1"/>
                </a:solidFill>
                <a:latin typeface="+mn-lt"/>
                <a:cs typeface="+mn-cs"/>
              </a:rPr>
              <a:t>Vaginalvalvsprolaps</a:t>
            </a:r>
            <a:endParaRPr lang="en-GB" altLang="en-US" sz="2400" dirty="0">
              <a:solidFill>
                <a:schemeClr val="tx1"/>
              </a:solidFill>
              <a:latin typeface="+mn-lt"/>
              <a:cs typeface="+mn-cs"/>
            </a:endParaRPr>
          </a:p>
        </p:txBody>
      </p:sp>
    </p:spTree>
    <p:extLst>
      <p:ext uri="{BB962C8B-B14F-4D97-AF65-F5344CB8AC3E}">
        <p14:creationId xmlns:p14="http://schemas.microsoft.com/office/powerpoint/2010/main" val="255108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F1B36828-9C90-B6FB-0F1F-CD89A191A0AC}"/>
              </a:ext>
            </a:extLst>
          </p:cNvPr>
          <p:cNvSpPr>
            <a:spLocks noGrp="1"/>
          </p:cNvSpPr>
          <p:nvPr>
            <p:ph type="title"/>
          </p:nvPr>
        </p:nvSpPr>
        <p:spPr/>
        <p:txBody>
          <a:bodyPr/>
          <a:lstStyle/>
          <a:p>
            <a:r>
              <a:rPr lang="en-US" dirty="0" err="1"/>
              <a:t>Vanliga</a:t>
            </a:r>
            <a:r>
              <a:rPr lang="en-US" dirty="0"/>
              <a:t> </a:t>
            </a:r>
            <a:r>
              <a:rPr lang="en-US" dirty="0" err="1"/>
              <a:t>orsaker</a:t>
            </a:r>
            <a:r>
              <a:rPr lang="en-US" dirty="0"/>
              <a:t> till </a:t>
            </a:r>
            <a:r>
              <a:rPr lang="en-US" dirty="0" err="1"/>
              <a:t>bäckenbottendysfunktion</a:t>
            </a:r>
            <a:endParaRPr lang="en-US" dirty="0"/>
          </a:p>
        </p:txBody>
      </p:sp>
      <p:sp>
        <p:nvSpPr>
          <p:cNvPr id="2" name="Content Placeholder 1">
            <a:extLst>
              <a:ext uri="{FF2B5EF4-FFF2-40B4-BE49-F238E27FC236}">
                <a16:creationId xmlns:a16="http://schemas.microsoft.com/office/drawing/2014/main" id="{31EC9A6F-2285-4950-ACE7-CB9BD4446A6E}"/>
              </a:ext>
            </a:extLst>
          </p:cNvPr>
          <p:cNvSpPr>
            <a:spLocks noGrp="1"/>
          </p:cNvSpPr>
          <p:nvPr>
            <p:ph idx="1"/>
          </p:nvPr>
        </p:nvSpPr>
        <p:spPr/>
        <p:txBody>
          <a:bodyPr>
            <a:normAutofit/>
          </a:bodyPr>
          <a:lstStyle/>
          <a:p>
            <a:pPr lvl="0"/>
            <a:r>
              <a:rPr lang="en-US" dirty="0"/>
              <a:t>Operation</a:t>
            </a:r>
          </a:p>
          <a:p>
            <a:pPr lvl="0"/>
            <a:r>
              <a:rPr lang="en-US" dirty="0" err="1"/>
              <a:t>Hysterektomi</a:t>
            </a:r>
            <a:r>
              <a:rPr lang="en-US" dirty="0"/>
              <a:t> (</a:t>
            </a:r>
            <a:r>
              <a:rPr lang="en-US" dirty="0" err="1"/>
              <a:t>avlägsnande</a:t>
            </a:r>
            <a:r>
              <a:rPr lang="en-US" dirty="0"/>
              <a:t> av </a:t>
            </a:r>
            <a:r>
              <a:rPr lang="en-US" dirty="0" err="1"/>
              <a:t>livmodern</a:t>
            </a:r>
            <a:r>
              <a:rPr lang="en-US" dirty="0"/>
              <a:t>) </a:t>
            </a:r>
          </a:p>
          <a:p>
            <a:r>
              <a:rPr lang="sv-SE" dirty="0">
                <a:effectLst/>
                <a:latin typeface="Segoe UI" panose="020B0502040204020203" pitchFamily="34" charset="0"/>
              </a:rPr>
              <a:t>Radikal </a:t>
            </a:r>
            <a:r>
              <a:rPr lang="sv-SE" dirty="0" err="1">
                <a:effectLst/>
                <a:latin typeface="Segoe UI" panose="020B0502040204020203" pitchFamily="34" charset="0"/>
              </a:rPr>
              <a:t>prostatektomi</a:t>
            </a:r>
            <a:endParaRPr lang="sv-SE" dirty="0">
              <a:effectLst/>
              <a:latin typeface="Arial" panose="020B0604020202020204" pitchFamily="34" charset="0"/>
            </a:endParaRPr>
          </a:p>
          <a:p>
            <a:pPr lvl="0"/>
            <a:r>
              <a:rPr lang="sv-SE" dirty="0"/>
              <a:t>Operation i analkanalen kan skada </a:t>
            </a:r>
            <a:r>
              <a:rPr lang="sv-SE" dirty="0" err="1"/>
              <a:t>analsfinktern</a:t>
            </a:r>
            <a:endParaRPr lang="sv-SE" dirty="0"/>
          </a:p>
          <a:p>
            <a:pPr lvl="0"/>
            <a:r>
              <a:rPr lang="en-US" dirty="0" err="1"/>
              <a:t>Krystning</a:t>
            </a:r>
            <a:r>
              <a:rPr lang="en-US" dirty="0"/>
              <a:t> vid </a:t>
            </a:r>
            <a:r>
              <a:rPr lang="en-US" dirty="0" err="1"/>
              <a:t>tarmtömning</a:t>
            </a:r>
            <a:r>
              <a:rPr lang="en-US" dirty="0"/>
              <a:t> - </a:t>
            </a:r>
            <a:r>
              <a:rPr lang="en-US" dirty="0" err="1"/>
              <a:t>förstoppning</a:t>
            </a:r>
            <a:endParaRPr lang="en-US" dirty="0"/>
          </a:p>
          <a:p>
            <a:pPr lvl="0"/>
            <a:r>
              <a:rPr lang="en-US" dirty="0" err="1"/>
              <a:t>Rökning</a:t>
            </a:r>
            <a:endParaRPr lang="en-US" dirty="0"/>
          </a:p>
          <a:p>
            <a:pPr lvl="0"/>
            <a:r>
              <a:rPr lang="en-US" dirty="0" err="1"/>
              <a:t>Kronisk</a:t>
            </a:r>
            <a:r>
              <a:rPr lang="en-US" dirty="0"/>
              <a:t> </a:t>
            </a:r>
            <a:r>
              <a:rPr lang="en-US" dirty="0" err="1"/>
              <a:t>hosta</a:t>
            </a:r>
            <a:r>
              <a:rPr lang="en-US" dirty="0"/>
              <a:t> – </a:t>
            </a:r>
            <a:r>
              <a:rPr lang="en-US" dirty="0" err="1"/>
              <a:t>Långtidscovid</a:t>
            </a:r>
            <a:endParaRPr lang="en-US" dirty="0"/>
          </a:p>
          <a:p>
            <a:pPr lvl="0"/>
            <a:r>
              <a:rPr lang="en-US" dirty="0"/>
              <a:t>Tunga </a:t>
            </a:r>
            <a:r>
              <a:rPr lang="en-US" dirty="0" err="1"/>
              <a:t>lyft</a:t>
            </a:r>
            <a:r>
              <a:rPr lang="en-US" dirty="0"/>
              <a:t>/ </a:t>
            </a:r>
            <a:r>
              <a:rPr lang="en-US" dirty="0" err="1"/>
              <a:t>Överdrivet</a:t>
            </a:r>
            <a:r>
              <a:rPr lang="en-US" dirty="0"/>
              <a:t> </a:t>
            </a:r>
            <a:r>
              <a:rPr lang="en-US" dirty="0" err="1"/>
              <a:t>högintensiv</a:t>
            </a:r>
            <a:r>
              <a:rPr lang="en-US" dirty="0"/>
              <a:t> </a:t>
            </a:r>
            <a:r>
              <a:rPr lang="en-US" dirty="0" err="1"/>
              <a:t>träning</a:t>
            </a:r>
            <a:endParaRPr lang="en-US" dirty="0"/>
          </a:p>
          <a:p>
            <a:pPr lvl="0"/>
            <a:r>
              <a:rPr lang="en-US" dirty="0" err="1"/>
              <a:t>Åldrande</a:t>
            </a:r>
            <a:endParaRPr lang="en-US" dirty="0"/>
          </a:p>
        </p:txBody>
      </p:sp>
      <p:pic>
        <p:nvPicPr>
          <p:cNvPr id="5" name="Picture 4">
            <a:extLst>
              <a:ext uri="{FF2B5EF4-FFF2-40B4-BE49-F238E27FC236}">
                <a16:creationId xmlns:a16="http://schemas.microsoft.com/office/drawing/2014/main" id="{119ACCFC-3B90-45EB-8951-7A00DF4591C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407797" y="2073599"/>
            <a:ext cx="3946003" cy="3834175"/>
          </a:xfrm>
          <a:prstGeom prst="rect">
            <a:avLst/>
          </a:prstGeom>
        </p:spPr>
      </p:pic>
    </p:spTree>
    <p:extLst>
      <p:ext uri="{BB962C8B-B14F-4D97-AF65-F5344CB8AC3E}">
        <p14:creationId xmlns:p14="http://schemas.microsoft.com/office/powerpoint/2010/main" val="16817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C638037-8CBC-4540-B81F-B34ED4C9CC30}"/>
              </a:ext>
            </a:extLst>
          </p:cNvPr>
          <p:cNvSpPr>
            <a:spLocks noGrp="1" noChangeArrowheads="1"/>
          </p:cNvSpPr>
          <p:nvPr>
            <p:ph type="title"/>
          </p:nvPr>
        </p:nvSpPr>
        <p:spPr/>
        <p:txBody>
          <a:bodyPr/>
          <a:lstStyle/>
          <a:p>
            <a:r>
              <a:rPr lang="en-GB" dirty="0" err="1"/>
              <a:t>Konservativ</a:t>
            </a:r>
            <a:r>
              <a:rPr lang="en-GB" dirty="0"/>
              <a:t> </a:t>
            </a:r>
            <a:r>
              <a:rPr lang="en-GB" dirty="0" err="1"/>
              <a:t>terapi</a:t>
            </a:r>
            <a:r>
              <a:rPr lang="en-GB" dirty="0"/>
              <a:t> för </a:t>
            </a:r>
            <a:r>
              <a:rPr lang="en-GB" dirty="0" err="1"/>
              <a:t>bäckenbottendysfunktion</a:t>
            </a:r>
            <a:endParaRPr lang="en-GB" dirty="0"/>
          </a:p>
        </p:txBody>
      </p:sp>
      <p:sp>
        <p:nvSpPr>
          <p:cNvPr id="10243" name="Rectangle 3">
            <a:extLst>
              <a:ext uri="{FF2B5EF4-FFF2-40B4-BE49-F238E27FC236}">
                <a16:creationId xmlns:a16="http://schemas.microsoft.com/office/drawing/2014/main" id="{CF3B3FF1-BC26-4321-8F21-98B5D72F95CD}"/>
              </a:ext>
            </a:extLst>
          </p:cNvPr>
          <p:cNvSpPr>
            <a:spLocks noGrp="1" noChangeArrowheads="1"/>
          </p:cNvSpPr>
          <p:nvPr>
            <p:ph idx="1"/>
          </p:nvPr>
        </p:nvSpPr>
        <p:spPr/>
        <p:txBody>
          <a:bodyPr/>
          <a:lstStyle/>
          <a:p>
            <a:r>
              <a:rPr lang="en-GB" altLang="en-US" dirty="0" err="1"/>
              <a:t>Bäckenbottenträning</a:t>
            </a:r>
            <a:endParaRPr lang="en-GB" altLang="en-US" dirty="0"/>
          </a:p>
          <a:p>
            <a:r>
              <a:rPr lang="en-GB" altLang="en-US" dirty="0"/>
              <a:t>Biofeedback</a:t>
            </a:r>
          </a:p>
          <a:p>
            <a:r>
              <a:rPr lang="en-GB" altLang="en-US" dirty="0" err="1"/>
              <a:t>Neuromuskulär</a:t>
            </a:r>
            <a:r>
              <a:rPr lang="en-GB" altLang="en-US" dirty="0"/>
              <a:t> </a:t>
            </a:r>
            <a:r>
              <a:rPr lang="en-GB" altLang="en-US" dirty="0" err="1"/>
              <a:t>elektrisk</a:t>
            </a:r>
            <a:r>
              <a:rPr lang="en-GB" altLang="en-US" dirty="0"/>
              <a:t> </a:t>
            </a:r>
            <a:r>
              <a:rPr lang="en-GB" altLang="en-US" dirty="0" err="1"/>
              <a:t>stimulering</a:t>
            </a:r>
            <a:endParaRPr lang="en-GB" altLang="en-US" dirty="0"/>
          </a:p>
          <a:p>
            <a:r>
              <a:rPr lang="en-GB" altLang="en-US" dirty="0" err="1"/>
              <a:t>Avslappningsövningar</a:t>
            </a:r>
            <a:endParaRPr lang="en-GB" altLang="en-US" dirty="0"/>
          </a:p>
          <a:p>
            <a:r>
              <a:rPr lang="en-GB" altLang="en-US" dirty="0" err="1"/>
              <a:t>Andningsövningar</a:t>
            </a:r>
            <a:endParaRPr lang="en-GB" altLang="en-US" dirty="0"/>
          </a:p>
          <a:p>
            <a:r>
              <a:rPr lang="sv-SE" altLang="en-US" dirty="0"/>
              <a:t>Tömningsdynamik, </a:t>
            </a:r>
            <a:br>
              <a:rPr lang="sv-SE" altLang="en-US" dirty="0"/>
            </a:br>
            <a:r>
              <a:rPr lang="sv-SE" altLang="en-US" dirty="0"/>
              <a:t>(tex </a:t>
            </a:r>
            <a:r>
              <a:rPr lang="sv-SE" altLang="en-US" dirty="0" err="1"/>
              <a:t>postioner</a:t>
            </a:r>
            <a:r>
              <a:rPr lang="sv-SE" altLang="en-US" dirty="0"/>
              <a:t> för bättre tömning)</a:t>
            </a:r>
          </a:p>
          <a:p>
            <a:r>
              <a:rPr lang="en-GB" altLang="en-US" dirty="0" err="1"/>
              <a:t>Prolapsring</a:t>
            </a:r>
            <a:endParaRPr lang="en-GB" altLang="en-US" dirty="0"/>
          </a:p>
        </p:txBody>
      </p:sp>
      <p:pic>
        <p:nvPicPr>
          <p:cNvPr id="4" name="Picture 3">
            <a:extLst>
              <a:ext uri="{FF2B5EF4-FFF2-40B4-BE49-F238E27FC236}">
                <a16:creationId xmlns:a16="http://schemas.microsoft.com/office/drawing/2014/main" id="{F7A2D068-7313-C11C-B06F-46E2E6CD551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49387" y="2073600"/>
            <a:ext cx="5404413" cy="3842260"/>
          </a:xfrm>
          <a:prstGeom prst="rect">
            <a:avLst/>
          </a:prstGeom>
        </p:spPr>
      </p:pic>
    </p:spTree>
    <p:extLst>
      <p:ext uri="{BB962C8B-B14F-4D97-AF65-F5344CB8AC3E}">
        <p14:creationId xmlns:p14="http://schemas.microsoft.com/office/powerpoint/2010/main" val="53599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5F5E1953-F149-5DF6-B2DC-65FF8530C38D}"/>
              </a:ext>
            </a:extLst>
          </p:cNvPr>
          <p:cNvSpPr/>
          <p:nvPr/>
        </p:nvSpPr>
        <p:spPr>
          <a:xfrm flipH="1">
            <a:off x="5933954" y="1794077"/>
            <a:ext cx="5281914" cy="4316952"/>
          </a:xfrm>
          <a:prstGeom prst="round1Rect">
            <a:avLst>
              <a:gd name="adj" fmla="val 140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EC638037-8CBC-4540-B81F-B34ED4C9CC30}"/>
              </a:ext>
            </a:extLst>
          </p:cNvPr>
          <p:cNvSpPr>
            <a:spLocks noGrp="1" noChangeArrowheads="1"/>
          </p:cNvSpPr>
          <p:nvPr>
            <p:ph type="title"/>
          </p:nvPr>
        </p:nvSpPr>
        <p:spPr/>
        <p:txBody>
          <a:bodyPr/>
          <a:lstStyle/>
          <a:p>
            <a:r>
              <a:rPr lang="en-GB" dirty="0"/>
              <a:t>Ren intermittent </a:t>
            </a:r>
            <a:r>
              <a:rPr lang="en-GB" dirty="0" err="1"/>
              <a:t>självkateterisering</a:t>
            </a:r>
            <a:r>
              <a:rPr lang="en-GB" dirty="0"/>
              <a:t> (RIK)</a:t>
            </a:r>
          </a:p>
        </p:txBody>
      </p:sp>
      <p:sp>
        <p:nvSpPr>
          <p:cNvPr id="10243" name="Rectangle 3">
            <a:extLst>
              <a:ext uri="{FF2B5EF4-FFF2-40B4-BE49-F238E27FC236}">
                <a16:creationId xmlns:a16="http://schemas.microsoft.com/office/drawing/2014/main" id="{CF3B3FF1-BC26-4321-8F21-98B5D72F95CD}"/>
              </a:ext>
            </a:extLst>
          </p:cNvPr>
          <p:cNvSpPr>
            <a:spLocks noGrp="1" noChangeArrowheads="1"/>
          </p:cNvSpPr>
          <p:nvPr>
            <p:ph sz="half" idx="1"/>
          </p:nvPr>
        </p:nvSpPr>
        <p:spPr/>
        <p:txBody>
          <a:bodyPr/>
          <a:lstStyle/>
          <a:p>
            <a:pPr marL="0" indent="0">
              <a:buNone/>
            </a:pPr>
            <a:r>
              <a:rPr lang="sv-SE" altLang="en-US" dirty="0"/>
              <a:t>I fall där bäckenbottendysfunktionen orsakar</a:t>
            </a:r>
            <a:r>
              <a:rPr lang="en-GB" altLang="en-US" dirty="0"/>
              <a:t>:</a:t>
            </a:r>
          </a:p>
          <a:p>
            <a:pPr lvl="1"/>
            <a:r>
              <a:rPr lang="sv-SE" altLang="en-US" dirty="0"/>
              <a:t>oförmåga att tömma blåsan eller tömma den helt tom - risk för UVI</a:t>
            </a:r>
          </a:p>
          <a:p>
            <a:pPr lvl="1"/>
            <a:r>
              <a:rPr lang="en-GB" altLang="en-US" dirty="0" err="1"/>
              <a:t>svagt</a:t>
            </a:r>
            <a:r>
              <a:rPr lang="en-GB" altLang="en-US" dirty="0"/>
              <a:t> </a:t>
            </a:r>
            <a:r>
              <a:rPr lang="en-GB" altLang="en-US" dirty="0" err="1"/>
              <a:t>eller</a:t>
            </a:r>
            <a:r>
              <a:rPr lang="en-GB" altLang="en-US" dirty="0"/>
              <a:t> </a:t>
            </a:r>
            <a:r>
              <a:rPr lang="en-GB" altLang="en-US" dirty="0" err="1"/>
              <a:t>avbrutet</a:t>
            </a:r>
            <a:r>
              <a:rPr lang="en-GB" altLang="en-US" dirty="0"/>
              <a:t> </a:t>
            </a:r>
            <a:r>
              <a:rPr lang="en-GB" altLang="en-US" dirty="0" err="1"/>
              <a:t>flöde</a:t>
            </a:r>
            <a:endParaRPr lang="en-GB" altLang="en-US" dirty="0"/>
          </a:p>
          <a:p>
            <a:pPr marL="0" indent="0">
              <a:buNone/>
            </a:pPr>
            <a:r>
              <a:rPr lang="en-GB" altLang="en-US" dirty="0"/>
              <a:t>- </a:t>
            </a:r>
            <a:r>
              <a:rPr lang="sv-SE" altLang="en-US" dirty="0"/>
              <a:t>att introducera patienten till att själv kunna använda tappningskateter kan ge dem mer kontroll över sina symtom</a:t>
            </a:r>
            <a:r>
              <a:rPr lang="en-GB" altLang="en-US" dirty="0"/>
              <a:t>.</a:t>
            </a:r>
          </a:p>
        </p:txBody>
      </p:sp>
      <p:sp>
        <p:nvSpPr>
          <p:cNvPr id="2" name="Content Placeholder 1">
            <a:extLst>
              <a:ext uri="{FF2B5EF4-FFF2-40B4-BE49-F238E27FC236}">
                <a16:creationId xmlns:a16="http://schemas.microsoft.com/office/drawing/2014/main" id="{5D2B684B-11A9-1D44-B886-C60214D971DF}"/>
              </a:ext>
            </a:extLst>
          </p:cNvPr>
          <p:cNvSpPr>
            <a:spLocks noGrp="1"/>
          </p:cNvSpPr>
          <p:nvPr>
            <p:ph sz="half" idx="2"/>
          </p:nvPr>
        </p:nvSpPr>
        <p:spPr/>
        <p:txBody>
          <a:bodyPr/>
          <a:lstStyle/>
          <a:p>
            <a:pPr lvl="0"/>
            <a:r>
              <a:rPr lang="en-GB" altLang="en-US" noProof="0" dirty="0" err="1"/>
              <a:t>Fördelar</a:t>
            </a:r>
            <a:r>
              <a:rPr lang="en-GB" altLang="en-US" noProof="0" dirty="0"/>
              <a:t>:</a:t>
            </a:r>
          </a:p>
          <a:p>
            <a:pPr lvl="0"/>
            <a:r>
              <a:rPr lang="en-GB" altLang="en-US" noProof="0" dirty="0" err="1"/>
              <a:t>Reducerar</a:t>
            </a:r>
            <a:r>
              <a:rPr lang="en-GB" altLang="en-US" noProof="0" dirty="0"/>
              <a:t> </a:t>
            </a:r>
            <a:r>
              <a:rPr lang="en-GB" altLang="en-US" noProof="0" dirty="0" err="1"/>
              <a:t>risken</a:t>
            </a:r>
            <a:r>
              <a:rPr lang="en-GB" altLang="en-US" noProof="0" dirty="0"/>
              <a:t> för </a:t>
            </a:r>
            <a:r>
              <a:rPr lang="en-GB" altLang="en-US" noProof="0" dirty="0" err="1"/>
              <a:t>urinvägsinfektion</a:t>
            </a:r>
            <a:endParaRPr lang="en-GB" altLang="en-US" noProof="0" dirty="0"/>
          </a:p>
          <a:p>
            <a:pPr lvl="0"/>
            <a:r>
              <a:rPr lang="sv-SE" altLang="en-US" noProof="0" dirty="0"/>
              <a:t>Reducerar risken för skador på andra organ, blåsa , njurar, urinledare från ökat tryck i blåsan på grund av urinretention</a:t>
            </a:r>
          </a:p>
          <a:p>
            <a:pPr lvl="0"/>
            <a:r>
              <a:rPr lang="en-GB" altLang="en-US" noProof="0" dirty="0" err="1"/>
              <a:t>Reducerar</a:t>
            </a:r>
            <a:r>
              <a:rPr lang="en-GB" altLang="en-US" noProof="0" dirty="0"/>
              <a:t> </a:t>
            </a:r>
            <a:r>
              <a:rPr lang="en-GB" altLang="en-US" noProof="0" dirty="0" err="1"/>
              <a:t>behovet</a:t>
            </a:r>
            <a:r>
              <a:rPr lang="en-GB" altLang="en-US" noProof="0" dirty="0"/>
              <a:t> </a:t>
            </a:r>
            <a:r>
              <a:rPr lang="en-GB" altLang="en-US" noProof="0" dirty="0" err="1"/>
              <a:t>av</a:t>
            </a:r>
            <a:r>
              <a:rPr lang="en-GB" altLang="en-US" noProof="0" dirty="0"/>
              <a:t> </a:t>
            </a:r>
            <a:r>
              <a:rPr lang="en-GB" altLang="en-US" noProof="0" dirty="0" err="1"/>
              <a:t>insatser</a:t>
            </a:r>
            <a:r>
              <a:rPr lang="en-GB" altLang="en-US" noProof="0" dirty="0"/>
              <a:t> </a:t>
            </a:r>
            <a:r>
              <a:rPr lang="en-GB" altLang="en-US" noProof="0" dirty="0" err="1"/>
              <a:t>från</a:t>
            </a:r>
            <a:r>
              <a:rPr lang="en-GB" altLang="en-US" noProof="0" dirty="0"/>
              <a:t> </a:t>
            </a:r>
            <a:r>
              <a:rPr lang="en-GB" altLang="en-US" noProof="0" dirty="0" err="1"/>
              <a:t>sjukvården</a:t>
            </a:r>
            <a:endParaRPr lang="en-GB" altLang="en-US" noProof="0" dirty="0"/>
          </a:p>
          <a:p>
            <a:pPr lvl="0"/>
            <a:r>
              <a:rPr lang="sv-SE" altLang="en-US" noProof="0" dirty="0"/>
              <a:t>Kan möjliggöra spontan återhämtning av blåsfunktionen</a:t>
            </a:r>
            <a:endParaRPr lang="en-GB" altLang="en-US" noProof="0" dirty="0"/>
          </a:p>
        </p:txBody>
      </p:sp>
    </p:spTree>
    <p:extLst>
      <p:ext uri="{BB962C8B-B14F-4D97-AF65-F5344CB8AC3E}">
        <p14:creationId xmlns:p14="http://schemas.microsoft.com/office/powerpoint/2010/main" val="151856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8B3D1C-D1B1-CCCA-8B5C-516338748026}"/>
              </a:ext>
            </a:extLst>
          </p:cNvPr>
          <p:cNvSpPr>
            <a:spLocks noGrp="1"/>
          </p:cNvSpPr>
          <p:nvPr>
            <p:ph type="title"/>
          </p:nvPr>
        </p:nvSpPr>
        <p:spPr/>
        <p:txBody>
          <a:bodyPr/>
          <a:lstStyle/>
          <a:p>
            <a:r>
              <a:rPr lang="sv-SE" dirty="0"/>
              <a:t>Fallstudie: JENNY</a:t>
            </a:r>
          </a:p>
        </p:txBody>
      </p:sp>
      <p:sp>
        <p:nvSpPr>
          <p:cNvPr id="2" name="Content Placeholder 1">
            <a:extLst>
              <a:ext uri="{FF2B5EF4-FFF2-40B4-BE49-F238E27FC236}">
                <a16:creationId xmlns:a16="http://schemas.microsoft.com/office/drawing/2014/main" id="{8846787E-D3BD-2D85-73CB-56CA77E92879}"/>
              </a:ext>
            </a:extLst>
          </p:cNvPr>
          <p:cNvSpPr>
            <a:spLocks noGrp="1"/>
          </p:cNvSpPr>
          <p:nvPr>
            <p:ph idx="1"/>
          </p:nvPr>
        </p:nvSpPr>
        <p:spPr/>
        <p:txBody>
          <a:bodyPr vert="horz" lIns="91440" tIns="45720" rIns="91440" bIns="45720" numCol="2" spcCol="360000" rtlCol="0">
            <a:normAutofit fontScale="92500" lnSpcReduction="10000"/>
          </a:bodyPr>
          <a:lstStyle/>
          <a:p>
            <a:pPr marL="0" indent="0">
              <a:buNone/>
            </a:pPr>
            <a:r>
              <a:rPr lang="sv-SE" dirty="0"/>
              <a:t>Jenny hade en mycket besvärlig förlossning med sitt andra barn, </a:t>
            </a:r>
            <a:r>
              <a:rPr lang="sv-SE" dirty="0" err="1"/>
              <a:t>Mable</a:t>
            </a:r>
            <a:r>
              <a:rPr lang="sv-SE" dirty="0"/>
              <a:t>. </a:t>
            </a:r>
            <a:r>
              <a:rPr lang="sv-SE" dirty="0" err="1"/>
              <a:t>Mable</a:t>
            </a:r>
            <a:r>
              <a:rPr lang="sv-SE" dirty="0"/>
              <a:t> var väldigt stor (4,5 kg)!</a:t>
            </a:r>
          </a:p>
          <a:p>
            <a:pPr marL="0" indent="0">
              <a:buNone/>
            </a:pPr>
            <a:r>
              <a:rPr lang="sv-SE" dirty="0"/>
              <a:t>Under förlossningen ville Jenny ha en epidural för smärtlindring. Jenny krystade länge (3 timmar) och barnet föddes till sist med hjälp av tång och en </a:t>
            </a:r>
            <a:r>
              <a:rPr lang="sv-SE" dirty="0" err="1"/>
              <a:t>episiotomi</a:t>
            </a:r>
            <a:r>
              <a:rPr lang="sv-SE" dirty="0"/>
              <a:t>.</a:t>
            </a:r>
          </a:p>
          <a:p>
            <a:pPr marL="0" indent="0">
              <a:buNone/>
            </a:pPr>
            <a:r>
              <a:rPr lang="sv-SE" dirty="0"/>
              <a:t>Efter förlossningen upptäckte Jenny att hon inte kunde kissa och när hon undersöktes hade hon mer än 2 liter urin i blåsan.</a:t>
            </a:r>
          </a:p>
          <a:p>
            <a:pPr marL="0" indent="0">
              <a:buNone/>
            </a:pPr>
            <a:r>
              <a:rPr lang="sv-SE" dirty="0"/>
              <a:t>Hon fick en kvarliggande kateter i 24 timmar men när den togs bort kunde hon fortfarande inte kissa.</a:t>
            </a:r>
          </a:p>
          <a:p>
            <a:pPr marL="0" indent="0">
              <a:buNone/>
            </a:pPr>
            <a:r>
              <a:rPr lang="sv-SE" dirty="0"/>
              <a:t>Ivrig att komma hem till sin andra dotter Annie (4 år) gick hon med på att prova RIK. Det var till stor hjälp för Jenny och under de kommande veckorna följde hon ett schema för att tömma blåsan, och  lära sig att slappna av i bäckenbottenmusklerna vid tömning.</a:t>
            </a:r>
          </a:p>
          <a:p>
            <a:pPr marL="0" indent="0">
              <a:buNone/>
            </a:pPr>
            <a:r>
              <a:rPr lang="sv-SE" dirty="0"/>
              <a:t>Hon kunde bibehålla sin blåshälsa genom att använda RIK för att tömma helt tomt. Lyckligtvis återhämtade sig Jennys blåsa sakta, och hon kunde sluta med RIK när </a:t>
            </a:r>
            <a:r>
              <a:rPr lang="sv-SE" dirty="0" err="1"/>
              <a:t>Mable</a:t>
            </a:r>
            <a:r>
              <a:rPr lang="sv-SE" dirty="0"/>
              <a:t> var 4 månader.</a:t>
            </a:r>
            <a:endParaRPr lang="en-GB" dirty="0"/>
          </a:p>
          <a:p>
            <a:pPr marL="0" indent="0">
              <a:buNone/>
            </a:pPr>
            <a:endParaRPr lang="en-US" dirty="0"/>
          </a:p>
        </p:txBody>
      </p:sp>
    </p:spTree>
    <p:extLst>
      <p:ext uri="{BB962C8B-B14F-4D97-AF65-F5344CB8AC3E}">
        <p14:creationId xmlns:p14="http://schemas.microsoft.com/office/powerpoint/2010/main" val="7268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8C7D9F8-42D3-9D7A-678F-FCE02D97697F}"/>
              </a:ext>
            </a:extLst>
          </p:cNvPr>
          <p:cNvSpPr>
            <a:spLocks noGrp="1" noChangeArrowheads="1"/>
          </p:cNvSpPr>
          <p:nvPr>
            <p:ph type="title"/>
          </p:nvPr>
        </p:nvSpPr>
        <p:spPr/>
        <p:txBody>
          <a:bodyPr/>
          <a:lstStyle/>
          <a:p>
            <a:r>
              <a:rPr lang="en-GB" dirty="0" err="1"/>
              <a:t>Transanal</a:t>
            </a:r>
            <a:r>
              <a:rPr lang="en-GB" dirty="0"/>
              <a:t> Irrigering (TAI)</a:t>
            </a:r>
          </a:p>
        </p:txBody>
      </p:sp>
      <p:sp>
        <p:nvSpPr>
          <p:cNvPr id="10243" name="Rectangle 3">
            <a:extLst>
              <a:ext uri="{FF2B5EF4-FFF2-40B4-BE49-F238E27FC236}">
                <a16:creationId xmlns:a16="http://schemas.microsoft.com/office/drawing/2014/main" id="{CF3B3FF1-BC26-4321-8F21-98B5D72F95CD}"/>
              </a:ext>
            </a:extLst>
          </p:cNvPr>
          <p:cNvSpPr>
            <a:spLocks noGrp="1" noChangeArrowheads="1"/>
          </p:cNvSpPr>
          <p:nvPr>
            <p:ph type="body" idx="1"/>
          </p:nvPr>
        </p:nvSpPr>
        <p:spPr>
          <a:xfrm>
            <a:off x="838200" y="2073600"/>
            <a:ext cx="8479420" cy="4230000"/>
          </a:xfrm>
        </p:spPr>
        <p:txBody>
          <a:bodyPr/>
          <a:lstStyle/>
          <a:p>
            <a:r>
              <a:rPr lang="sv-SE" altLang="en-US" dirty="0"/>
              <a:t>Transanal Irrigering (ibland kallad </a:t>
            </a:r>
            <a:r>
              <a:rPr lang="sv-SE" altLang="en-US" dirty="0" err="1"/>
              <a:t>tarmirrigering</a:t>
            </a:r>
            <a:r>
              <a:rPr lang="sv-SE" altLang="en-US" dirty="0"/>
              <a:t>) används både vid kronisk förstoppning och avföringsinkontinens när andra metoder att hantera det inte har fungerat. Det innebär att man </a:t>
            </a:r>
            <a:r>
              <a:rPr lang="sv-SE" altLang="en-US" dirty="0" err="1"/>
              <a:t>instillerar</a:t>
            </a:r>
            <a:r>
              <a:rPr lang="sv-SE" altLang="en-US" dirty="0"/>
              <a:t> ljummet vatten i rektum och nedre delen av tjocktarmen (</a:t>
            </a:r>
            <a:r>
              <a:rPr lang="sv-SE" altLang="en-US" dirty="0" err="1"/>
              <a:t>sigmoid</a:t>
            </a:r>
            <a:r>
              <a:rPr lang="sv-SE" altLang="en-US" dirty="0"/>
              <a:t>) med hjälp av en rektalkateter för att tömma tarmen på avföring. </a:t>
            </a:r>
            <a:endParaRPr lang="en-GB" altLang="en-US" dirty="0"/>
          </a:p>
          <a:p>
            <a:r>
              <a:rPr lang="sv-SE" altLang="en-US" dirty="0"/>
              <a:t>Mängden vatten vid </a:t>
            </a:r>
            <a:r>
              <a:rPr lang="sv-SE" altLang="en-US" dirty="0" err="1"/>
              <a:t>irrigering</a:t>
            </a:r>
            <a:r>
              <a:rPr lang="sv-SE" altLang="en-US" dirty="0"/>
              <a:t> kan variera från 100 ml till 1000 ml. Mängden vatten avgör om </a:t>
            </a:r>
            <a:r>
              <a:rPr lang="sv-SE" altLang="en-US" dirty="0" err="1"/>
              <a:t>irrigeringen</a:t>
            </a:r>
            <a:r>
              <a:rPr lang="sv-SE" altLang="en-US" dirty="0"/>
              <a:t> kategoriseras som låg- eller högvolym</a:t>
            </a:r>
            <a:r>
              <a:rPr lang="en-GB" altLang="en-US" dirty="0"/>
              <a:t>.</a:t>
            </a:r>
          </a:p>
        </p:txBody>
      </p:sp>
    </p:spTree>
    <p:extLst>
      <p:ext uri="{BB962C8B-B14F-4D97-AF65-F5344CB8AC3E}">
        <p14:creationId xmlns:p14="http://schemas.microsoft.com/office/powerpoint/2010/main" val="26168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F17AD-5E90-4273-F2B6-53E790AEE77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55371" y="1439999"/>
            <a:ext cx="3078936" cy="3885323"/>
          </a:xfrm>
          <a:prstGeom prst="rect">
            <a:avLst/>
          </a:prstGeom>
        </p:spPr>
      </p:pic>
      <p:sp>
        <p:nvSpPr>
          <p:cNvPr id="6" name="Rectangle 2">
            <a:extLst>
              <a:ext uri="{FF2B5EF4-FFF2-40B4-BE49-F238E27FC236}">
                <a16:creationId xmlns:a16="http://schemas.microsoft.com/office/drawing/2014/main" id="{340B8606-7DBE-9D20-8581-A257037FA8BA}"/>
              </a:ext>
            </a:extLst>
          </p:cNvPr>
          <p:cNvSpPr>
            <a:spLocks noGrp="1" noChangeArrowheads="1"/>
          </p:cNvSpPr>
          <p:nvPr>
            <p:ph type="title"/>
          </p:nvPr>
        </p:nvSpPr>
        <p:spPr/>
        <p:txBody>
          <a:bodyPr/>
          <a:lstStyle/>
          <a:p>
            <a:r>
              <a:rPr lang="en-GB" dirty="0" err="1"/>
              <a:t>Transanal</a:t>
            </a:r>
            <a:r>
              <a:rPr lang="en-GB" dirty="0"/>
              <a:t> Irrigering (TAI)</a:t>
            </a:r>
          </a:p>
        </p:txBody>
      </p:sp>
      <p:sp>
        <p:nvSpPr>
          <p:cNvPr id="10243" name="Rectangle 3">
            <a:extLst>
              <a:ext uri="{FF2B5EF4-FFF2-40B4-BE49-F238E27FC236}">
                <a16:creationId xmlns:a16="http://schemas.microsoft.com/office/drawing/2014/main" id="{CF3B3FF1-BC26-4321-8F21-98B5D72F95CD}"/>
              </a:ext>
            </a:extLst>
          </p:cNvPr>
          <p:cNvSpPr>
            <a:spLocks noGrp="1" noChangeArrowheads="1"/>
          </p:cNvSpPr>
          <p:nvPr>
            <p:ph type="body" idx="1"/>
          </p:nvPr>
        </p:nvSpPr>
        <p:spPr>
          <a:xfrm>
            <a:off x="838200" y="2073600"/>
            <a:ext cx="6766367" cy="4230000"/>
          </a:xfrm>
        </p:spPr>
        <p:txBody>
          <a:bodyPr/>
          <a:lstStyle/>
          <a:p>
            <a:r>
              <a:rPr lang="sv-SE" altLang="en-US" dirty="0"/>
              <a:t>Transanal Irrigering är väldigt säkert så länge som man följer instruktionerna.</a:t>
            </a:r>
          </a:p>
          <a:p>
            <a:r>
              <a:rPr lang="sv-SE" altLang="en-US" dirty="0"/>
              <a:t>Det finns en mycket liten risk för tarmperforering (hål) hos patienter som använder terapin. Risken är minimal om instruktionerna följs.</a:t>
            </a:r>
          </a:p>
          <a:p>
            <a:r>
              <a:rPr lang="sv-SE" altLang="en-US" dirty="0"/>
              <a:t>Andra mindre komplikationer kan vara en liten blödning, smärta, illamående och trötthet.</a:t>
            </a:r>
            <a:endParaRPr lang="en-GB" altLang="en-US" dirty="0"/>
          </a:p>
        </p:txBody>
      </p:sp>
      <p:sp>
        <p:nvSpPr>
          <p:cNvPr id="5" name="TextBox 4">
            <a:extLst>
              <a:ext uri="{FF2B5EF4-FFF2-40B4-BE49-F238E27FC236}">
                <a16:creationId xmlns:a16="http://schemas.microsoft.com/office/drawing/2014/main" id="{A233C7F0-B1D1-0FC4-4105-CB3716F7AC30}"/>
              </a:ext>
            </a:extLst>
          </p:cNvPr>
          <p:cNvSpPr txBox="1"/>
          <p:nvPr/>
        </p:nvSpPr>
        <p:spPr>
          <a:xfrm>
            <a:off x="6095999" y="6201306"/>
            <a:ext cx="5899485" cy="538609"/>
          </a:xfrm>
          <a:prstGeom prst="rect">
            <a:avLst/>
          </a:prstGeom>
          <a:noFill/>
        </p:spPr>
        <p:txBody>
          <a:bodyPr wrap="square">
            <a:spAutoFit/>
          </a:bodyPr>
          <a:lstStyle/>
          <a:p>
            <a:pPr algn="r" eaLnBrk="1" hangingPunct="1">
              <a:spcAft>
                <a:spcPts val="600"/>
              </a:spcAft>
              <a:buClr>
                <a:srgbClr val="000090"/>
              </a:buClr>
            </a:pPr>
            <a:r>
              <a:rPr lang="en-GB" altLang="en-US" sz="1200" dirty="0">
                <a:solidFill>
                  <a:schemeClr val="tx1">
                    <a:lumMod val="65000"/>
                    <a:lumOff val="35000"/>
                  </a:schemeClr>
                </a:solidFill>
                <a:latin typeface="Arial" charset="0"/>
                <a:sym typeface="Symbol" pitchFamily="18" charset="2"/>
              </a:rPr>
              <a:t>The Pelvic Floor Society 2019</a:t>
            </a:r>
          </a:p>
          <a:p>
            <a:pPr algn="r" eaLnBrk="1" hangingPunct="1">
              <a:spcAft>
                <a:spcPts val="600"/>
              </a:spcAft>
              <a:buClr>
                <a:srgbClr val="000090"/>
              </a:buClr>
            </a:pPr>
            <a:r>
              <a:rPr lang="en-GB" altLang="en-US" sz="1200" dirty="0">
                <a:solidFill>
                  <a:schemeClr val="tx1">
                    <a:lumMod val="65000"/>
                    <a:lumOff val="35000"/>
                  </a:schemeClr>
                </a:solidFill>
                <a:latin typeface="Arial" charset="0"/>
                <a:sym typeface="Symbol" pitchFamily="18" charset="2"/>
              </a:rPr>
              <a:t>		NICE (MTG 136) 2022</a:t>
            </a:r>
          </a:p>
        </p:txBody>
      </p:sp>
    </p:spTree>
    <p:extLst>
      <p:ext uri="{BB962C8B-B14F-4D97-AF65-F5344CB8AC3E}">
        <p14:creationId xmlns:p14="http://schemas.microsoft.com/office/powerpoint/2010/main" val="221790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2CD1-E1DF-4FFC-B4C2-6ADFAA5D62B7}"/>
              </a:ext>
            </a:extLst>
          </p:cNvPr>
          <p:cNvSpPr>
            <a:spLocks noGrp="1"/>
          </p:cNvSpPr>
          <p:nvPr>
            <p:ph type="title"/>
          </p:nvPr>
        </p:nvSpPr>
        <p:spPr/>
        <p:txBody>
          <a:bodyPr/>
          <a:lstStyle/>
          <a:p>
            <a:r>
              <a:rPr lang="en-GB" dirty="0" err="1"/>
              <a:t>Användning</a:t>
            </a:r>
            <a:r>
              <a:rPr lang="en-GB" dirty="0"/>
              <a:t> </a:t>
            </a:r>
            <a:r>
              <a:rPr lang="en-GB" dirty="0" err="1"/>
              <a:t>av</a:t>
            </a:r>
            <a:r>
              <a:rPr lang="en-GB" dirty="0"/>
              <a:t> </a:t>
            </a:r>
            <a:r>
              <a:rPr lang="en-GB" dirty="0" err="1"/>
              <a:t>låg</a:t>
            </a:r>
            <a:r>
              <a:rPr lang="en-GB" dirty="0"/>
              <a:t>- </a:t>
            </a:r>
            <a:r>
              <a:rPr lang="en-GB" dirty="0" err="1"/>
              <a:t>eller</a:t>
            </a:r>
            <a:r>
              <a:rPr lang="en-GB" dirty="0"/>
              <a:t> </a:t>
            </a:r>
            <a:r>
              <a:rPr lang="en-GB" dirty="0" err="1"/>
              <a:t>högvolym</a:t>
            </a:r>
            <a:r>
              <a:rPr lang="en-GB" dirty="0"/>
              <a:t>-TAI</a:t>
            </a:r>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idx="1"/>
          </p:nvPr>
        </p:nvSpPr>
        <p:spPr>
          <a:xfrm>
            <a:off x="838200" y="2073600"/>
            <a:ext cx="9903106" cy="4230000"/>
          </a:xfrm>
        </p:spPr>
        <p:txBody>
          <a:bodyPr>
            <a:normAutofit lnSpcReduction="10000"/>
          </a:bodyPr>
          <a:lstStyle/>
          <a:p>
            <a:pPr marL="0" indent="0">
              <a:buNone/>
            </a:pPr>
            <a:r>
              <a:rPr lang="sv-SE" dirty="0"/>
              <a:t>Metoder för att tömma rektum kan användas både vid förstoppning och avföringsinkontinens med fast eller lös avföring</a:t>
            </a:r>
            <a:r>
              <a:rPr lang="en-GB" dirty="0"/>
              <a:t>.</a:t>
            </a:r>
          </a:p>
          <a:p>
            <a:pPr marL="0" indent="0">
              <a:buNone/>
            </a:pPr>
            <a:r>
              <a:rPr lang="en-GB" b="1" dirty="0" err="1"/>
              <a:t>Förstoppning</a:t>
            </a:r>
            <a:r>
              <a:rPr lang="en-GB" b="1" dirty="0"/>
              <a:t>: </a:t>
            </a:r>
          </a:p>
          <a:p>
            <a:pPr marL="0" indent="0">
              <a:buNone/>
            </a:pPr>
            <a:r>
              <a:rPr lang="sv-SE" dirty="0"/>
              <a:t>Användning av ljummet vatten för att mjuka upp avföringen och stimulera tarmtömningen, skyddar tarmslemhinnan från potentiell irritation och/eller skada  på grund av medicinering och är ofta mycket mer effektiv vid förstoppning än att ta </a:t>
            </a:r>
            <a:r>
              <a:rPr lang="sv-SE" dirty="0" err="1"/>
              <a:t>laxantia</a:t>
            </a:r>
            <a:r>
              <a:rPr lang="sv-SE" dirty="0"/>
              <a:t> oralt vilket är det som </a:t>
            </a:r>
            <a:r>
              <a:rPr lang="sv-SE" dirty="0" err="1"/>
              <a:t>ota</a:t>
            </a:r>
            <a:r>
              <a:rPr lang="sv-SE" dirty="0"/>
              <a:t> förskrivs av sjukvården.</a:t>
            </a:r>
          </a:p>
          <a:p>
            <a:pPr marL="0" indent="0">
              <a:buNone/>
            </a:pPr>
            <a:r>
              <a:rPr lang="en-GB" b="1" dirty="0" err="1"/>
              <a:t>Analinkontinens</a:t>
            </a:r>
            <a:r>
              <a:rPr lang="en-GB" b="1" dirty="0"/>
              <a:t>: </a:t>
            </a:r>
          </a:p>
          <a:p>
            <a:pPr marL="0" indent="0">
              <a:buNone/>
            </a:pPr>
            <a:r>
              <a:rPr lang="sv-SE" dirty="0"/>
              <a:t>Att känna sig säker på att tarmen är tömd kan ge patienter som riskerar avföringsläckage möjlighet att återigen kunna ägna sig åt olika aktiviteter och ett socialt liv, slippa oroa sig, bli isolerade och deprimerade.</a:t>
            </a:r>
            <a:endParaRPr lang="en-GB" dirty="0"/>
          </a:p>
        </p:txBody>
      </p:sp>
    </p:spTree>
    <p:extLst>
      <p:ext uri="{BB962C8B-B14F-4D97-AF65-F5344CB8AC3E}">
        <p14:creationId xmlns:p14="http://schemas.microsoft.com/office/powerpoint/2010/main" val="329221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itle 3"/>
          <p:cNvSpPr>
            <a:spLocks noGrp="1"/>
          </p:cNvSpPr>
          <p:nvPr>
            <p:ph type="title"/>
          </p:nvPr>
        </p:nvSpPr>
        <p:spPr/>
        <p:txBody>
          <a:bodyPr/>
          <a:lstStyle/>
          <a:p>
            <a:pPr algn="ctr"/>
            <a:r>
              <a:rPr lang="en-GB" dirty="0" err="1"/>
              <a:t>Myter</a:t>
            </a:r>
            <a:r>
              <a:rPr lang="en-GB" dirty="0"/>
              <a:t>!</a:t>
            </a:r>
          </a:p>
        </p:txBody>
      </p:sp>
      <p:sp>
        <p:nvSpPr>
          <p:cNvPr id="4" name="Content Placeholder 3">
            <a:extLst>
              <a:ext uri="{FF2B5EF4-FFF2-40B4-BE49-F238E27FC236}">
                <a16:creationId xmlns:a16="http://schemas.microsoft.com/office/drawing/2014/main" id="{2AC18D98-FE4D-3CC5-ECAE-A262427D14CA}"/>
              </a:ext>
            </a:extLst>
          </p:cNvPr>
          <p:cNvSpPr>
            <a:spLocks noGrp="1"/>
          </p:cNvSpPr>
          <p:nvPr>
            <p:ph idx="1"/>
          </p:nvPr>
        </p:nvSpPr>
        <p:spPr/>
        <p:txBody>
          <a:bodyPr/>
          <a:lstStyle/>
          <a:p>
            <a:pPr algn="ctr"/>
            <a:r>
              <a:rPr lang="sv-SE" dirty="0"/>
              <a:t>Det är bara kvinnor som drabbas av </a:t>
            </a:r>
            <a:br>
              <a:rPr lang="sv-SE" dirty="0"/>
            </a:br>
            <a:r>
              <a:rPr lang="sv-SE" dirty="0"/>
              <a:t>bäckenbottendysfunktion!</a:t>
            </a:r>
            <a:br>
              <a:rPr lang="en-GB" dirty="0"/>
            </a:br>
            <a:r>
              <a:rPr lang="en-GB" dirty="0"/>
              <a:t> </a:t>
            </a:r>
          </a:p>
          <a:p>
            <a:pPr algn="ctr"/>
            <a:r>
              <a:rPr lang="sv-SE" dirty="0"/>
              <a:t>Bäckenbottendysfunktion ger symtom </a:t>
            </a:r>
            <a:br>
              <a:rPr lang="sv-SE" dirty="0"/>
            </a:br>
            <a:r>
              <a:rPr lang="sv-SE" dirty="0"/>
              <a:t>på grund av svaga bäckenbottenmuskler</a:t>
            </a:r>
            <a:br>
              <a:rPr lang="en-GB" dirty="0"/>
            </a:br>
            <a:endParaRPr lang="en-GB" dirty="0"/>
          </a:p>
          <a:p>
            <a:pPr algn="ctr"/>
            <a:r>
              <a:rPr lang="sv-SE" dirty="0"/>
              <a:t>Bäckenbottendysfunktion </a:t>
            </a:r>
            <a:br>
              <a:rPr lang="sv-SE" dirty="0"/>
            </a:br>
            <a:r>
              <a:rPr lang="sv-SE" dirty="0"/>
              <a:t>orsakar bara urinläckage</a:t>
            </a:r>
            <a:endParaRPr lang="en-US" dirty="0"/>
          </a:p>
        </p:txBody>
      </p:sp>
    </p:spTree>
    <p:extLst>
      <p:ext uri="{BB962C8B-B14F-4D97-AF65-F5344CB8AC3E}">
        <p14:creationId xmlns:p14="http://schemas.microsoft.com/office/powerpoint/2010/main" val="121136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CB17C4-EE75-F66C-290A-840FF7D4BBF1}"/>
              </a:ext>
            </a:extLst>
          </p:cNvPr>
          <p:cNvSpPr>
            <a:spLocks noGrp="1"/>
          </p:cNvSpPr>
          <p:nvPr>
            <p:ph type="title"/>
          </p:nvPr>
        </p:nvSpPr>
        <p:spPr/>
        <p:txBody>
          <a:bodyPr/>
          <a:lstStyle/>
          <a:p>
            <a:r>
              <a:rPr lang="sv-SE" dirty="0"/>
              <a:t>Fallstudie: NORMA</a:t>
            </a:r>
          </a:p>
        </p:txBody>
      </p:sp>
      <p:sp>
        <p:nvSpPr>
          <p:cNvPr id="6" name="Content Placeholder 5">
            <a:extLst>
              <a:ext uri="{FF2B5EF4-FFF2-40B4-BE49-F238E27FC236}">
                <a16:creationId xmlns:a16="http://schemas.microsoft.com/office/drawing/2014/main" id="{EE98361B-8417-99AD-C08D-1ACF051D1BD2}"/>
              </a:ext>
            </a:extLst>
          </p:cNvPr>
          <p:cNvSpPr>
            <a:spLocks noGrp="1"/>
          </p:cNvSpPr>
          <p:nvPr>
            <p:ph idx="1"/>
          </p:nvPr>
        </p:nvSpPr>
        <p:spPr>
          <a:xfrm>
            <a:off x="838200" y="2073600"/>
            <a:ext cx="10515600" cy="3690592"/>
          </a:xfrm>
        </p:spPr>
        <p:txBody>
          <a:bodyPr numCol="2" spcCol="360000">
            <a:normAutofit fontScale="92500" lnSpcReduction="20000"/>
          </a:bodyPr>
          <a:lstStyle/>
          <a:p>
            <a:pPr marL="0" indent="0">
              <a:buNone/>
            </a:pPr>
            <a:r>
              <a:rPr lang="sv-SE" dirty="0"/>
              <a:t>Norma (72 år) har en stor passion i livet - sällskapsdans, och hon började som 4-åring!</a:t>
            </a:r>
            <a:endParaRPr lang="en-GB" dirty="0"/>
          </a:p>
          <a:p>
            <a:pPr marL="0" indent="0">
              <a:buNone/>
            </a:pPr>
            <a:r>
              <a:rPr lang="sv-SE" dirty="0"/>
              <a:t>Tråkigt nog har hon under de senaste åren blivit mer och mer nervös för att ge sig ut och dansa med sin man eftersom hennes mage är så oberäknelig.</a:t>
            </a:r>
          </a:p>
          <a:p>
            <a:pPr marL="0" indent="0">
              <a:buNone/>
            </a:pPr>
            <a:r>
              <a:rPr lang="sv-SE" dirty="0"/>
              <a:t>Nyligen hade hon en incident med avföringsläckage på dansgolvet och hon skämdes så mycket att hon lovade att aldrig gå ut och dansa mer.</a:t>
            </a:r>
          </a:p>
          <a:p>
            <a:pPr marL="0" indent="0">
              <a:buNone/>
            </a:pPr>
            <a:r>
              <a:rPr lang="sv-SE" dirty="0"/>
              <a:t>Det fick henne att känna sig så eländig och det påverkade förhållande till hennes man.</a:t>
            </a:r>
          </a:p>
          <a:p>
            <a:pPr marL="0" indent="0">
              <a:buNone/>
            </a:pPr>
            <a:r>
              <a:rPr lang="sv-SE" dirty="0"/>
              <a:t>Hon svarade väl på träning av </a:t>
            </a:r>
            <a:r>
              <a:rPr lang="sv-SE" dirty="0" err="1"/>
              <a:t>analsfinktermuskulaturen</a:t>
            </a:r>
            <a:r>
              <a:rPr lang="sv-SE" dirty="0"/>
              <a:t>, men den helt livsavgörande skillnaden kom när hon introducerades till lågvolyms-TAI.</a:t>
            </a:r>
          </a:p>
          <a:p>
            <a:pPr marL="0" indent="0">
              <a:buNone/>
            </a:pPr>
            <a:r>
              <a:rPr lang="sv-SE" dirty="0"/>
              <a:t>Nu är självförtroendet tillbaka på dansgolvet, hon använder bara </a:t>
            </a:r>
            <a:r>
              <a:rPr lang="sv-SE" dirty="0" err="1"/>
              <a:t>irrigering</a:t>
            </a:r>
            <a:r>
              <a:rPr lang="sv-SE" dirty="0"/>
              <a:t> på morgonen och känner sig säker på att inget kommer att läcka. Hon har till och med precis vunnit pris på en tedans för 70-plussare!</a:t>
            </a:r>
          </a:p>
          <a:p>
            <a:pPr marL="0" indent="0">
              <a:buNone/>
            </a:pPr>
            <a:r>
              <a:rPr lang="sv-SE" dirty="0"/>
              <a:t>Norma kommer att fortsätta med TAI lika länge som hon kommer fortsätta dansa.</a:t>
            </a:r>
            <a:endParaRPr lang="en-GB" dirty="0"/>
          </a:p>
        </p:txBody>
      </p:sp>
    </p:spTree>
    <p:extLst>
      <p:ext uri="{BB962C8B-B14F-4D97-AF65-F5344CB8AC3E}">
        <p14:creationId xmlns:p14="http://schemas.microsoft.com/office/powerpoint/2010/main" val="268010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5938-EAFE-E1CE-D2ED-E1A9AFE5099D}"/>
              </a:ext>
            </a:extLst>
          </p:cNvPr>
          <p:cNvSpPr>
            <a:spLocks noGrp="1"/>
          </p:cNvSpPr>
          <p:nvPr>
            <p:ph type="ctrTitle"/>
          </p:nvPr>
        </p:nvSpPr>
        <p:spPr/>
        <p:txBody>
          <a:bodyPr/>
          <a:lstStyle/>
          <a:p>
            <a:r>
              <a:rPr lang="sv-SE" dirty="0"/>
              <a:t>TACK!</a:t>
            </a:r>
            <a:endParaRPr lang="en-US" dirty="0"/>
          </a:p>
        </p:txBody>
      </p:sp>
      <p:sp>
        <p:nvSpPr>
          <p:cNvPr id="3" name="Subtitle 2">
            <a:extLst>
              <a:ext uri="{FF2B5EF4-FFF2-40B4-BE49-F238E27FC236}">
                <a16:creationId xmlns:a16="http://schemas.microsoft.com/office/drawing/2014/main" id="{040BCC21-9392-EA90-2E81-06287541660A}"/>
              </a:ext>
            </a:extLst>
          </p:cNvPr>
          <p:cNvSpPr>
            <a:spLocks noGrp="1"/>
          </p:cNvSpPr>
          <p:nvPr>
            <p:ph type="subTitle" idx="1"/>
          </p:nvPr>
        </p:nvSpPr>
        <p:spPr/>
        <p:txBody>
          <a:bodyPr/>
          <a:lstStyle/>
          <a:p>
            <a:r>
              <a:rPr lang="en-GB" dirty="0"/>
              <a:t>Julia H Herbert</a:t>
            </a:r>
          </a:p>
          <a:p>
            <a:r>
              <a:rPr lang="en-GB" dirty="0"/>
              <a:t>MCSP. MSc. MPOGP</a:t>
            </a:r>
          </a:p>
          <a:p>
            <a:r>
              <a:rPr lang="en-GB" dirty="0"/>
              <a:t>Consultant Physiotherapist</a:t>
            </a:r>
          </a:p>
          <a:p>
            <a:endParaRPr lang="en-US" dirty="0"/>
          </a:p>
        </p:txBody>
      </p:sp>
    </p:spTree>
    <p:extLst>
      <p:ext uri="{BB962C8B-B14F-4D97-AF65-F5344CB8AC3E}">
        <p14:creationId xmlns:p14="http://schemas.microsoft.com/office/powerpoint/2010/main" val="287185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p:txBody>
          <a:bodyPr/>
          <a:lstStyle/>
          <a:p>
            <a:r>
              <a:rPr lang="en-GB" dirty="0" err="1"/>
              <a:t>Vanliga</a:t>
            </a:r>
            <a:r>
              <a:rPr lang="en-GB" dirty="0"/>
              <a:t> symptom </a:t>
            </a:r>
            <a:r>
              <a:rPr lang="en-GB" dirty="0" err="1"/>
              <a:t>på</a:t>
            </a:r>
            <a:r>
              <a:rPr lang="en-GB" dirty="0"/>
              <a:t> </a:t>
            </a:r>
            <a:r>
              <a:rPr lang="en-GB" dirty="0" err="1"/>
              <a:t>bäckenbottendysfunktion</a:t>
            </a:r>
            <a:endParaRPr lang="en-GB" dirty="0"/>
          </a:p>
        </p:txBody>
      </p:sp>
      <p:sp>
        <p:nvSpPr>
          <p:cNvPr id="2" name="Content Placeholder 1">
            <a:extLst>
              <a:ext uri="{FF2B5EF4-FFF2-40B4-BE49-F238E27FC236}">
                <a16:creationId xmlns:a16="http://schemas.microsoft.com/office/drawing/2014/main" id="{3EE2F5D5-EF14-E17B-C567-0267805A9558}"/>
              </a:ext>
            </a:extLst>
          </p:cNvPr>
          <p:cNvSpPr>
            <a:spLocks noGrp="1"/>
          </p:cNvSpPr>
          <p:nvPr>
            <p:ph idx="1"/>
          </p:nvPr>
        </p:nvSpPr>
        <p:spPr>
          <a:xfrm>
            <a:off x="838200" y="2073600"/>
            <a:ext cx="7738641" cy="4230000"/>
          </a:xfrm>
        </p:spPr>
        <p:txBody>
          <a:bodyPr>
            <a:normAutofit lnSpcReduction="10000"/>
          </a:bodyPr>
          <a:lstStyle/>
          <a:p>
            <a:pPr marL="0" indent="0">
              <a:buNone/>
            </a:pPr>
            <a:r>
              <a:rPr lang="en-US" b="1" dirty="0"/>
              <a:t>Lower Urinary Tract Dysfunction (LUTS)</a:t>
            </a:r>
          </a:p>
          <a:p>
            <a:r>
              <a:rPr lang="sv-SE" dirty="0"/>
              <a:t>inkluderar symtom som urininkontinens, </a:t>
            </a:r>
            <a:r>
              <a:rPr lang="sv-SE" dirty="0" err="1"/>
              <a:t>urgency</a:t>
            </a:r>
            <a:r>
              <a:rPr lang="sv-SE" dirty="0"/>
              <a:t>,  täta trängningar, </a:t>
            </a:r>
            <a:r>
              <a:rPr lang="sv-SE" dirty="0" err="1"/>
              <a:t>nokturi</a:t>
            </a:r>
            <a:r>
              <a:rPr lang="sv-SE" dirty="0"/>
              <a:t>, tömningssvårigheter/känsla av ofullständig blåstömning</a:t>
            </a:r>
          </a:p>
          <a:p>
            <a:r>
              <a:rPr lang="en-US" b="1" dirty="0"/>
              <a:t>Lower Bowel Dysfunction (LBD) </a:t>
            </a:r>
          </a:p>
          <a:p>
            <a:r>
              <a:rPr lang="sv-SE" dirty="0"/>
              <a:t>inkluderar symtom som avföringsinkontinens, förstoppning/ofullständig tarmtömning, </a:t>
            </a:r>
          </a:p>
          <a:p>
            <a:r>
              <a:rPr lang="en-US" b="1" dirty="0" err="1"/>
              <a:t>Sexuell</a:t>
            </a:r>
            <a:r>
              <a:rPr lang="en-US" b="1" dirty="0"/>
              <a:t> </a:t>
            </a:r>
            <a:r>
              <a:rPr lang="en-US" b="1" dirty="0" err="1"/>
              <a:t>dysfunktion</a:t>
            </a:r>
            <a:endParaRPr lang="en-US" b="1" dirty="0"/>
          </a:p>
          <a:p>
            <a:r>
              <a:rPr lang="sv-SE" dirty="0"/>
              <a:t>inkluderar symtom som Samlagssmärta, </a:t>
            </a:r>
            <a:r>
              <a:rPr lang="sv-SE" dirty="0" err="1"/>
              <a:t>Erektil</a:t>
            </a:r>
            <a:r>
              <a:rPr lang="sv-SE" dirty="0"/>
              <a:t> dysfunktion, svårigheter vid utlösning och orgasm</a:t>
            </a:r>
          </a:p>
          <a:p>
            <a:r>
              <a:rPr lang="en-US" b="1" dirty="0" err="1"/>
              <a:t>Kronisk</a:t>
            </a:r>
            <a:r>
              <a:rPr lang="en-US" b="1" dirty="0"/>
              <a:t> </a:t>
            </a:r>
            <a:r>
              <a:rPr lang="en-US" b="1" dirty="0" err="1"/>
              <a:t>smärta</a:t>
            </a:r>
            <a:r>
              <a:rPr lang="en-US" b="1" dirty="0"/>
              <a:t> </a:t>
            </a:r>
            <a:r>
              <a:rPr lang="en-US" b="1" dirty="0" err="1"/>
              <a:t>i</a:t>
            </a:r>
            <a:r>
              <a:rPr lang="en-US" b="1" dirty="0"/>
              <a:t> </a:t>
            </a:r>
            <a:r>
              <a:rPr lang="en-US" b="1" dirty="0" err="1"/>
              <a:t>bäckenbotten</a:t>
            </a:r>
            <a:endParaRPr lang="en-US" b="1" dirty="0"/>
          </a:p>
          <a:p>
            <a:endParaRPr lang="en-US" dirty="0"/>
          </a:p>
        </p:txBody>
      </p:sp>
    </p:spTree>
    <p:extLst>
      <p:ext uri="{BB962C8B-B14F-4D97-AF65-F5344CB8AC3E}">
        <p14:creationId xmlns:p14="http://schemas.microsoft.com/office/powerpoint/2010/main" val="234973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FF36713-8FA5-BA0F-44BE-B5CB83142C96}"/>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en-GB" altLang="en-US" sz="1200" dirty="0">
                <a:solidFill>
                  <a:schemeClr val="tx1">
                    <a:lumMod val="65000"/>
                    <a:lumOff val="35000"/>
                  </a:schemeClr>
                </a:solidFill>
                <a:latin typeface="Arial" charset="0"/>
                <a:sym typeface="Symbol" pitchFamily="18" charset="2"/>
              </a:rPr>
              <a:t>Mahony et al, 1977</a:t>
            </a:r>
          </a:p>
        </p:txBody>
      </p:sp>
      <p:sp>
        <p:nvSpPr>
          <p:cNvPr id="6" name="Title 5">
            <a:extLst>
              <a:ext uri="{FF2B5EF4-FFF2-40B4-BE49-F238E27FC236}">
                <a16:creationId xmlns:a16="http://schemas.microsoft.com/office/drawing/2014/main" id="{56DDD980-2D7A-4B85-173D-561E9A51C675}"/>
              </a:ext>
            </a:extLst>
          </p:cNvPr>
          <p:cNvSpPr>
            <a:spLocks noGrp="1"/>
          </p:cNvSpPr>
          <p:nvPr>
            <p:ph type="title"/>
          </p:nvPr>
        </p:nvSpPr>
        <p:spPr/>
        <p:txBody>
          <a:bodyPr>
            <a:normAutofit/>
          </a:bodyPr>
          <a:lstStyle/>
          <a:p>
            <a:r>
              <a:rPr lang="en-GB" altLang="en-US" dirty="0" err="1"/>
              <a:t>Urininkontinens</a:t>
            </a:r>
            <a:r>
              <a:rPr lang="en-GB" altLang="en-US" dirty="0"/>
              <a:t> och </a:t>
            </a:r>
            <a:r>
              <a:rPr lang="en-GB" altLang="en-US" dirty="0" err="1"/>
              <a:t>bäckenbotten</a:t>
            </a:r>
            <a:r>
              <a:rPr lang="en-GB" altLang="en-US" dirty="0"/>
              <a:t>?</a:t>
            </a:r>
            <a:endParaRPr lang="en-US" dirty="0"/>
          </a:p>
        </p:txBody>
      </p:sp>
      <p:sp>
        <p:nvSpPr>
          <p:cNvPr id="7" name="Content Placeholder 6">
            <a:extLst>
              <a:ext uri="{FF2B5EF4-FFF2-40B4-BE49-F238E27FC236}">
                <a16:creationId xmlns:a16="http://schemas.microsoft.com/office/drawing/2014/main" id="{4E1963E5-B5A9-9E09-6ECA-29A47DD4F6F6}"/>
              </a:ext>
            </a:extLst>
          </p:cNvPr>
          <p:cNvSpPr>
            <a:spLocks noGrp="1"/>
          </p:cNvSpPr>
          <p:nvPr>
            <p:ph idx="1"/>
          </p:nvPr>
        </p:nvSpPr>
        <p:spPr/>
        <p:txBody>
          <a:bodyPr/>
          <a:lstStyle/>
          <a:p>
            <a:pPr marL="0" indent="0">
              <a:buNone/>
            </a:pPr>
            <a:r>
              <a:rPr lang="sv-SE" altLang="en-US" sz="3200" b="1" dirty="0"/>
              <a:t>De två vanligaste typerna av urininkontinens är </a:t>
            </a:r>
            <a:r>
              <a:rPr lang="en-GB" altLang="en-US" sz="3200" b="1" dirty="0"/>
              <a:t>:</a:t>
            </a:r>
          </a:p>
          <a:p>
            <a:pPr marL="0" indent="0">
              <a:buNone/>
            </a:pPr>
            <a:r>
              <a:rPr lang="en-GB" altLang="en-US" b="1" dirty="0" err="1"/>
              <a:t>Ansträngningsinkontinens</a:t>
            </a:r>
            <a:br>
              <a:rPr lang="en-GB" altLang="en-US" b="1" dirty="0"/>
            </a:br>
            <a:r>
              <a:rPr lang="sv-SE" altLang="en-US" dirty="0"/>
              <a:t>Den "hammock" som är bäckenbotten behöver ge stöd mot urinblåsans och </a:t>
            </a:r>
            <a:r>
              <a:rPr lang="sv-SE" altLang="en-US" dirty="0" err="1"/>
              <a:t>uretras</a:t>
            </a:r>
            <a:r>
              <a:rPr lang="sv-SE" altLang="en-US" dirty="0"/>
              <a:t> nedåtgående och bakåtgående rörelse för att behålla trycket kring urinröret vid </a:t>
            </a:r>
            <a:r>
              <a:rPr lang="sv-SE" altLang="en-US" dirty="0" err="1"/>
              <a:t>tilfällen</a:t>
            </a:r>
            <a:r>
              <a:rPr lang="sv-SE" altLang="en-US" dirty="0"/>
              <a:t> med ökat buktryck - som vid hosta, nysning, löpning, skratt eller gymträning</a:t>
            </a:r>
          </a:p>
          <a:p>
            <a:pPr marL="457200" lvl="1" indent="0">
              <a:buNone/>
            </a:pPr>
            <a:r>
              <a:rPr lang="en-GB" altLang="en-US" b="1" dirty="0" err="1"/>
              <a:t>Trängningsinkontinens</a:t>
            </a:r>
            <a:endParaRPr lang="en-GB" altLang="en-US" b="1" dirty="0">
              <a:highlight>
                <a:srgbClr val="FFFF00"/>
              </a:highlight>
            </a:endParaRPr>
          </a:p>
          <a:p>
            <a:pPr marL="457200" lvl="1" indent="0">
              <a:buNone/>
            </a:pPr>
            <a:r>
              <a:rPr lang="sv-SE" altLang="en-US" dirty="0" err="1"/>
              <a:t>Perineo-detrusor</a:t>
            </a:r>
            <a:r>
              <a:rPr lang="sv-SE" altLang="en-US" dirty="0"/>
              <a:t> hämmande reflex - en kontraktion av bäckenbotten hämmar en </a:t>
            </a:r>
            <a:r>
              <a:rPr lang="sv-SE" altLang="en-US" dirty="0" err="1"/>
              <a:t>detrusor</a:t>
            </a:r>
            <a:r>
              <a:rPr lang="sv-SE" altLang="en-US" dirty="0"/>
              <a:t> kontraktion via en sakral reflex hämning</a:t>
            </a:r>
            <a:r>
              <a:rPr lang="en-GB" altLang="en-US" dirty="0">
                <a:sym typeface="Symbol" pitchFamily="18" charset="2"/>
              </a:rPr>
              <a:t> </a:t>
            </a:r>
            <a:r>
              <a:rPr lang="en-GB" altLang="en-US" dirty="0" err="1">
                <a:sym typeface="Symbol" pitchFamily="18" charset="2"/>
              </a:rPr>
              <a:t>frivilligt</a:t>
            </a:r>
            <a:r>
              <a:rPr lang="en-GB" altLang="en-US" dirty="0">
                <a:sym typeface="Symbol" pitchFamily="18" charset="2"/>
              </a:rPr>
              <a:t> </a:t>
            </a:r>
            <a:r>
              <a:rPr lang="en-GB" altLang="en-US" dirty="0" err="1">
                <a:sym typeface="Symbol" pitchFamily="18" charset="2"/>
              </a:rPr>
              <a:t>undertryckande</a:t>
            </a:r>
            <a:r>
              <a:rPr lang="en-GB" altLang="en-US" dirty="0">
                <a:sym typeface="Symbol" pitchFamily="18" charset="2"/>
              </a:rPr>
              <a:t> </a:t>
            </a:r>
            <a:r>
              <a:rPr lang="en-GB" altLang="en-US" dirty="0" err="1">
                <a:sym typeface="Symbol" pitchFamily="18" charset="2"/>
              </a:rPr>
              <a:t>av</a:t>
            </a:r>
            <a:r>
              <a:rPr lang="en-GB" altLang="en-US" dirty="0">
                <a:sym typeface="Symbol" pitchFamily="18" charset="2"/>
              </a:rPr>
              <a:t> </a:t>
            </a:r>
            <a:r>
              <a:rPr lang="en-GB" altLang="en-US" dirty="0" err="1">
                <a:sym typeface="Symbol" pitchFamily="18" charset="2"/>
              </a:rPr>
              <a:t>miktion</a:t>
            </a:r>
            <a:endParaRPr lang="en-US" dirty="0"/>
          </a:p>
        </p:txBody>
      </p:sp>
    </p:spTree>
    <p:extLst>
      <p:ext uri="{BB962C8B-B14F-4D97-AF65-F5344CB8AC3E}">
        <p14:creationId xmlns:p14="http://schemas.microsoft.com/office/powerpoint/2010/main" val="229605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0423EB-0411-1FC2-E854-3D7989E64A86}"/>
              </a:ext>
            </a:extLst>
          </p:cNvPr>
          <p:cNvSpPr>
            <a:spLocks noGrp="1"/>
          </p:cNvSpPr>
          <p:nvPr>
            <p:ph type="title"/>
          </p:nvPr>
        </p:nvSpPr>
        <p:spPr/>
        <p:txBody>
          <a:bodyPr/>
          <a:lstStyle/>
          <a:p>
            <a:r>
              <a:rPr lang="en-GB" dirty="0" err="1"/>
              <a:t>Förstoppning</a:t>
            </a:r>
            <a:endParaRPr lang="en-GB" dirty="0"/>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sz="half" idx="1"/>
          </p:nvPr>
        </p:nvSpPr>
        <p:spPr/>
        <p:txBody>
          <a:bodyPr/>
          <a:lstStyle/>
          <a:p>
            <a:pPr marL="0" indent="0">
              <a:buNone/>
            </a:pPr>
            <a:r>
              <a:rPr lang="en-GB" b="1" dirty="0" err="1"/>
              <a:t>Obstruktion</a:t>
            </a:r>
            <a:r>
              <a:rPr lang="en-GB" b="1" dirty="0"/>
              <a:t> vid </a:t>
            </a:r>
            <a:r>
              <a:rPr lang="en-GB" b="1" dirty="0" err="1"/>
              <a:t>tarmtömning</a:t>
            </a:r>
            <a:r>
              <a:rPr lang="en-GB" b="1" dirty="0"/>
              <a:t>: </a:t>
            </a:r>
          </a:p>
          <a:p>
            <a:r>
              <a:rPr lang="sv-SE" dirty="0"/>
              <a:t>svårigheter vid tarmtömning på grund av mekanisk obstruktion</a:t>
            </a:r>
          </a:p>
          <a:p>
            <a:r>
              <a:rPr lang="sv-SE" dirty="0"/>
              <a:t>kan bero på dysfunktion i bäckenbottenmuskulaturen och kan drabba både män och kvinnor</a:t>
            </a:r>
            <a:endParaRPr lang="en-GB" dirty="0"/>
          </a:p>
        </p:txBody>
      </p:sp>
      <p:pic>
        <p:nvPicPr>
          <p:cNvPr id="6" name="Content Placeholder 5">
            <a:extLst>
              <a:ext uri="{FF2B5EF4-FFF2-40B4-BE49-F238E27FC236}">
                <a16:creationId xmlns:a16="http://schemas.microsoft.com/office/drawing/2014/main" id="{84661936-1A3B-126E-BF75-9B91AB298E34}"/>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434262" y="2921794"/>
            <a:ext cx="2657475" cy="2533650"/>
          </a:xfrm>
        </p:spPr>
      </p:pic>
      <p:sp>
        <p:nvSpPr>
          <p:cNvPr id="3" name="TextBox 2">
            <a:extLst>
              <a:ext uri="{FF2B5EF4-FFF2-40B4-BE49-F238E27FC236}">
                <a16:creationId xmlns:a16="http://schemas.microsoft.com/office/drawing/2014/main" id="{23719657-F6BA-F021-3128-7040CDC35D8E}"/>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fr-FR" altLang="en-US" sz="1200" dirty="0">
                <a:solidFill>
                  <a:schemeClr val="tx1">
                    <a:lumMod val="65000"/>
                    <a:lumOff val="35000"/>
                  </a:schemeClr>
                </a:solidFill>
                <a:latin typeface="Arial" charset="0"/>
                <a:sym typeface="Symbol" pitchFamily="18" charset="2"/>
              </a:rPr>
              <a:t>D’Ancona et al 2019 (ICS Standardisation)</a:t>
            </a:r>
          </a:p>
        </p:txBody>
      </p:sp>
    </p:spTree>
    <p:extLst>
      <p:ext uri="{BB962C8B-B14F-4D97-AF65-F5344CB8AC3E}">
        <p14:creationId xmlns:p14="http://schemas.microsoft.com/office/powerpoint/2010/main" val="420204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1DB9E7-E186-061C-3C7E-6903D7413D8F}"/>
              </a:ext>
            </a:extLst>
          </p:cNvPr>
          <p:cNvSpPr>
            <a:spLocks noGrp="1"/>
          </p:cNvSpPr>
          <p:nvPr>
            <p:ph type="title"/>
          </p:nvPr>
        </p:nvSpPr>
        <p:spPr/>
        <p:txBody>
          <a:bodyPr/>
          <a:lstStyle/>
          <a:p>
            <a:r>
              <a:rPr lang="en-GB" dirty="0" err="1"/>
              <a:t>Förstoppning</a:t>
            </a:r>
            <a:endParaRPr lang="en-GB" dirty="0"/>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sz="half" idx="1"/>
          </p:nvPr>
        </p:nvSpPr>
        <p:spPr>
          <a:xfrm>
            <a:off x="838200" y="2073600"/>
            <a:ext cx="5689922" cy="4230000"/>
          </a:xfrm>
        </p:spPr>
        <p:txBody>
          <a:bodyPr/>
          <a:lstStyle/>
          <a:p>
            <a:pPr marL="0" indent="0">
              <a:buNone/>
            </a:pPr>
            <a:r>
              <a:rPr lang="en-GB" b="1" dirty="0" err="1"/>
              <a:t>Djup</a:t>
            </a:r>
            <a:r>
              <a:rPr lang="en-GB" b="1" dirty="0"/>
              <a:t> </a:t>
            </a:r>
            <a:r>
              <a:rPr lang="en-GB" b="1" dirty="0" err="1"/>
              <a:t>bäckenbottenmuskel</a:t>
            </a:r>
            <a:r>
              <a:rPr lang="en-GB" b="1" dirty="0"/>
              <a:t> – </a:t>
            </a:r>
            <a:r>
              <a:rPr lang="en-GB" b="1" dirty="0" err="1"/>
              <a:t>Puborekatlis</a:t>
            </a:r>
            <a:endParaRPr lang="en-GB" b="1" dirty="0"/>
          </a:p>
          <a:p>
            <a:pPr marL="0" indent="0">
              <a:buNone/>
            </a:pPr>
            <a:r>
              <a:rPr lang="sv-SE" dirty="0"/>
              <a:t>(Paradoxal kontraktion / en icke relaxerad </a:t>
            </a:r>
            <a:r>
              <a:rPr lang="sv-SE" dirty="0" err="1"/>
              <a:t>puborektalis</a:t>
            </a:r>
            <a:r>
              <a:rPr lang="sv-SE" dirty="0"/>
              <a:t>) hindrar den </a:t>
            </a:r>
            <a:r>
              <a:rPr lang="sv-SE" dirty="0" err="1"/>
              <a:t>anorektala</a:t>
            </a:r>
            <a:r>
              <a:rPr lang="sv-SE" dirty="0"/>
              <a:t> vinkeln från att rätas ut så avföringen når inte rektum för tömning</a:t>
            </a:r>
            <a:endParaRPr lang="en-GB" dirty="0"/>
          </a:p>
        </p:txBody>
      </p:sp>
      <p:pic>
        <p:nvPicPr>
          <p:cNvPr id="8" name="Content Placeholder 7">
            <a:extLst>
              <a:ext uri="{FF2B5EF4-FFF2-40B4-BE49-F238E27FC236}">
                <a16:creationId xmlns:a16="http://schemas.microsoft.com/office/drawing/2014/main" id="{A5A0332A-8043-A8BE-8A39-DE84B49739EC}"/>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434262" y="2921794"/>
            <a:ext cx="2657475" cy="2533650"/>
          </a:xfrm>
        </p:spPr>
      </p:pic>
      <p:sp>
        <p:nvSpPr>
          <p:cNvPr id="3" name="TextBox 2">
            <a:extLst>
              <a:ext uri="{FF2B5EF4-FFF2-40B4-BE49-F238E27FC236}">
                <a16:creationId xmlns:a16="http://schemas.microsoft.com/office/drawing/2014/main" id="{23719657-F6BA-F021-3128-7040CDC35D8E}"/>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fr-FR" altLang="en-US" sz="1200" dirty="0">
                <a:solidFill>
                  <a:schemeClr val="tx1">
                    <a:lumMod val="65000"/>
                    <a:lumOff val="35000"/>
                  </a:schemeClr>
                </a:solidFill>
                <a:latin typeface="Arial" charset="0"/>
                <a:sym typeface="Symbol" pitchFamily="18" charset="2"/>
              </a:rPr>
              <a:t>D’Ancona et al 2019 (ICS Standardisation)</a:t>
            </a:r>
          </a:p>
        </p:txBody>
      </p:sp>
    </p:spTree>
    <p:extLst>
      <p:ext uri="{BB962C8B-B14F-4D97-AF65-F5344CB8AC3E}">
        <p14:creationId xmlns:p14="http://schemas.microsoft.com/office/powerpoint/2010/main" val="30098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630603-ECF1-D878-0384-6D16703E05CF}"/>
              </a:ext>
            </a:extLst>
          </p:cNvPr>
          <p:cNvSpPr>
            <a:spLocks noGrp="1"/>
          </p:cNvSpPr>
          <p:nvPr>
            <p:ph type="title"/>
          </p:nvPr>
        </p:nvSpPr>
        <p:spPr/>
        <p:txBody>
          <a:bodyPr/>
          <a:lstStyle/>
          <a:p>
            <a:r>
              <a:rPr lang="en-GB" dirty="0" err="1"/>
              <a:t>Förstoppning</a:t>
            </a:r>
            <a:endParaRPr lang="en-GB" dirty="0"/>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sz="half" idx="1"/>
          </p:nvPr>
        </p:nvSpPr>
        <p:spPr>
          <a:xfrm>
            <a:off x="838199" y="2073600"/>
            <a:ext cx="6095035" cy="4230000"/>
          </a:xfrm>
        </p:spPr>
        <p:txBody>
          <a:bodyPr/>
          <a:lstStyle/>
          <a:p>
            <a:pPr marL="0" indent="0">
              <a:buNone/>
            </a:pPr>
            <a:r>
              <a:rPr lang="en-GB" b="1" dirty="0"/>
              <a:t>Extern Anal </a:t>
            </a:r>
            <a:r>
              <a:rPr lang="en-GB" b="1" dirty="0" err="1"/>
              <a:t>sfinkter</a:t>
            </a:r>
            <a:r>
              <a:rPr lang="en-GB" b="1" dirty="0"/>
              <a:t> </a:t>
            </a:r>
            <a:endParaRPr lang="en-GB" b="1" dirty="0">
              <a:highlight>
                <a:srgbClr val="FFFF00"/>
              </a:highlight>
            </a:endParaRPr>
          </a:p>
          <a:p>
            <a:r>
              <a:rPr lang="en-GB" dirty="0"/>
              <a:t>(</a:t>
            </a:r>
            <a:r>
              <a:rPr lang="sv-SE" dirty="0"/>
              <a:t>Paradoxal </a:t>
            </a:r>
            <a:r>
              <a:rPr lang="sv-SE" dirty="0" err="1"/>
              <a:t>kontaktion</a:t>
            </a:r>
            <a:r>
              <a:rPr lang="sv-SE" dirty="0"/>
              <a:t> - </a:t>
            </a:r>
            <a:r>
              <a:rPr lang="sv-SE" dirty="0" err="1"/>
              <a:t>anismus</a:t>
            </a:r>
            <a:r>
              <a:rPr lang="sv-SE" dirty="0"/>
              <a:t>/ en icke relaxerad extern anal </a:t>
            </a:r>
            <a:r>
              <a:rPr lang="sv-SE" dirty="0" err="1"/>
              <a:t>sfinkter</a:t>
            </a:r>
            <a:r>
              <a:rPr lang="sv-SE" dirty="0"/>
              <a:t> </a:t>
            </a:r>
            <a:r>
              <a:rPr lang="en-GB" dirty="0"/>
              <a:t>) </a:t>
            </a:r>
            <a:r>
              <a:rPr lang="sv-SE" dirty="0"/>
              <a:t>gör att analkanalen kläms ihop och blir trång - det kan hindra avföring från att passera eller om den är tillräckligt mjuk, komma ut som en sträng eller ”mask"</a:t>
            </a:r>
            <a:endParaRPr lang="en-GB" dirty="0"/>
          </a:p>
        </p:txBody>
      </p:sp>
      <p:pic>
        <p:nvPicPr>
          <p:cNvPr id="6" name="Content Placeholder 5">
            <a:extLst>
              <a:ext uri="{FF2B5EF4-FFF2-40B4-BE49-F238E27FC236}">
                <a16:creationId xmlns:a16="http://schemas.microsoft.com/office/drawing/2014/main" id="{F81D28B3-938D-2BAC-E255-8F7694243F18}"/>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434262" y="2921794"/>
            <a:ext cx="2657475" cy="2533650"/>
          </a:xfrm>
        </p:spPr>
      </p:pic>
      <p:sp>
        <p:nvSpPr>
          <p:cNvPr id="3" name="TextBox 2">
            <a:extLst>
              <a:ext uri="{FF2B5EF4-FFF2-40B4-BE49-F238E27FC236}">
                <a16:creationId xmlns:a16="http://schemas.microsoft.com/office/drawing/2014/main" id="{23719657-F6BA-F021-3128-7040CDC35D8E}"/>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fr-FR" altLang="en-US" sz="1200" dirty="0">
                <a:solidFill>
                  <a:schemeClr val="tx1">
                    <a:lumMod val="65000"/>
                    <a:lumOff val="35000"/>
                  </a:schemeClr>
                </a:solidFill>
                <a:latin typeface="Arial" charset="0"/>
                <a:sym typeface="Symbol" pitchFamily="18" charset="2"/>
              </a:rPr>
              <a:t>D’Ancona et al 2019 (ICS Standardisation)</a:t>
            </a:r>
          </a:p>
        </p:txBody>
      </p:sp>
    </p:spTree>
    <p:extLst>
      <p:ext uri="{BB962C8B-B14F-4D97-AF65-F5344CB8AC3E}">
        <p14:creationId xmlns:p14="http://schemas.microsoft.com/office/powerpoint/2010/main" val="1040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2CD1-E1DF-4FFC-B4C2-6ADFAA5D62B7}"/>
              </a:ext>
            </a:extLst>
          </p:cNvPr>
          <p:cNvSpPr>
            <a:spLocks noGrp="1"/>
          </p:cNvSpPr>
          <p:nvPr>
            <p:ph type="title"/>
          </p:nvPr>
        </p:nvSpPr>
        <p:spPr/>
        <p:txBody>
          <a:bodyPr/>
          <a:lstStyle/>
          <a:p>
            <a:r>
              <a:rPr lang="en-GB" dirty="0" err="1"/>
              <a:t>Avförings</a:t>
            </a:r>
            <a:r>
              <a:rPr lang="en-GB" dirty="0"/>
              <a:t>- / </a:t>
            </a:r>
            <a:r>
              <a:rPr lang="en-GB" dirty="0" err="1"/>
              <a:t>analinkontinens</a:t>
            </a:r>
            <a:endParaRPr lang="en-GB" dirty="0"/>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sz="half" idx="1"/>
          </p:nvPr>
        </p:nvSpPr>
        <p:spPr>
          <a:xfrm>
            <a:off x="838200" y="2073599"/>
            <a:ext cx="5713071" cy="4428495"/>
          </a:xfrm>
        </p:spPr>
        <p:txBody>
          <a:bodyPr>
            <a:normAutofit fontScale="92500" lnSpcReduction="10000"/>
          </a:bodyPr>
          <a:lstStyle/>
          <a:p>
            <a:r>
              <a:rPr lang="en-GB" dirty="0" err="1"/>
              <a:t>Läckage</a:t>
            </a:r>
            <a:r>
              <a:rPr lang="en-GB" dirty="0"/>
              <a:t> </a:t>
            </a:r>
            <a:r>
              <a:rPr lang="en-GB" dirty="0" err="1"/>
              <a:t>av</a:t>
            </a:r>
            <a:r>
              <a:rPr lang="en-GB" dirty="0"/>
              <a:t> </a:t>
            </a:r>
            <a:r>
              <a:rPr lang="en-GB" dirty="0" err="1"/>
              <a:t>gaser</a:t>
            </a:r>
            <a:endParaRPr lang="en-GB" dirty="0"/>
          </a:p>
          <a:p>
            <a:r>
              <a:rPr lang="en-GB" dirty="0" err="1"/>
              <a:t>Läckage</a:t>
            </a:r>
            <a:r>
              <a:rPr lang="en-GB" dirty="0"/>
              <a:t> </a:t>
            </a:r>
            <a:r>
              <a:rPr lang="en-GB" dirty="0" err="1"/>
              <a:t>av</a:t>
            </a:r>
            <a:r>
              <a:rPr lang="en-GB" dirty="0"/>
              <a:t> fast / </a:t>
            </a:r>
            <a:r>
              <a:rPr lang="en-GB" dirty="0" err="1"/>
              <a:t>flytande</a:t>
            </a:r>
            <a:r>
              <a:rPr lang="en-GB" dirty="0"/>
              <a:t> </a:t>
            </a:r>
            <a:r>
              <a:rPr lang="en-GB" dirty="0" err="1"/>
              <a:t>avföring</a:t>
            </a:r>
            <a:endParaRPr lang="en-GB" dirty="0"/>
          </a:p>
          <a:p>
            <a:r>
              <a:rPr lang="en-GB" dirty="0" err="1"/>
              <a:t>Trängningsproblematik</a:t>
            </a:r>
            <a:endParaRPr lang="en-GB" dirty="0"/>
          </a:p>
          <a:p>
            <a:r>
              <a:rPr lang="en-GB" dirty="0" err="1"/>
              <a:t>Trängningsprobelmatik</a:t>
            </a:r>
            <a:r>
              <a:rPr lang="en-GB" dirty="0"/>
              <a:t> med </a:t>
            </a:r>
            <a:r>
              <a:rPr lang="en-GB" dirty="0" err="1"/>
              <a:t>läckage</a:t>
            </a:r>
            <a:endParaRPr lang="en-GB" dirty="0"/>
          </a:p>
          <a:p>
            <a:pPr marL="0" indent="0">
              <a:buNone/>
            </a:pPr>
            <a:r>
              <a:rPr lang="en-GB" sz="2200" b="1" noProof="0" dirty="0" err="1"/>
              <a:t>Passiv</a:t>
            </a:r>
            <a:r>
              <a:rPr lang="en-GB" sz="2200" b="1" noProof="0" dirty="0"/>
              <a:t> </a:t>
            </a:r>
            <a:r>
              <a:rPr lang="en-GB" sz="2200" b="1" noProof="0" dirty="0" err="1"/>
              <a:t>inkontinens</a:t>
            </a:r>
            <a:r>
              <a:rPr lang="en-GB" sz="2200" b="1" noProof="0" dirty="0"/>
              <a:t>: </a:t>
            </a:r>
            <a:r>
              <a:rPr lang="en-GB" b="1" noProof="0" dirty="0" err="1"/>
              <a:t>Flytande</a:t>
            </a:r>
            <a:r>
              <a:rPr lang="en-GB" b="1" noProof="0" dirty="0"/>
              <a:t> </a:t>
            </a:r>
            <a:r>
              <a:rPr lang="en-GB" b="1" noProof="0" dirty="0" err="1"/>
              <a:t>eller</a:t>
            </a:r>
            <a:r>
              <a:rPr lang="en-GB" b="1" noProof="0" dirty="0"/>
              <a:t> fast</a:t>
            </a:r>
            <a:br>
              <a:rPr lang="en-GB" b="1" noProof="0" dirty="0"/>
            </a:br>
            <a:r>
              <a:rPr lang="en-GB" b="1" noProof="0" dirty="0" err="1"/>
              <a:t>avföringsläckage</a:t>
            </a:r>
            <a:r>
              <a:rPr lang="en-GB" b="1" noProof="0" dirty="0"/>
              <a:t> </a:t>
            </a:r>
            <a:r>
              <a:rPr lang="en-GB" b="1" noProof="0" dirty="0" err="1"/>
              <a:t>utan</a:t>
            </a:r>
            <a:r>
              <a:rPr lang="en-GB" b="1" noProof="0" dirty="0"/>
              <a:t> </a:t>
            </a:r>
            <a:r>
              <a:rPr lang="en-GB" b="1" noProof="0" dirty="0" err="1"/>
              <a:t>förvarning</a:t>
            </a:r>
            <a:endParaRPr lang="en-GB" b="1" noProof="0" dirty="0"/>
          </a:p>
          <a:p>
            <a:r>
              <a:rPr lang="en-GB" noProof="0" dirty="0" err="1"/>
              <a:t>Överflödesinkontinens</a:t>
            </a:r>
            <a:r>
              <a:rPr lang="en-GB" noProof="0" dirty="0"/>
              <a:t> - </a:t>
            </a:r>
            <a:r>
              <a:rPr lang="en-GB" noProof="0" dirty="0" err="1"/>
              <a:t>pga</a:t>
            </a:r>
            <a:r>
              <a:rPr lang="en-GB" noProof="0" dirty="0"/>
              <a:t> </a:t>
            </a:r>
            <a:r>
              <a:rPr lang="en-GB" noProof="0" dirty="0" err="1"/>
              <a:t>en</a:t>
            </a:r>
            <a:r>
              <a:rPr lang="en-GB" noProof="0" dirty="0"/>
              <a:t> </a:t>
            </a:r>
            <a:r>
              <a:rPr lang="en-GB" noProof="0" dirty="0" err="1"/>
              <a:t>överfull</a:t>
            </a:r>
            <a:r>
              <a:rPr lang="en-GB" noProof="0" dirty="0"/>
              <a:t> </a:t>
            </a:r>
            <a:r>
              <a:rPr lang="en-GB" noProof="0" dirty="0" err="1"/>
              <a:t>rektum</a:t>
            </a:r>
            <a:endParaRPr lang="en-GB" noProof="0" dirty="0"/>
          </a:p>
          <a:p>
            <a:r>
              <a:rPr lang="sv-SE" noProof="0" dirty="0"/>
              <a:t>Ansträngningsläckage - läckage vid hosta/ nysning / fysisk aktivitet</a:t>
            </a:r>
          </a:p>
          <a:p>
            <a:r>
              <a:rPr lang="sv-SE" sz="2200" dirty="0" err="1">
                <a:effectLst/>
                <a:latin typeface="Segoe UI" panose="020B0502040204020203" pitchFamily="34" charset="0"/>
              </a:rPr>
              <a:t>Koital</a:t>
            </a:r>
            <a:r>
              <a:rPr lang="sv-SE" sz="2200" dirty="0">
                <a:effectLst/>
                <a:latin typeface="Segoe UI" panose="020B0502040204020203" pitchFamily="34" charset="0"/>
              </a:rPr>
              <a:t> inkontinens – </a:t>
            </a:r>
            <a:br>
              <a:rPr lang="sv-SE" sz="2200" dirty="0">
                <a:effectLst/>
                <a:latin typeface="Segoe UI" panose="020B0502040204020203" pitchFamily="34" charset="0"/>
              </a:rPr>
            </a:br>
            <a:r>
              <a:rPr lang="sv-SE" sz="2200" dirty="0">
                <a:effectLst/>
                <a:latin typeface="Segoe UI" panose="020B0502040204020203" pitchFamily="34" charset="0"/>
              </a:rPr>
              <a:t>läckage vid sexuell aktivitet, ex penetration</a:t>
            </a:r>
            <a:endParaRPr lang="en-GB" sz="2200" noProof="0" dirty="0">
              <a:highlight>
                <a:srgbClr val="FFFF00"/>
              </a:highlight>
            </a:endParaRPr>
          </a:p>
        </p:txBody>
      </p:sp>
      <p:pic>
        <p:nvPicPr>
          <p:cNvPr id="10" name="Content Placeholder 9">
            <a:extLst>
              <a:ext uri="{FF2B5EF4-FFF2-40B4-BE49-F238E27FC236}">
                <a16:creationId xmlns:a16="http://schemas.microsoft.com/office/drawing/2014/main" id="{511EC3FF-A7F6-8F8B-2AA4-A5568C8B3F48}"/>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434262" y="2921794"/>
            <a:ext cx="2657475" cy="2533650"/>
          </a:xfrm>
        </p:spPr>
      </p:pic>
      <p:sp>
        <p:nvSpPr>
          <p:cNvPr id="3" name="TextBox 2">
            <a:extLst>
              <a:ext uri="{FF2B5EF4-FFF2-40B4-BE49-F238E27FC236}">
                <a16:creationId xmlns:a16="http://schemas.microsoft.com/office/drawing/2014/main" id="{B4F1F25F-CA29-7B8D-E609-D2E43E72656D}"/>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fr-FR" altLang="en-US" sz="1200" dirty="0">
                <a:solidFill>
                  <a:schemeClr val="tx1">
                    <a:lumMod val="65000"/>
                    <a:lumOff val="35000"/>
                  </a:schemeClr>
                </a:solidFill>
                <a:latin typeface="Arial" charset="0"/>
                <a:sym typeface="Symbol" pitchFamily="18" charset="2"/>
              </a:rPr>
              <a:t>D’Ancona et al 2019 (ICS Standardisation)</a:t>
            </a:r>
          </a:p>
        </p:txBody>
      </p:sp>
    </p:spTree>
    <p:extLst>
      <p:ext uri="{BB962C8B-B14F-4D97-AF65-F5344CB8AC3E}">
        <p14:creationId xmlns:p14="http://schemas.microsoft.com/office/powerpoint/2010/main" val="26022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err="1"/>
              <a:t>Prolaps</a:t>
            </a:r>
            <a:r>
              <a:rPr lang="en-US" altLang="en-US" dirty="0"/>
              <a:t> av </a:t>
            </a:r>
            <a:r>
              <a:rPr lang="en-US" altLang="en-US" dirty="0" err="1"/>
              <a:t>bäckenbottenorgan</a:t>
            </a:r>
            <a:endParaRPr lang="en-US" altLang="en-US" dirty="0"/>
          </a:p>
        </p:txBody>
      </p:sp>
      <p:sp>
        <p:nvSpPr>
          <p:cNvPr id="28675" name="Content Placeholder 2"/>
          <p:cNvSpPr>
            <a:spLocks noGrp="1"/>
          </p:cNvSpPr>
          <p:nvPr>
            <p:ph sz="half" idx="1"/>
          </p:nvPr>
        </p:nvSpPr>
        <p:spPr>
          <a:xfrm>
            <a:off x="514109" y="2073600"/>
            <a:ext cx="4347258" cy="4037429"/>
          </a:xfrm>
        </p:spPr>
        <p:txBody>
          <a:bodyPr>
            <a:normAutofit/>
          </a:bodyPr>
          <a:lstStyle/>
          <a:p>
            <a:pPr marL="457200" lvl="1" indent="0">
              <a:spcAft>
                <a:spcPts val="1200"/>
              </a:spcAft>
              <a:buNone/>
            </a:pPr>
            <a:r>
              <a:rPr lang="en-GB" altLang="en-US" dirty="0"/>
              <a:t>Prolapse </a:t>
            </a:r>
            <a:r>
              <a:rPr lang="en-GB" altLang="en-US" dirty="0" err="1"/>
              <a:t>betyder</a:t>
            </a:r>
            <a:r>
              <a:rPr lang="en-GB" altLang="en-US" dirty="0"/>
              <a:t> “</a:t>
            </a:r>
            <a:r>
              <a:rPr lang="en-GB" altLang="en-US" dirty="0" err="1"/>
              <a:t>att</a:t>
            </a:r>
            <a:r>
              <a:rPr lang="en-GB" altLang="en-US" dirty="0"/>
              <a:t> </a:t>
            </a:r>
            <a:r>
              <a:rPr lang="en-GB" altLang="en-US" dirty="0" err="1"/>
              <a:t>falla</a:t>
            </a:r>
            <a:r>
              <a:rPr lang="en-GB" altLang="en-US" dirty="0"/>
              <a:t> </a:t>
            </a:r>
            <a:r>
              <a:rPr lang="en-GB" altLang="en-US" dirty="0" err="1"/>
              <a:t>ut</a:t>
            </a:r>
            <a:r>
              <a:rPr lang="en-GB" altLang="en-US" dirty="0"/>
              <a:t> </a:t>
            </a:r>
            <a:r>
              <a:rPr lang="en-GB" altLang="en-US" dirty="0" err="1"/>
              <a:t>från</a:t>
            </a:r>
            <a:r>
              <a:rPr lang="en-GB" altLang="en-US" dirty="0"/>
              <a:t> sin plats", </a:t>
            </a:r>
            <a:r>
              <a:rPr lang="en-GB" altLang="en-US" dirty="0" err="1"/>
              <a:t>från</a:t>
            </a:r>
            <a:r>
              <a:rPr lang="en-GB" altLang="en-US" dirty="0"/>
              <a:t> </a:t>
            </a:r>
            <a:r>
              <a:rPr lang="en-GB" altLang="en-US" dirty="0" err="1"/>
              <a:t>latinets</a:t>
            </a:r>
            <a:r>
              <a:rPr lang="en-GB" altLang="en-US" dirty="0"/>
              <a:t> </a:t>
            </a:r>
            <a:r>
              <a:rPr lang="en-GB" altLang="en-US" dirty="0" err="1"/>
              <a:t>prolabi</a:t>
            </a:r>
            <a:r>
              <a:rPr lang="en-GB" altLang="en-US" dirty="0"/>
              <a:t> meaning “</a:t>
            </a:r>
            <a:r>
              <a:rPr lang="en-GB" altLang="en-US" dirty="0" err="1"/>
              <a:t>falla</a:t>
            </a:r>
            <a:r>
              <a:rPr lang="en-GB" altLang="en-US" dirty="0"/>
              <a:t> </a:t>
            </a:r>
            <a:r>
              <a:rPr lang="en-GB" altLang="en-US" dirty="0" err="1"/>
              <a:t>ut</a:t>
            </a:r>
            <a:r>
              <a:rPr lang="en-GB" altLang="en-US" dirty="0"/>
              <a:t>".</a:t>
            </a:r>
          </a:p>
          <a:p>
            <a:pPr marL="457200" lvl="1" indent="0">
              <a:buNone/>
            </a:pPr>
            <a:r>
              <a:rPr lang="en-GB" altLang="en-US" b="1" dirty="0"/>
              <a:t>1) </a:t>
            </a:r>
            <a:r>
              <a:rPr lang="en-GB" altLang="en-US" b="1" dirty="0" err="1"/>
              <a:t>Framfall</a:t>
            </a:r>
            <a:r>
              <a:rPr lang="en-GB" altLang="en-US" b="1" dirty="0"/>
              <a:t> </a:t>
            </a:r>
            <a:r>
              <a:rPr lang="en-GB" altLang="en-US" b="1" dirty="0" err="1"/>
              <a:t>av</a:t>
            </a:r>
            <a:r>
              <a:rPr lang="en-GB" altLang="en-US" b="1" dirty="0"/>
              <a:t> </a:t>
            </a:r>
            <a:r>
              <a:rPr lang="en-GB" altLang="en-US" b="1" dirty="0" err="1"/>
              <a:t>främre</a:t>
            </a:r>
            <a:r>
              <a:rPr lang="en-GB" altLang="en-US" b="1" dirty="0"/>
              <a:t> </a:t>
            </a:r>
            <a:r>
              <a:rPr lang="en-GB" altLang="en-US" b="1" dirty="0" err="1"/>
              <a:t>slidväggen</a:t>
            </a:r>
            <a:endParaRPr lang="en-GB" altLang="en-US" b="1" dirty="0"/>
          </a:p>
          <a:p>
            <a:pPr marL="457200" lvl="1" indent="0">
              <a:buNone/>
            </a:pPr>
            <a:r>
              <a:rPr lang="en-GB" altLang="en-US" dirty="0"/>
              <a:t>Cystocele – </a:t>
            </a:r>
            <a:r>
              <a:rPr lang="sv-SE" altLang="en-US" dirty="0"/>
              <a:t>urinblåsa buktar in mot främre vagina.</a:t>
            </a:r>
            <a:endParaRPr lang="en-GB" altLang="en-US" dirty="0"/>
          </a:p>
          <a:p>
            <a:pPr marL="457200" lvl="1" indent="0">
              <a:buNone/>
            </a:pPr>
            <a:r>
              <a:rPr lang="sv-SE" altLang="en-US" dirty="0" err="1"/>
              <a:t>Cystouretrocele</a:t>
            </a:r>
            <a:r>
              <a:rPr lang="sv-SE" altLang="en-US" dirty="0"/>
              <a:t> – del av främre vaginalvägg försvagad, urinblåsa och urinrör buktar in mot främre vagina</a:t>
            </a:r>
            <a:endParaRPr lang="en-GB" altLang="en-US" dirty="0"/>
          </a:p>
        </p:txBody>
      </p:sp>
      <p:pic>
        <p:nvPicPr>
          <p:cNvPr id="5" name="Picture 4">
            <a:extLst>
              <a:ext uri="{FF2B5EF4-FFF2-40B4-BE49-F238E27FC236}">
                <a16:creationId xmlns:a16="http://schemas.microsoft.com/office/drawing/2014/main" id="{0BAAB316-7F7B-DAFB-0266-11711C8EA2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40150" y="2299866"/>
            <a:ext cx="3743194" cy="2753444"/>
          </a:xfrm>
          <a:prstGeom prst="rect">
            <a:avLst/>
          </a:prstGeom>
        </p:spPr>
      </p:pic>
      <p:grpSp>
        <p:nvGrpSpPr>
          <p:cNvPr id="13" name="Group 12">
            <a:extLst>
              <a:ext uri="{FF2B5EF4-FFF2-40B4-BE49-F238E27FC236}">
                <a16:creationId xmlns:a16="http://schemas.microsoft.com/office/drawing/2014/main" id="{87FCC5C2-CC51-2840-02E2-75CA2532FA08}"/>
              </a:ext>
            </a:extLst>
          </p:cNvPr>
          <p:cNvGrpSpPr/>
          <p:nvPr/>
        </p:nvGrpSpPr>
        <p:grpSpPr>
          <a:xfrm>
            <a:off x="7782404" y="2309699"/>
            <a:ext cx="3746139" cy="2752566"/>
            <a:chOff x="7562488" y="2656942"/>
            <a:chExt cx="3746139" cy="2752566"/>
          </a:xfrm>
        </p:grpSpPr>
        <p:pic>
          <p:nvPicPr>
            <p:cNvPr id="4" name="Picture 3">
              <a:extLst>
                <a:ext uri="{FF2B5EF4-FFF2-40B4-BE49-F238E27FC236}">
                  <a16:creationId xmlns:a16="http://schemas.microsoft.com/office/drawing/2014/main" id="{6B3674F1-9CB7-C371-28FA-20647ABBBD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62488" y="2656942"/>
              <a:ext cx="3746139" cy="2752566"/>
            </a:xfrm>
            <a:prstGeom prst="rect">
              <a:avLst/>
            </a:prstGeom>
          </p:spPr>
        </p:pic>
        <p:sp>
          <p:nvSpPr>
            <p:cNvPr id="9" name="TextBox 8">
              <a:extLst>
                <a:ext uri="{FF2B5EF4-FFF2-40B4-BE49-F238E27FC236}">
                  <a16:creationId xmlns:a16="http://schemas.microsoft.com/office/drawing/2014/main" id="{77C43AEF-4277-067E-0C7E-A06EE5BA7574}"/>
                </a:ext>
              </a:extLst>
            </p:cNvPr>
            <p:cNvSpPr txBox="1"/>
            <p:nvPr/>
          </p:nvSpPr>
          <p:spPr>
            <a:xfrm>
              <a:off x="9030802" y="5061121"/>
              <a:ext cx="35137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rPr>
                <a:t>1)</a:t>
              </a:r>
            </a:p>
          </p:txBody>
        </p:sp>
      </p:grpSp>
      <p:cxnSp>
        <p:nvCxnSpPr>
          <p:cNvPr id="15" name="Straight Connector 14">
            <a:extLst>
              <a:ext uri="{FF2B5EF4-FFF2-40B4-BE49-F238E27FC236}">
                <a16:creationId xmlns:a16="http://schemas.microsoft.com/office/drawing/2014/main" id="{583382CF-163F-230D-407F-97595A44EDF0}"/>
              </a:ext>
            </a:extLst>
          </p:cNvPr>
          <p:cNvCxnSpPr/>
          <p:nvPr/>
        </p:nvCxnSpPr>
        <p:spPr>
          <a:xfrm>
            <a:off x="8252752" y="2323016"/>
            <a:ext cx="0" cy="27525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748275"/>
      </p:ext>
    </p:extLst>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3DC33EAD-7FD0-4489-B60A-5121F9151BE9}"/>
    </a:ext>
  </a:extLst>
</a:theme>
</file>

<file path=ppt/theme/theme10.xml><?xml version="1.0" encoding="utf-8"?>
<a:theme xmlns:a="http://schemas.openxmlformats.org/drawingml/2006/main" name="Corporate - neg">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2576FEB1-1D7C-44EE-A162-2DB9B1885918}"/>
    </a:ext>
  </a:extLst>
</a:theme>
</file>

<file path=ppt/theme/theme11.xml><?xml version="1.0" encoding="utf-8"?>
<a:theme xmlns:a="http://schemas.openxmlformats.org/drawingml/2006/main" name="LoFric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125E7CA9-9D10-494A-959B-19E3302E5DCA}"/>
    </a:ext>
  </a:extLst>
</a:theme>
</file>

<file path=ppt/theme/theme12.xml><?xml version="1.0" encoding="utf-8"?>
<a:theme xmlns:a="http://schemas.openxmlformats.org/drawingml/2006/main" name="LoFric Origo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2AAE84FF-9F87-4480-88F7-76A99D195D18}"/>
    </a:ext>
  </a:extLst>
</a:theme>
</file>

<file path=ppt/theme/theme13.xml><?xml version="1.0" encoding="utf-8"?>
<a:theme xmlns:a="http://schemas.openxmlformats.org/drawingml/2006/main" name="LoFric Sens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6713BF2A-B2C5-4855-B5A8-D79555A21839}"/>
    </a:ext>
  </a:extLst>
</a:theme>
</file>

<file path=ppt/theme/theme14.xml><?xml version="1.0" encoding="utf-8"?>
<a:theme xmlns:a="http://schemas.openxmlformats.org/drawingml/2006/main" name="LoFric Ell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4945892E-6BDF-40D1-88D8-02F8E258BB45}"/>
    </a:ext>
  </a:extLst>
</a:theme>
</file>

<file path=ppt/theme/theme15.xml><?xml version="1.0" encoding="utf-8"?>
<a:theme xmlns:a="http://schemas.openxmlformats.org/drawingml/2006/main" name="LoFric Hydro-Kit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52CCE8EB-8E9D-45D3-A41A-D544FA6FC3AE}"/>
    </a:ext>
  </a:extLst>
</a:theme>
</file>

<file path=ppt/theme/theme16.xml><?xml version="1.0" encoding="utf-8"?>
<a:theme xmlns:a="http://schemas.openxmlformats.org/drawingml/2006/main" name="Navina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733DFAE7-4FDF-49CE-B64D-44E648F8A3AA}"/>
    </a:ext>
  </a:extLst>
</a:theme>
</file>

<file path=ppt/theme/theme17.xml><?xml version="1.0" encoding="utf-8"?>
<a:theme xmlns:a="http://schemas.openxmlformats.org/drawingml/2006/main" name="Navina Smart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A4355ACD-722A-49C1-952E-5ED8DBB49AE9}"/>
    </a:ext>
  </a:extLst>
</a:theme>
</file>

<file path=ppt/theme/theme18.xml><?xml version="1.0" encoding="utf-8"?>
<a:theme xmlns:a="http://schemas.openxmlformats.org/drawingml/2006/main" name="Navina Classic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3724AE6A-FF90-468C-8775-F8FA8E253694}"/>
    </a:ext>
  </a:extLst>
</a:theme>
</file>

<file path=ppt/theme/theme1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8AB43F8A-EE50-4400-B395-C658D06DA21E}"/>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oFric Origo">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FAB6AC2F-FCB8-4E54-A875-E61C43E18A0A}"/>
    </a:ext>
  </a:extLst>
</a:theme>
</file>

<file path=ppt/theme/theme4.xml><?xml version="1.0" encoding="utf-8"?>
<a:theme xmlns:a="http://schemas.openxmlformats.org/drawingml/2006/main" name="LoFric Sens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C00FBEE4-2386-404C-BA14-DAB26BB1BDD4}"/>
    </a:ext>
  </a:extLst>
</a:theme>
</file>

<file path=ppt/theme/theme5.xml><?xml version="1.0" encoding="utf-8"?>
<a:theme xmlns:a="http://schemas.openxmlformats.org/drawingml/2006/main" name="LoFric Ell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83747A18-44D3-4A0F-8190-2692F998FE2D}"/>
    </a:ext>
  </a:extLst>
</a:theme>
</file>

<file path=ppt/theme/theme6.xml><?xml version="1.0" encoding="utf-8"?>
<a:theme xmlns:a="http://schemas.openxmlformats.org/drawingml/2006/main" name="LoFric Hydro-Kit">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32F47F52-3D91-402D-A810-00851D0E89BE}"/>
    </a:ext>
  </a:extLst>
</a:theme>
</file>

<file path=ppt/theme/theme7.xml><?xml version="1.0" encoding="utf-8"?>
<a:theme xmlns:a="http://schemas.openxmlformats.org/drawingml/2006/main" name="Navina">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1F2046B7-AF35-4AF0-BBAA-42120CC66AA8}"/>
    </a:ext>
  </a:extLst>
</a:theme>
</file>

<file path=ppt/theme/theme8.xml><?xml version="1.0" encoding="utf-8"?>
<a:theme xmlns:a="http://schemas.openxmlformats.org/drawingml/2006/main" name="Navina Smart">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6F23294B-9FA1-450E-AC23-FFBEB8A8051D}"/>
    </a:ext>
  </a:extLst>
</a:theme>
</file>

<file path=ppt/theme/theme9.xml><?xml version="1.0" encoding="utf-8"?>
<a:theme xmlns:a="http://schemas.openxmlformats.org/drawingml/2006/main" name="Navina Classic">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C71DA4B3-91B3-45A5-8699-7B39FD323C64}"/>
    </a:ext>
  </a:extLst>
</a:theme>
</file>

<file path=docProps/app.xml><?xml version="1.0" encoding="utf-8"?>
<Properties xmlns="http://schemas.openxmlformats.org/officeDocument/2006/extended-properties" xmlns:vt="http://schemas.openxmlformats.org/officeDocument/2006/docPropsVTypes">
  <Template>Wellspect Presentation Template</Template>
  <TotalTime>0</TotalTime>
  <Words>1359</Words>
  <Application>Microsoft Office PowerPoint</Application>
  <PresentationFormat>Widescreen</PresentationFormat>
  <Paragraphs>161</Paragraphs>
  <Slides>21</Slides>
  <Notes>19</Notes>
  <HiddenSlides>0</HiddenSlides>
  <MMClips>0</MMClips>
  <ScaleCrop>false</ScaleCrop>
  <HeadingPairs>
    <vt:vector size="6" baseType="variant">
      <vt:variant>
        <vt:lpstr>Fonts Used</vt:lpstr>
      </vt:variant>
      <vt:variant>
        <vt:i4>5</vt:i4>
      </vt:variant>
      <vt:variant>
        <vt:lpstr>Theme</vt:lpstr>
      </vt:variant>
      <vt:variant>
        <vt:i4>18</vt:i4>
      </vt:variant>
      <vt:variant>
        <vt:lpstr>Slide Titles</vt:lpstr>
      </vt:variant>
      <vt:variant>
        <vt:i4>21</vt:i4>
      </vt:variant>
    </vt:vector>
  </HeadingPairs>
  <TitlesOfParts>
    <vt:vector size="44" baseType="lpstr">
      <vt:lpstr>Arial</vt:lpstr>
      <vt:lpstr>Calibri</vt:lpstr>
      <vt:lpstr>Calibri Light</vt:lpstr>
      <vt:lpstr>Comic Sans MS</vt:lpstr>
      <vt:lpstr>Segoe UI</vt:lpstr>
      <vt:lpstr>Corporate</vt:lpstr>
      <vt:lpstr>LoFric</vt:lpstr>
      <vt:lpstr>LoFric Origo</vt:lpstr>
      <vt:lpstr>LoFric Sense</vt:lpstr>
      <vt:lpstr>LoFric Elle</vt:lpstr>
      <vt:lpstr>LoFric Hydro-Kit</vt:lpstr>
      <vt:lpstr>Navina</vt:lpstr>
      <vt:lpstr>Navina Smart</vt:lpstr>
      <vt:lpstr>Navina Classic</vt:lpstr>
      <vt:lpstr>Corporate - neg</vt:lpstr>
      <vt:lpstr>LoFric - neg</vt:lpstr>
      <vt:lpstr>LoFric Origo - neg</vt:lpstr>
      <vt:lpstr>LoFric Sense - neg</vt:lpstr>
      <vt:lpstr>LoFric Elle - neg</vt:lpstr>
      <vt:lpstr>LoFric Hydro-Kit - neg</vt:lpstr>
      <vt:lpstr>Navina - neg</vt:lpstr>
      <vt:lpstr>Navina Smart - neg</vt:lpstr>
      <vt:lpstr>Navina Classic - neg</vt:lpstr>
      <vt:lpstr>bäckenbottendysfunktion</vt:lpstr>
      <vt:lpstr>Myter!</vt:lpstr>
      <vt:lpstr>Vanliga symptom på bäckenbottendysfunktion</vt:lpstr>
      <vt:lpstr>Urininkontinens och bäckenbotten?</vt:lpstr>
      <vt:lpstr>Förstoppning</vt:lpstr>
      <vt:lpstr>Förstoppning</vt:lpstr>
      <vt:lpstr>Förstoppning</vt:lpstr>
      <vt:lpstr>Avförings- / analinkontinens</vt:lpstr>
      <vt:lpstr>Prolaps av bäckenbottenorgan</vt:lpstr>
      <vt:lpstr>Prolaps av bäckenbottenorgan</vt:lpstr>
      <vt:lpstr>Vanliga orsaker till bäckenbottendysfunktion</vt:lpstr>
      <vt:lpstr>Uterus - Procidentia</vt:lpstr>
      <vt:lpstr>Vanliga orsaker till bäckenbottendysfunktion</vt:lpstr>
      <vt:lpstr>Konservativ terapi för bäckenbottendysfunktion</vt:lpstr>
      <vt:lpstr>Ren intermittent självkateterisering (RIK)</vt:lpstr>
      <vt:lpstr>Fallstudie: JENNY</vt:lpstr>
      <vt:lpstr>Transanal Irrigering (TAI)</vt:lpstr>
      <vt:lpstr>Transanal Irrigering (TAI)</vt:lpstr>
      <vt:lpstr>Användning av låg- eller högvolym-TAI</vt:lpstr>
      <vt:lpstr>Fallstudie: NORMA</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2023-05-15T08:12:12Z</dcterms:created>
  <dcterms:modified xsi:type="dcterms:W3CDTF">2023-09-13T12:25:39Z</dcterms:modified>
</cp:coreProperties>
</file>